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81"/>
  </p:notesMasterIdLst>
  <p:handoutMasterIdLst>
    <p:handoutMasterId r:id="rId82"/>
  </p:handoutMasterIdLst>
  <p:sldIdLst>
    <p:sldId id="659" r:id="rId2"/>
    <p:sldId id="930" r:id="rId3"/>
    <p:sldId id="932" r:id="rId4"/>
    <p:sldId id="933" r:id="rId5"/>
    <p:sldId id="1137" r:id="rId6"/>
    <p:sldId id="1165" r:id="rId7"/>
    <p:sldId id="938" r:id="rId8"/>
    <p:sldId id="1140" r:id="rId9"/>
    <p:sldId id="1142" r:id="rId10"/>
    <p:sldId id="1145" r:id="rId11"/>
    <p:sldId id="1147" r:id="rId12"/>
    <p:sldId id="1148" r:id="rId13"/>
    <p:sldId id="1161" r:id="rId14"/>
    <p:sldId id="1306" r:id="rId15"/>
    <p:sldId id="1310" r:id="rId16"/>
    <p:sldId id="1166" r:id="rId17"/>
    <p:sldId id="1160" r:id="rId18"/>
    <p:sldId id="1151" r:id="rId19"/>
    <p:sldId id="1153" r:id="rId20"/>
    <p:sldId id="1167" r:id="rId21"/>
    <p:sldId id="1169" r:id="rId22"/>
    <p:sldId id="1170" r:id="rId23"/>
    <p:sldId id="1177" r:id="rId24"/>
    <p:sldId id="1178" r:id="rId25"/>
    <p:sldId id="1179" r:id="rId26"/>
    <p:sldId id="1180" r:id="rId27"/>
    <p:sldId id="1181" r:id="rId28"/>
    <p:sldId id="1182" r:id="rId29"/>
    <p:sldId id="1183" r:id="rId30"/>
    <p:sldId id="1184" r:id="rId31"/>
    <p:sldId id="1185" r:id="rId32"/>
    <p:sldId id="1186" r:id="rId33"/>
    <p:sldId id="1190" r:id="rId34"/>
    <p:sldId id="1191" r:id="rId35"/>
    <p:sldId id="908" r:id="rId36"/>
    <p:sldId id="1192" r:id="rId37"/>
    <p:sldId id="907" r:id="rId38"/>
    <p:sldId id="1194" r:id="rId39"/>
    <p:sldId id="1197" r:id="rId40"/>
    <p:sldId id="1198" r:id="rId41"/>
    <p:sldId id="1199" r:id="rId42"/>
    <p:sldId id="1200" r:id="rId43"/>
    <p:sldId id="1205" r:id="rId44"/>
    <p:sldId id="1207" r:id="rId45"/>
    <p:sldId id="1208" r:id="rId46"/>
    <p:sldId id="1210" r:id="rId47"/>
    <p:sldId id="1213" r:id="rId48"/>
    <p:sldId id="1219" r:id="rId49"/>
    <p:sldId id="1223" r:id="rId50"/>
    <p:sldId id="1225" r:id="rId51"/>
    <p:sldId id="1228" r:id="rId52"/>
    <p:sldId id="1229" r:id="rId53"/>
    <p:sldId id="1236" r:id="rId54"/>
    <p:sldId id="1240" r:id="rId55"/>
    <p:sldId id="1241" r:id="rId56"/>
    <p:sldId id="1242" r:id="rId57"/>
    <p:sldId id="1294" r:id="rId58"/>
    <p:sldId id="1247" r:id="rId59"/>
    <p:sldId id="1258" r:id="rId60"/>
    <p:sldId id="1249" r:id="rId61"/>
    <p:sldId id="1251" r:id="rId62"/>
    <p:sldId id="1253" r:id="rId63"/>
    <p:sldId id="1256" r:id="rId64"/>
    <p:sldId id="1264" r:id="rId65"/>
    <p:sldId id="1265" r:id="rId66"/>
    <p:sldId id="1266" r:id="rId67"/>
    <p:sldId id="1269" r:id="rId68"/>
    <p:sldId id="1272" r:id="rId69"/>
    <p:sldId id="1273" r:id="rId70"/>
    <p:sldId id="1276" r:id="rId71"/>
    <p:sldId id="1282" r:id="rId72"/>
    <p:sldId id="1298" r:id="rId73"/>
    <p:sldId id="1302" r:id="rId74"/>
    <p:sldId id="1291" r:id="rId75"/>
    <p:sldId id="1292" r:id="rId76"/>
    <p:sldId id="1316" r:id="rId77"/>
    <p:sldId id="1318" r:id="rId78"/>
    <p:sldId id="1319" r:id="rId79"/>
    <p:sldId id="1268" r:id="rId8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609"/>
    <a:srgbClr val="0033CC"/>
    <a:srgbClr val="009900"/>
    <a:srgbClr val="663300"/>
    <a:srgbClr val="000000"/>
    <a:srgbClr val="FFFF66"/>
    <a:srgbClr val="DAFC8E"/>
    <a:srgbClr val="F0B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582" autoAdjust="0"/>
  </p:normalViewPr>
  <p:slideViewPr>
    <p:cSldViewPr>
      <p:cViewPr varScale="1">
        <p:scale>
          <a:sx n="88" d="100"/>
          <a:sy n="88" d="100"/>
        </p:scale>
        <p:origin x="-20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C5689-B619-4000-9B90-7248298FECD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1971CF4-B862-4563-A2F7-442A1947586D}">
      <dgm:prSet custT="1"/>
      <dgm:spPr>
        <a:solidFill>
          <a:srgbClr val="92D050"/>
        </a:solidFill>
      </dgm:spPr>
      <dgm:t>
        <a:bodyPr/>
        <a:lstStyle/>
        <a:p>
          <a:pPr rtl="0"/>
          <a:r>
            <a:rPr lang="en-US" sz="2800" b="1" dirty="0" smtClean="0">
              <a:solidFill>
                <a:schemeClr val="tx1"/>
              </a:solidFill>
            </a:rPr>
            <a:t>MORE EFFECTIVE </a:t>
          </a:r>
          <a:endParaRPr lang="en-US" sz="2800" dirty="0">
            <a:solidFill>
              <a:schemeClr val="tx1"/>
            </a:solidFill>
          </a:endParaRPr>
        </a:p>
      </dgm:t>
    </dgm:pt>
    <dgm:pt modelId="{61B9C132-2AF1-4A18-8B49-E62379692BB7}" type="parTrans" cxnId="{EDF5FF1B-5652-4F67-A2B5-0ED9FC8AC7B3}">
      <dgm:prSet/>
      <dgm:spPr/>
      <dgm:t>
        <a:bodyPr/>
        <a:lstStyle/>
        <a:p>
          <a:endParaRPr lang="en-US"/>
        </a:p>
      </dgm:t>
    </dgm:pt>
    <dgm:pt modelId="{63F1628D-8844-4E7C-8904-F60506B74A1D}" type="sibTrans" cxnId="{EDF5FF1B-5652-4F67-A2B5-0ED9FC8AC7B3}">
      <dgm:prSet/>
      <dgm:spPr/>
      <dgm:t>
        <a:bodyPr/>
        <a:lstStyle/>
        <a:p>
          <a:endParaRPr lang="en-US"/>
        </a:p>
      </dgm:t>
    </dgm:pt>
    <dgm:pt modelId="{70564E2E-B400-4568-9CDD-C4A65FCD3F3F}">
      <dgm:prSet custT="1"/>
      <dgm:spPr>
        <a:noFill/>
      </dgm:spPr>
      <dgm:t>
        <a:bodyPr/>
        <a:lstStyle/>
        <a:p>
          <a:pPr rtl="0"/>
          <a:r>
            <a:rPr lang="en-US" sz="3600" b="1" dirty="0" smtClean="0"/>
            <a:t>Not using toxic stuff</a:t>
          </a:r>
          <a:endParaRPr lang="en-US" sz="3600" b="1" dirty="0"/>
        </a:p>
      </dgm:t>
    </dgm:pt>
    <dgm:pt modelId="{20CFBBBE-F60F-4AFE-9E58-922E33002F28}" type="parTrans" cxnId="{4FDEB8D6-BAA3-4E20-AC2C-FA7DCAD0F123}">
      <dgm:prSet/>
      <dgm:spPr/>
      <dgm:t>
        <a:bodyPr/>
        <a:lstStyle/>
        <a:p>
          <a:endParaRPr lang="en-US"/>
        </a:p>
      </dgm:t>
    </dgm:pt>
    <dgm:pt modelId="{39178BC2-CA41-440C-B7FA-B4D5A8B3516D}" type="sibTrans" cxnId="{4FDEB8D6-BAA3-4E20-AC2C-FA7DCAD0F123}">
      <dgm:prSet/>
      <dgm:spPr/>
      <dgm:t>
        <a:bodyPr/>
        <a:lstStyle/>
        <a:p>
          <a:endParaRPr lang="en-US"/>
        </a:p>
      </dgm:t>
    </dgm:pt>
    <dgm:pt modelId="{71BF0096-9967-4614-A504-7C4963E40866}">
      <dgm:prSet custT="1"/>
      <dgm:spPr>
        <a:noFill/>
      </dgm:spPr>
      <dgm:t>
        <a:bodyPr/>
        <a:lstStyle/>
        <a:p>
          <a:pPr rtl="0"/>
          <a:r>
            <a:rPr lang="en-US" sz="3600" b="1" dirty="0" smtClean="0"/>
            <a:t>Using less HAZARDOUS stuff</a:t>
          </a:r>
        </a:p>
      </dgm:t>
    </dgm:pt>
    <dgm:pt modelId="{9C77184D-2057-484D-B262-F76172D208B5}" type="parTrans" cxnId="{A85AC117-6392-4A25-AED3-D46951003EB2}">
      <dgm:prSet/>
      <dgm:spPr/>
      <dgm:t>
        <a:bodyPr/>
        <a:lstStyle/>
        <a:p>
          <a:endParaRPr lang="en-US"/>
        </a:p>
      </dgm:t>
    </dgm:pt>
    <dgm:pt modelId="{2F5663FA-608F-430E-B133-CFCAC8078DC2}" type="sibTrans" cxnId="{A85AC117-6392-4A25-AED3-D46951003EB2}">
      <dgm:prSet/>
      <dgm:spPr/>
      <dgm:t>
        <a:bodyPr/>
        <a:lstStyle/>
        <a:p>
          <a:endParaRPr lang="en-US"/>
        </a:p>
      </dgm:t>
    </dgm:pt>
    <dgm:pt modelId="{74478ECF-DBB8-482D-BF86-002EB0FC02A8}">
      <dgm:prSet custT="1"/>
      <dgm:spPr>
        <a:noFill/>
      </dgm:spPr>
      <dgm:t>
        <a:bodyPr/>
        <a:lstStyle/>
        <a:p>
          <a:pPr rtl="0"/>
          <a:r>
            <a:rPr lang="en-US" sz="3600" b="1" dirty="0" smtClean="0"/>
            <a:t>Sucking toxic vapors/dusts away</a:t>
          </a:r>
        </a:p>
      </dgm:t>
    </dgm:pt>
    <dgm:pt modelId="{B8BF7227-5E93-4104-8005-E205C919B090}" type="parTrans" cxnId="{83A2FCCA-B0AA-458D-A268-6D9E51EF9D91}">
      <dgm:prSet/>
      <dgm:spPr/>
      <dgm:t>
        <a:bodyPr/>
        <a:lstStyle/>
        <a:p>
          <a:endParaRPr lang="en-US"/>
        </a:p>
      </dgm:t>
    </dgm:pt>
    <dgm:pt modelId="{9905ABF1-2FB6-473D-88C0-C3EE0D330FC5}" type="sibTrans" cxnId="{83A2FCCA-B0AA-458D-A268-6D9E51EF9D91}">
      <dgm:prSet/>
      <dgm:spPr/>
      <dgm:t>
        <a:bodyPr/>
        <a:lstStyle/>
        <a:p>
          <a:endParaRPr lang="en-US"/>
        </a:p>
      </dgm:t>
    </dgm:pt>
    <dgm:pt modelId="{6B7A297C-E9CE-4417-9D89-74396D48448D}">
      <dgm:prSet custT="1"/>
      <dgm:spPr>
        <a:noFill/>
      </dgm:spPr>
      <dgm:t>
        <a:bodyPr/>
        <a:lstStyle/>
        <a:p>
          <a:pPr rtl="0"/>
          <a:r>
            <a:rPr lang="en-US" sz="3600" b="1" dirty="0" smtClean="0"/>
            <a:t>Barriers between toxic stuff and you</a:t>
          </a:r>
        </a:p>
      </dgm:t>
    </dgm:pt>
    <dgm:pt modelId="{B3067927-F7E0-4D84-A7D0-15AB4C1A5623}" type="parTrans" cxnId="{1752863C-D4E9-44D1-8B79-8C64D9987890}">
      <dgm:prSet/>
      <dgm:spPr/>
      <dgm:t>
        <a:bodyPr/>
        <a:lstStyle/>
        <a:p>
          <a:endParaRPr lang="en-US"/>
        </a:p>
      </dgm:t>
    </dgm:pt>
    <dgm:pt modelId="{2F2A5B3D-3C15-40D7-9F44-BD509E506EC9}" type="sibTrans" cxnId="{1752863C-D4E9-44D1-8B79-8C64D9987890}">
      <dgm:prSet/>
      <dgm:spPr/>
      <dgm:t>
        <a:bodyPr/>
        <a:lstStyle/>
        <a:p>
          <a:endParaRPr lang="en-US"/>
        </a:p>
      </dgm:t>
    </dgm:pt>
    <dgm:pt modelId="{0B23B0FE-4969-4B01-B7C4-4A673D7E41B1}">
      <dgm:prSet custT="1"/>
      <dgm:spPr>
        <a:solidFill>
          <a:srgbClr val="FF8585"/>
        </a:solidFill>
      </dgm:spPr>
      <dgm:t>
        <a:bodyPr/>
        <a:lstStyle/>
        <a:p>
          <a:pPr rtl="0"/>
          <a:r>
            <a:rPr lang="en-US" sz="2800" b="1" dirty="0" smtClean="0">
              <a:solidFill>
                <a:schemeClr val="tx1"/>
              </a:solidFill>
            </a:rPr>
            <a:t>LESS EFFECTIVE</a:t>
          </a:r>
        </a:p>
      </dgm:t>
    </dgm:pt>
    <dgm:pt modelId="{06FA6773-7006-4AEC-8BCE-0C50085AE48F}" type="parTrans" cxnId="{74B9F6E5-084A-4974-BCE0-1AF6B53F4973}">
      <dgm:prSet/>
      <dgm:spPr/>
      <dgm:t>
        <a:bodyPr/>
        <a:lstStyle/>
        <a:p>
          <a:endParaRPr lang="en-US"/>
        </a:p>
      </dgm:t>
    </dgm:pt>
    <dgm:pt modelId="{C36D6E6E-810C-4241-98A7-AA289FA46E1F}" type="sibTrans" cxnId="{74B9F6E5-084A-4974-BCE0-1AF6B53F4973}">
      <dgm:prSet/>
      <dgm:spPr/>
      <dgm:t>
        <a:bodyPr/>
        <a:lstStyle/>
        <a:p>
          <a:endParaRPr lang="en-US"/>
        </a:p>
      </dgm:t>
    </dgm:pt>
    <dgm:pt modelId="{5CC3D45E-93F7-42F8-BF9C-AD464C6B65D7}" type="pres">
      <dgm:prSet presAssocID="{779C5689-B619-4000-9B90-7248298FECD6}" presName="linear" presStyleCnt="0">
        <dgm:presLayoutVars>
          <dgm:animLvl val="lvl"/>
          <dgm:resizeHandles val="exact"/>
        </dgm:presLayoutVars>
      </dgm:prSet>
      <dgm:spPr/>
      <dgm:t>
        <a:bodyPr/>
        <a:lstStyle/>
        <a:p>
          <a:endParaRPr lang="en-US"/>
        </a:p>
      </dgm:t>
    </dgm:pt>
    <dgm:pt modelId="{93033926-2123-4891-8FA3-51B5E2AEB6BA}" type="pres">
      <dgm:prSet presAssocID="{71971CF4-B862-4563-A2F7-442A1947586D}" presName="parentText" presStyleLbl="node1" presStyleIdx="0" presStyleCnt="6" custScaleY="45264">
        <dgm:presLayoutVars>
          <dgm:chMax val="0"/>
          <dgm:bulletEnabled val="1"/>
        </dgm:presLayoutVars>
      </dgm:prSet>
      <dgm:spPr/>
      <dgm:t>
        <a:bodyPr/>
        <a:lstStyle/>
        <a:p>
          <a:endParaRPr lang="en-US"/>
        </a:p>
      </dgm:t>
    </dgm:pt>
    <dgm:pt modelId="{BAB6E900-3CB9-4B2E-98C7-2A47BAA83DDF}" type="pres">
      <dgm:prSet presAssocID="{63F1628D-8844-4E7C-8904-F60506B74A1D}" presName="spacer" presStyleCnt="0"/>
      <dgm:spPr/>
    </dgm:pt>
    <dgm:pt modelId="{54CDE91B-DDFD-48DF-9489-B8EA6455D089}" type="pres">
      <dgm:prSet presAssocID="{70564E2E-B400-4568-9CDD-C4A65FCD3F3F}" presName="parentText" presStyleLbl="node1" presStyleIdx="1" presStyleCnt="6">
        <dgm:presLayoutVars>
          <dgm:chMax val="0"/>
          <dgm:bulletEnabled val="1"/>
        </dgm:presLayoutVars>
      </dgm:prSet>
      <dgm:spPr/>
      <dgm:t>
        <a:bodyPr/>
        <a:lstStyle/>
        <a:p>
          <a:endParaRPr lang="en-US"/>
        </a:p>
      </dgm:t>
    </dgm:pt>
    <dgm:pt modelId="{9D2F228C-CA06-49D3-ACC1-4C0ACCAB7AC1}" type="pres">
      <dgm:prSet presAssocID="{39178BC2-CA41-440C-B7FA-B4D5A8B3516D}" presName="spacer" presStyleCnt="0"/>
      <dgm:spPr/>
    </dgm:pt>
    <dgm:pt modelId="{67B3ED82-A824-49CA-80F8-B12B2C10B7FE}" type="pres">
      <dgm:prSet presAssocID="{71BF0096-9967-4614-A504-7C4963E40866}" presName="parentText" presStyleLbl="node1" presStyleIdx="2" presStyleCnt="6">
        <dgm:presLayoutVars>
          <dgm:chMax val="0"/>
          <dgm:bulletEnabled val="1"/>
        </dgm:presLayoutVars>
      </dgm:prSet>
      <dgm:spPr/>
      <dgm:t>
        <a:bodyPr/>
        <a:lstStyle/>
        <a:p>
          <a:endParaRPr lang="en-US"/>
        </a:p>
      </dgm:t>
    </dgm:pt>
    <dgm:pt modelId="{477BB91A-DCD3-447E-B8F7-485F1B4520B7}" type="pres">
      <dgm:prSet presAssocID="{2F5663FA-608F-430E-B133-CFCAC8078DC2}" presName="spacer" presStyleCnt="0"/>
      <dgm:spPr/>
    </dgm:pt>
    <dgm:pt modelId="{BCDBEEC1-9B4B-446A-B5AD-BECF21CA028E}" type="pres">
      <dgm:prSet presAssocID="{74478ECF-DBB8-482D-BF86-002EB0FC02A8}" presName="parentText" presStyleLbl="node1" presStyleIdx="3" presStyleCnt="6">
        <dgm:presLayoutVars>
          <dgm:chMax val="0"/>
          <dgm:bulletEnabled val="1"/>
        </dgm:presLayoutVars>
      </dgm:prSet>
      <dgm:spPr/>
      <dgm:t>
        <a:bodyPr/>
        <a:lstStyle/>
        <a:p>
          <a:endParaRPr lang="en-US"/>
        </a:p>
      </dgm:t>
    </dgm:pt>
    <dgm:pt modelId="{C4FEFCC5-7C65-4231-9905-FAE8B609D05F}" type="pres">
      <dgm:prSet presAssocID="{9905ABF1-2FB6-473D-88C0-C3EE0D330FC5}" presName="spacer" presStyleCnt="0"/>
      <dgm:spPr/>
    </dgm:pt>
    <dgm:pt modelId="{6436E09A-CB33-4086-A404-C71702AB3990}" type="pres">
      <dgm:prSet presAssocID="{6B7A297C-E9CE-4417-9D89-74396D48448D}" presName="parentText" presStyleLbl="node1" presStyleIdx="4" presStyleCnt="6">
        <dgm:presLayoutVars>
          <dgm:chMax val="0"/>
          <dgm:bulletEnabled val="1"/>
        </dgm:presLayoutVars>
      </dgm:prSet>
      <dgm:spPr/>
      <dgm:t>
        <a:bodyPr/>
        <a:lstStyle/>
        <a:p>
          <a:endParaRPr lang="en-US"/>
        </a:p>
      </dgm:t>
    </dgm:pt>
    <dgm:pt modelId="{142B325F-7DB9-4387-B44A-C567BA662409}" type="pres">
      <dgm:prSet presAssocID="{2F2A5B3D-3C15-40D7-9F44-BD509E506EC9}" presName="spacer" presStyleCnt="0"/>
      <dgm:spPr/>
    </dgm:pt>
    <dgm:pt modelId="{17DE4A8F-2268-4E2C-A6AC-CE200DAA1CF4}" type="pres">
      <dgm:prSet presAssocID="{0B23B0FE-4969-4B01-B7C4-4A673D7E41B1}" presName="parentText" presStyleLbl="node1" presStyleIdx="5" presStyleCnt="6" custScaleY="54832">
        <dgm:presLayoutVars>
          <dgm:chMax val="0"/>
          <dgm:bulletEnabled val="1"/>
        </dgm:presLayoutVars>
      </dgm:prSet>
      <dgm:spPr/>
      <dgm:t>
        <a:bodyPr/>
        <a:lstStyle/>
        <a:p>
          <a:endParaRPr lang="en-US"/>
        </a:p>
      </dgm:t>
    </dgm:pt>
  </dgm:ptLst>
  <dgm:cxnLst>
    <dgm:cxn modelId="{33BBE34C-04D7-4595-990D-B144C3FB9B5D}" type="presOf" srcId="{0B23B0FE-4969-4B01-B7C4-4A673D7E41B1}" destId="{17DE4A8F-2268-4E2C-A6AC-CE200DAA1CF4}" srcOrd="0" destOrd="0" presId="urn:microsoft.com/office/officeart/2005/8/layout/vList2"/>
    <dgm:cxn modelId="{F1199224-0B35-468A-891F-6EF4B3CD09C4}" type="presOf" srcId="{71971CF4-B862-4563-A2F7-442A1947586D}" destId="{93033926-2123-4891-8FA3-51B5E2AEB6BA}" srcOrd="0" destOrd="0" presId="urn:microsoft.com/office/officeart/2005/8/layout/vList2"/>
    <dgm:cxn modelId="{C374AFCE-43CF-4E96-9980-0BD2015DCB02}" type="presOf" srcId="{779C5689-B619-4000-9B90-7248298FECD6}" destId="{5CC3D45E-93F7-42F8-BF9C-AD464C6B65D7}" srcOrd="0" destOrd="0" presId="urn:microsoft.com/office/officeart/2005/8/layout/vList2"/>
    <dgm:cxn modelId="{826AA7FE-3AF6-4E32-A0D3-66FAAFFAE708}" type="presOf" srcId="{71BF0096-9967-4614-A504-7C4963E40866}" destId="{67B3ED82-A824-49CA-80F8-B12B2C10B7FE}" srcOrd="0" destOrd="0" presId="urn:microsoft.com/office/officeart/2005/8/layout/vList2"/>
    <dgm:cxn modelId="{F0B62589-1736-4EC0-B17D-413D8082C5C8}" type="presOf" srcId="{74478ECF-DBB8-482D-BF86-002EB0FC02A8}" destId="{BCDBEEC1-9B4B-446A-B5AD-BECF21CA028E}" srcOrd="0" destOrd="0" presId="urn:microsoft.com/office/officeart/2005/8/layout/vList2"/>
    <dgm:cxn modelId="{1752863C-D4E9-44D1-8B79-8C64D9987890}" srcId="{779C5689-B619-4000-9B90-7248298FECD6}" destId="{6B7A297C-E9CE-4417-9D89-74396D48448D}" srcOrd="4" destOrd="0" parTransId="{B3067927-F7E0-4D84-A7D0-15AB4C1A5623}" sibTransId="{2F2A5B3D-3C15-40D7-9F44-BD509E506EC9}"/>
    <dgm:cxn modelId="{FFDA6668-2A3D-4585-B9D0-E3016DF9D5D6}" type="presOf" srcId="{6B7A297C-E9CE-4417-9D89-74396D48448D}" destId="{6436E09A-CB33-4086-A404-C71702AB3990}" srcOrd="0" destOrd="0" presId="urn:microsoft.com/office/officeart/2005/8/layout/vList2"/>
    <dgm:cxn modelId="{A85AC117-6392-4A25-AED3-D46951003EB2}" srcId="{779C5689-B619-4000-9B90-7248298FECD6}" destId="{71BF0096-9967-4614-A504-7C4963E40866}" srcOrd="2" destOrd="0" parTransId="{9C77184D-2057-484D-B262-F76172D208B5}" sibTransId="{2F5663FA-608F-430E-B133-CFCAC8078DC2}"/>
    <dgm:cxn modelId="{4FDEB8D6-BAA3-4E20-AC2C-FA7DCAD0F123}" srcId="{779C5689-B619-4000-9B90-7248298FECD6}" destId="{70564E2E-B400-4568-9CDD-C4A65FCD3F3F}" srcOrd="1" destOrd="0" parTransId="{20CFBBBE-F60F-4AFE-9E58-922E33002F28}" sibTransId="{39178BC2-CA41-440C-B7FA-B4D5A8B3516D}"/>
    <dgm:cxn modelId="{83A2FCCA-B0AA-458D-A268-6D9E51EF9D91}" srcId="{779C5689-B619-4000-9B90-7248298FECD6}" destId="{74478ECF-DBB8-482D-BF86-002EB0FC02A8}" srcOrd="3" destOrd="0" parTransId="{B8BF7227-5E93-4104-8005-E205C919B090}" sibTransId="{9905ABF1-2FB6-473D-88C0-C3EE0D330FC5}"/>
    <dgm:cxn modelId="{74B9F6E5-084A-4974-BCE0-1AF6B53F4973}" srcId="{779C5689-B619-4000-9B90-7248298FECD6}" destId="{0B23B0FE-4969-4B01-B7C4-4A673D7E41B1}" srcOrd="5" destOrd="0" parTransId="{06FA6773-7006-4AEC-8BCE-0C50085AE48F}" sibTransId="{C36D6E6E-810C-4241-98A7-AA289FA46E1F}"/>
    <dgm:cxn modelId="{EDF5FF1B-5652-4F67-A2B5-0ED9FC8AC7B3}" srcId="{779C5689-B619-4000-9B90-7248298FECD6}" destId="{71971CF4-B862-4563-A2F7-442A1947586D}" srcOrd="0" destOrd="0" parTransId="{61B9C132-2AF1-4A18-8B49-E62379692BB7}" sibTransId="{63F1628D-8844-4E7C-8904-F60506B74A1D}"/>
    <dgm:cxn modelId="{39D97D50-94B7-4216-A7D8-62AF44CBF350}" type="presOf" srcId="{70564E2E-B400-4568-9CDD-C4A65FCD3F3F}" destId="{54CDE91B-DDFD-48DF-9489-B8EA6455D089}" srcOrd="0" destOrd="0" presId="urn:microsoft.com/office/officeart/2005/8/layout/vList2"/>
    <dgm:cxn modelId="{8F64C07D-4C3E-451B-808C-239D35F86C06}" type="presParOf" srcId="{5CC3D45E-93F7-42F8-BF9C-AD464C6B65D7}" destId="{93033926-2123-4891-8FA3-51B5E2AEB6BA}" srcOrd="0" destOrd="0" presId="urn:microsoft.com/office/officeart/2005/8/layout/vList2"/>
    <dgm:cxn modelId="{68B5320D-97E1-4BED-B820-1797362428E0}" type="presParOf" srcId="{5CC3D45E-93F7-42F8-BF9C-AD464C6B65D7}" destId="{BAB6E900-3CB9-4B2E-98C7-2A47BAA83DDF}" srcOrd="1" destOrd="0" presId="urn:microsoft.com/office/officeart/2005/8/layout/vList2"/>
    <dgm:cxn modelId="{FE40C468-9AB2-4B53-9205-87993C0D3EC4}" type="presParOf" srcId="{5CC3D45E-93F7-42F8-BF9C-AD464C6B65D7}" destId="{54CDE91B-DDFD-48DF-9489-B8EA6455D089}" srcOrd="2" destOrd="0" presId="urn:microsoft.com/office/officeart/2005/8/layout/vList2"/>
    <dgm:cxn modelId="{E01EC9BF-4832-4706-9BD4-76BC45286A8C}" type="presParOf" srcId="{5CC3D45E-93F7-42F8-BF9C-AD464C6B65D7}" destId="{9D2F228C-CA06-49D3-ACC1-4C0ACCAB7AC1}" srcOrd="3" destOrd="0" presId="urn:microsoft.com/office/officeart/2005/8/layout/vList2"/>
    <dgm:cxn modelId="{B89492C2-8DE0-46C7-AD13-DBE31F15A904}" type="presParOf" srcId="{5CC3D45E-93F7-42F8-BF9C-AD464C6B65D7}" destId="{67B3ED82-A824-49CA-80F8-B12B2C10B7FE}" srcOrd="4" destOrd="0" presId="urn:microsoft.com/office/officeart/2005/8/layout/vList2"/>
    <dgm:cxn modelId="{6EEAC460-4B92-4282-A986-D321B26539F9}" type="presParOf" srcId="{5CC3D45E-93F7-42F8-BF9C-AD464C6B65D7}" destId="{477BB91A-DCD3-447E-B8F7-485F1B4520B7}" srcOrd="5" destOrd="0" presId="urn:microsoft.com/office/officeart/2005/8/layout/vList2"/>
    <dgm:cxn modelId="{76AB73B1-D2AE-497E-9D32-BA7F1979B989}" type="presParOf" srcId="{5CC3D45E-93F7-42F8-BF9C-AD464C6B65D7}" destId="{BCDBEEC1-9B4B-446A-B5AD-BECF21CA028E}" srcOrd="6" destOrd="0" presId="urn:microsoft.com/office/officeart/2005/8/layout/vList2"/>
    <dgm:cxn modelId="{071ED735-BA73-4D74-849A-56E5FC801729}" type="presParOf" srcId="{5CC3D45E-93F7-42F8-BF9C-AD464C6B65D7}" destId="{C4FEFCC5-7C65-4231-9905-FAE8B609D05F}" srcOrd="7" destOrd="0" presId="urn:microsoft.com/office/officeart/2005/8/layout/vList2"/>
    <dgm:cxn modelId="{FAE84EA8-224D-433E-BEA7-DC1C2488DAAC}" type="presParOf" srcId="{5CC3D45E-93F7-42F8-BF9C-AD464C6B65D7}" destId="{6436E09A-CB33-4086-A404-C71702AB3990}" srcOrd="8" destOrd="0" presId="urn:microsoft.com/office/officeart/2005/8/layout/vList2"/>
    <dgm:cxn modelId="{F512AED3-8B38-4677-B8B7-B419AA937BFE}" type="presParOf" srcId="{5CC3D45E-93F7-42F8-BF9C-AD464C6B65D7}" destId="{142B325F-7DB9-4387-B44A-C567BA662409}" srcOrd="9" destOrd="0" presId="urn:microsoft.com/office/officeart/2005/8/layout/vList2"/>
    <dgm:cxn modelId="{F177CB15-3CEB-44C3-A453-324FE06E98AB}" type="presParOf" srcId="{5CC3D45E-93F7-42F8-BF9C-AD464C6B65D7}" destId="{17DE4A8F-2268-4E2C-A6AC-CE200DAA1CF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3926-2123-4891-8FA3-51B5E2AEB6BA}">
      <dsp:nvSpPr>
        <dsp:cNvPr id="0" name=""/>
        <dsp:cNvSpPr/>
      </dsp:nvSpPr>
      <dsp:spPr>
        <a:xfrm>
          <a:off x="0" y="13869"/>
          <a:ext cx="8229600" cy="499931"/>
        </a:xfrm>
        <a:prstGeom prst="roundRect">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MORE EFFECTIVE </a:t>
          </a:r>
          <a:endParaRPr lang="en-US" sz="2800" kern="1200" dirty="0">
            <a:solidFill>
              <a:schemeClr val="tx1"/>
            </a:solidFill>
          </a:endParaRPr>
        </a:p>
      </dsp:txBody>
      <dsp:txXfrm>
        <a:off x="24405" y="38274"/>
        <a:ext cx="8180790" cy="451121"/>
      </dsp:txXfrm>
    </dsp:sp>
    <dsp:sp modelId="{54CDE91B-DDFD-48DF-9489-B8EA6455D089}">
      <dsp:nvSpPr>
        <dsp:cNvPr id="0" name=""/>
        <dsp:cNvSpPr/>
      </dsp:nvSpPr>
      <dsp:spPr>
        <a:xfrm>
          <a:off x="0" y="683721"/>
          <a:ext cx="8229600" cy="1104480"/>
        </a:xfrm>
        <a:prstGeom prst="roundRect">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Not using toxic stuff</a:t>
          </a:r>
          <a:endParaRPr lang="en-US" sz="3600" b="1" kern="1200" dirty="0"/>
        </a:p>
      </dsp:txBody>
      <dsp:txXfrm>
        <a:off x="53916" y="737637"/>
        <a:ext cx="8121768" cy="996648"/>
      </dsp:txXfrm>
    </dsp:sp>
    <dsp:sp modelId="{67B3ED82-A824-49CA-80F8-B12B2C10B7FE}">
      <dsp:nvSpPr>
        <dsp:cNvPr id="0" name=""/>
        <dsp:cNvSpPr/>
      </dsp:nvSpPr>
      <dsp:spPr>
        <a:xfrm>
          <a:off x="0" y="1958121"/>
          <a:ext cx="8229600" cy="1104480"/>
        </a:xfrm>
        <a:prstGeom prst="roundRect">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Using less HAZARDOUS stuff</a:t>
          </a:r>
        </a:p>
      </dsp:txBody>
      <dsp:txXfrm>
        <a:off x="53916" y="2012037"/>
        <a:ext cx="8121768" cy="996648"/>
      </dsp:txXfrm>
    </dsp:sp>
    <dsp:sp modelId="{BCDBEEC1-9B4B-446A-B5AD-BECF21CA028E}">
      <dsp:nvSpPr>
        <dsp:cNvPr id="0" name=""/>
        <dsp:cNvSpPr/>
      </dsp:nvSpPr>
      <dsp:spPr>
        <a:xfrm>
          <a:off x="0" y="3232521"/>
          <a:ext cx="8229600" cy="1104480"/>
        </a:xfrm>
        <a:prstGeom prst="roundRect">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Sucking toxic vapors/dusts away</a:t>
          </a:r>
        </a:p>
      </dsp:txBody>
      <dsp:txXfrm>
        <a:off x="53916" y="3286437"/>
        <a:ext cx="8121768" cy="996648"/>
      </dsp:txXfrm>
    </dsp:sp>
    <dsp:sp modelId="{6436E09A-CB33-4086-A404-C71702AB3990}">
      <dsp:nvSpPr>
        <dsp:cNvPr id="0" name=""/>
        <dsp:cNvSpPr/>
      </dsp:nvSpPr>
      <dsp:spPr>
        <a:xfrm>
          <a:off x="0" y="4506921"/>
          <a:ext cx="8229600" cy="1104480"/>
        </a:xfrm>
        <a:prstGeom prst="roundRect">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Barriers between toxic stuff and you</a:t>
          </a:r>
        </a:p>
      </dsp:txBody>
      <dsp:txXfrm>
        <a:off x="53916" y="4560837"/>
        <a:ext cx="8121768" cy="996648"/>
      </dsp:txXfrm>
    </dsp:sp>
    <dsp:sp modelId="{17DE4A8F-2268-4E2C-A6AC-CE200DAA1CF4}">
      <dsp:nvSpPr>
        <dsp:cNvPr id="0" name=""/>
        <dsp:cNvSpPr/>
      </dsp:nvSpPr>
      <dsp:spPr>
        <a:xfrm>
          <a:off x="0" y="5781321"/>
          <a:ext cx="8229600" cy="605608"/>
        </a:xfrm>
        <a:prstGeom prst="roundRect">
          <a:avLst/>
        </a:prstGeom>
        <a:solidFill>
          <a:srgbClr val="FF8585"/>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LESS EFFECTIVE</a:t>
          </a:r>
        </a:p>
      </dsp:txBody>
      <dsp:txXfrm>
        <a:off x="29563" y="5810884"/>
        <a:ext cx="8170474" cy="546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189" y="-2097"/>
            <a:ext cx="3011740" cy="463587"/>
          </a:xfrm>
          <a:prstGeom prst="rect">
            <a:avLst/>
          </a:prstGeom>
          <a:noFill/>
          <a:ln w="9525">
            <a:noFill/>
            <a:miter lim="800000"/>
            <a:headEnd/>
            <a:tailEnd/>
          </a:ln>
          <a:effectLst/>
        </p:spPr>
        <p:txBody>
          <a:bodyPr vert="horz" wrap="square" lIns="19223" tIns="0" rIns="19223" bIns="0" numCol="1" anchor="t" anchorCtr="0" compatLnSpc="1">
            <a:prstTxWarp prst="textNoShape">
              <a:avLst/>
            </a:prstTxWarp>
          </a:bodyPr>
          <a:lstStyle>
            <a:lvl1pPr defTabSz="922531"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9526" y="-2097"/>
            <a:ext cx="3011739" cy="463587"/>
          </a:xfrm>
          <a:prstGeom prst="rect">
            <a:avLst/>
          </a:prstGeom>
          <a:noFill/>
          <a:ln w="9525">
            <a:noFill/>
            <a:miter lim="800000"/>
            <a:headEnd/>
            <a:tailEnd/>
          </a:ln>
          <a:effectLst/>
        </p:spPr>
        <p:txBody>
          <a:bodyPr vert="horz" wrap="square" lIns="19223" tIns="0" rIns="19223" bIns="0" numCol="1" anchor="t" anchorCtr="0" compatLnSpc="1">
            <a:prstTxWarp prst="textNoShape">
              <a:avLst/>
            </a:prstTxWarp>
          </a:bodyPr>
          <a:lstStyle>
            <a:lvl1pPr algn="r" defTabSz="922531"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189" y="8774588"/>
            <a:ext cx="3011740" cy="463586"/>
          </a:xfrm>
          <a:prstGeom prst="rect">
            <a:avLst/>
          </a:prstGeom>
          <a:noFill/>
          <a:ln w="9525">
            <a:noFill/>
            <a:miter lim="800000"/>
            <a:headEnd/>
            <a:tailEnd/>
          </a:ln>
          <a:effectLst/>
        </p:spPr>
        <p:txBody>
          <a:bodyPr vert="horz" wrap="square" lIns="19223" tIns="0" rIns="19223" bIns="0" numCol="1" anchor="b" anchorCtr="0" compatLnSpc="1">
            <a:prstTxWarp prst="textNoShape">
              <a:avLst/>
            </a:prstTxWarp>
          </a:bodyPr>
          <a:lstStyle>
            <a:lvl1pPr defTabSz="922531"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9526" y="8774588"/>
            <a:ext cx="3011739" cy="463586"/>
          </a:xfrm>
          <a:prstGeom prst="rect">
            <a:avLst/>
          </a:prstGeom>
          <a:noFill/>
          <a:ln w="9525">
            <a:noFill/>
            <a:miter lim="800000"/>
            <a:headEnd/>
            <a:tailEnd/>
          </a:ln>
          <a:effectLst/>
        </p:spPr>
        <p:txBody>
          <a:bodyPr vert="horz" wrap="square" lIns="19223" tIns="0" rIns="19223" bIns="0" numCol="1" anchor="b" anchorCtr="0" compatLnSpc="1">
            <a:prstTxWarp prst="textNoShape">
              <a:avLst/>
            </a:prstTxWarp>
          </a:bodyPr>
          <a:lstStyle>
            <a:lvl1pPr algn="r" defTabSz="922531" eaLnBrk="0" hangingPunct="0">
              <a:defRPr sz="1000" i="1">
                <a:latin typeface="Times New Roman" pitchFamily="18" charset="0"/>
              </a:defRPr>
            </a:lvl1pPr>
          </a:lstStyle>
          <a:p>
            <a:pPr>
              <a:defRPr/>
            </a:pPr>
            <a:fld id="{078B376C-D5E8-48C4-B9FF-8EAC646A5D0E}" type="slidenum">
              <a:rPr lang="en-US"/>
              <a:pPr>
                <a:defRPr/>
              </a:pPr>
              <a:t>‹#›</a:t>
            </a:fld>
            <a:endParaRPr lang="en-US"/>
          </a:p>
        </p:txBody>
      </p:sp>
    </p:spTree>
    <p:extLst>
      <p:ext uri="{BB962C8B-B14F-4D97-AF65-F5344CB8AC3E}">
        <p14:creationId xmlns:p14="http://schemas.microsoft.com/office/powerpoint/2010/main" val="172217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189" y="-2097"/>
            <a:ext cx="3011740" cy="463587"/>
          </a:xfrm>
          <a:prstGeom prst="rect">
            <a:avLst/>
          </a:prstGeom>
          <a:noFill/>
          <a:ln w="9525">
            <a:noFill/>
            <a:miter lim="800000"/>
            <a:headEnd/>
            <a:tailEnd/>
          </a:ln>
          <a:effectLst/>
        </p:spPr>
        <p:txBody>
          <a:bodyPr vert="horz" wrap="square" lIns="19223" tIns="0" rIns="19223" bIns="0" numCol="1" anchor="t" anchorCtr="0" compatLnSpc="1">
            <a:prstTxWarp prst="textNoShape">
              <a:avLst/>
            </a:prstTxWarp>
          </a:bodyPr>
          <a:lstStyle>
            <a:lvl1pPr defTabSz="922531"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9526" y="-2097"/>
            <a:ext cx="3011739" cy="463587"/>
          </a:xfrm>
          <a:prstGeom prst="rect">
            <a:avLst/>
          </a:prstGeom>
          <a:noFill/>
          <a:ln w="9525">
            <a:noFill/>
            <a:miter lim="800000"/>
            <a:headEnd/>
            <a:tailEnd/>
          </a:ln>
          <a:effectLst/>
        </p:spPr>
        <p:txBody>
          <a:bodyPr vert="horz" wrap="square" lIns="19223" tIns="0" rIns="19223" bIns="0" numCol="1" anchor="t" anchorCtr="0" compatLnSpc="1">
            <a:prstTxWarp prst="textNoShape">
              <a:avLst/>
            </a:prstTxWarp>
          </a:bodyPr>
          <a:lstStyle>
            <a:lvl1pPr algn="r" defTabSz="922531"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189" y="8774588"/>
            <a:ext cx="3011740" cy="463586"/>
          </a:xfrm>
          <a:prstGeom prst="rect">
            <a:avLst/>
          </a:prstGeom>
          <a:noFill/>
          <a:ln w="9525">
            <a:noFill/>
            <a:miter lim="800000"/>
            <a:headEnd/>
            <a:tailEnd/>
          </a:ln>
          <a:effectLst/>
        </p:spPr>
        <p:txBody>
          <a:bodyPr vert="horz" wrap="square" lIns="19223" tIns="0" rIns="19223" bIns="0" numCol="1" anchor="b" anchorCtr="0" compatLnSpc="1">
            <a:prstTxWarp prst="textNoShape">
              <a:avLst/>
            </a:prstTxWarp>
          </a:bodyPr>
          <a:lstStyle>
            <a:lvl1pPr defTabSz="922531"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9526" y="8774588"/>
            <a:ext cx="3011739" cy="463586"/>
          </a:xfrm>
          <a:prstGeom prst="rect">
            <a:avLst/>
          </a:prstGeom>
          <a:noFill/>
          <a:ln w="9525">
            <a:noFill/>
            <a:miter lim="800000"/>
            <a:headEnd/>
            <a:tailEnd/>
          </a:ln>
          <a:effectLst/>
        </p:spPr>
        <p:txBody>
          <a:bodyPr vert="horz" wrap="square" lIns="19223" tIns="0" rIns="19223" bIns="0" numCol="1" anchor="b" anchorCtr="0" compatLnSpc="1">
            <a:prstTxWarp prst="textNoShape">
              <a:avLst/>
            </a:prstTxWarp>
          </a:bodyPr>
          <a:lstStyle>
            <a:lvl1pPr algn="r" defTabSz="922531" eaLnBrk="0" hangingPunct="0">
              <a:defRPr sz="1000" i="1">
                <a:latin typeface="Times New Roman" pitchFamily="18" charset="0"/>
              </a:defRPr>
            </a:lvl1pPr>
          </a:lstStyle>
          <a:p>
            <a:pPr>
              <a:defRPr/>
            </a:pPr>
            <a:fld id="{3F038803-2F9A-42E4-869B-D57C88BDCB10}" type="slidenum">
              <a:rPr lang="en-US"/>
              <a:pPr>
                <a:defRPr/>
              </a:pPr>
              <a:t>‹#›</a:t>
            </a:fld>
            <a:endParaRPr lang="en-US"/>
          </a:p>
        </p:txBody>
      </p:sp>
      <p:sp>
        <p:nvSpPr>
          <p:cNvPr id="2054" name="Rectangle 6"/>
          <p:cNvSpPr>
            <a:spLocks noGrp="1" noChangeArrowheads="1"/>
          </p:cNvSpPr>
          <p:nvPr>
            <p:ph type="body" sz="quarter" idx="3"/>
          </p:nvPr>
        </p:nvSpPr>
        <p:spPr bwMode="auto">
          <a:xfrm>
            <a:off x="926599" y="4386246"/>
            <a:ext cx="5096879" cy="4157598"/>
          </a:xfrm>
          <a:prstGeom prst="rect">
            <a:avLst/>
          </a:prstGeom>
          <a:noFill/>
          <a:ln w="9525">
            <a:noFill/>
            <a:miter lim="800000"/>
            <a:headEnd/>
            <a:tailEnd/>
          </a:ln>
          <a:effectLst/>
        </p:spPr>
        <p:txBody>
          <a:bodyPr vert="horz" wrap="square" lIns="92908" tIns="46454" rIns="92908" bIns="464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3" name="Rectangle 7"/>
          <p:cNvSpPr>
            <a:spLocks noGrp="1" noRot="1" noChangeAspect="1" noChangeArrowheads="1" noTextEdit="1"/>
          </p:cNvSpPr>
          <p:nvPr>
            <p:ph type="sldImg" idx="2"/>
          </p:nvPr>
        </p:nvSpPr>
        <p:spPr bwMode="auto">
          <a:xfrm>
            <a:off x="1176338" y="700088"/>
            <a:ext cx="4600575" cy="3451225"/>
          </a:xfrm>
          <a:prstGeom prst="rect">
            <a:avLst/>
          </a:prstGeom>
          <a:noFill/>
          <a:ln w="12699">
            <a:solidFill>
              <a:schemeClr val="tx1"/>
            </a:solidFill>
            <a:miter lim="800000"/>
            <a:headEnd/>
            <a:tailEnd/>
          </a:ln>
        </p:spPr>
      </p:sp>
    </p:spTree>
    <p:extLst>
      <p:ext uri="{BB962C8B-B14F-4D97-AF65-F5344CB8AC3E}">
        <p14:creationId xmlns:p14="http://schemas.microsoft.com/office/powerpoint/2010/main" val="2426938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625"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p:txBody>
          <a:bodyPr lIns="87585" tIns="43793" rIns="87585" bIns="43793"/>
          <a:lstStyle/>
          <a:p>
            <a:pPr>
              <a:defRPr/>
            </a:pPr>
            <a:fld id="{F0CC9835-842C-4C05-9A8D-BF18EA20A7C4}" type="datetime4">
              <a:rPr lang="en-US"/>
              <a:pPr>
                <a:defRPr/>
              </a:pPr>
              <a:t>May 19, 2015</a:t>
            </a:fld>
            <a:endParaRPr lang="en-US" altLang="en-US"/>
          </a:p>
        </p:txBody>
      </p:sp>
      <p:sp>
        <p:nvSpPr>
          <p:cNvPr id="34818" name="Rectangle 6"/>
          <p:cNvSpPr>
            <a:spLocks noGrp="1" noChangeArrowheads="1"/>
          </p:cNvSpPr>
          <p:nvPr>
            <p:ph type="ftr" sz="quarter" idx="4"/>
          </p:nvPr>
        </p:nvSpPr>
        <p:spPr/>
        <p:txBody>
          <a:bodyPr lIns="87585" tIns="43793" rIns="87585" bIns="43793"/>
          <a:lstStyle/>
          <a:p>
            <a:pPr>
              <a:defRPr/>
            </a:pPr>
            <a:r>
              <a:rPr lang="en-US" altLang="en-US" smtClean="0"/>
              <a:t>A Small Dose of Toxicology - Overview</a:t>
            </a:r>
          </a:p>
        </p:txBody>
      </p:sp>
      <p:sp>
        <p:nvSpPr>
          <p:cNvPr id="140291" name="Rectangle 7"/>
          <p:cNvSpPr>
            <a:spLocks noGrp="1" noChangeArrowheads="1"/>
          </p:cNvSpPr>
          <p:nvPr>
            <p:ph type="sldNum" sz="quarter" idx="5"/>
          </p:nvPr>
        </p:nvSpPr>
        <p:spPr>
          <a:noFill/>
        </p:spPr>
        <p:txBody>
          <a:bodyPr lIns="87585" tIns="43793" rIns="87585" bIns="43793"/>
          <a:lstStyle/>
          <a:p>
            <a:fld id="{E3B2CAF6-DC95-4BF4-AE0C-5258EE10DFE1}" type="slidenum">
              <a:rPr lang="en-US" altLang="en-US" smtClean="0"/>
              <a:pPr/>
              <a:t>2</a:t>
            </a:fld>
            <a:endParaRPr lang="en-US" altLang="en-US" smtClean="0"/>
          </a:p>
        </p:txBody>
      </p:sp>
      <p:sp>
        <p:nvSpPr>
          <p:cNvPr id="140292" name="Rectangle 2"/>
          <p:cNvSpPr>
            <a:spLocks noGrp="1" noRot="1" noChangeAspect="1" noChangeArrowheads="1" noTextEdit="1"/>
          </p:cNvSpPr>
          <p:nvPr>
            <p:ph type="sldImg"/>
          </p:nvPr>
        </p:nvSpPr>
        <p:spPr>
          <a:solidFill>
            <a:srgbClr val="FFFFFF"/>
          </a:solidFill>
          <a:ln/>
        </p:spPr>
      </p:sp>
      <p:sp>
        <p:nvSpPr>
          <p:cNvPr id="140293" name="Rectangle 3"/>
          <p:cNvSpPr>
            <a:spLocks noGrp="1" noChangeArrowheads="1"/>
          </p:cNvSpPr>
          <p:nvPr>
            <p:ph type="body" idx="1"/>
          </p:nvPr>
        </p:nvSpPr>
        <p:spPr>
          <a:solidFill>
            <a:srgbClr val="FFFFFF"/>
          </a:solidFill>
          <a:ln>
            <a:solidFill>
              <a:srgbClr val="000000"/>
            </a:solidFill>
          </a:ln>
        </p:spPr>
        <p:txBody>
          <a:bodyPr lIns="87585" tIns="43793" rIns="87585" bIns="43793"/>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D5359-CA92-4CA0-B4D5-8012D7DF73E2}" type="slidenum">
              <a:rPr lang="en-US" smtClean="0"/>
              <a:pPr/>
              <a:t>32</a:t>
            </a:fld>
            <a:endParaRPr lang="en-US"/>
          </a:p>
        </p:txBody>
      </p:sp>
    </p:spTree>
    <p:extLst>
      <p:ext uri="{BB962C8B-B14F-4D97-AF65-F5344CB8AC3E}">
        <p14:creationId xmlns:p14="http://schemas.microsoft.com/office/powerpoint/2010/main" val="72605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label on a container is good place to start your detective work on whether a product is toxic. Look for words like Caution, Warning, Danger or Poison, then read the information immediately following the warning.</a:t>
            </a:r>
          </a:p>
        </p:txBody>
      </p:sp>
      <p:sp>
        <p:nvSpPr>
          <p:cNvPr id="4" name="Slide Number Placeholder 3"/>
          <p:cNvSpPr>
            <a:spLocks noGrp="1"/>
          </p:cNvSpPr>
          <p:nvPr>
            <p:ph type="sldNum" sz="quarter" idx="10"/>
          </p:nvPr>
        </p:nvSpPr>
        <p:spPr/>
        <p:txBody>
          <a:bodyPr/>
          <a:lstStyle/>
          <a:p>
            <a:fld id="{389D5359-CA92-4CA0-B4D5-8012D7DF73E2}" type="slidenum">
              <a:rPr lang="en-US" smtClean="0"/>
              <a:pPr/>
              <a:t>33</a:t>
            </a:fld>
            <a:endParaRPr lang="en-US"/>
          </a:p>
        </p:txBody>
      </p:sp>
    </p:spTree>
    <p:extLst>
      <p:ext uri="{BB962C8B-B14F-4D97-AF65-F5344CB8AC3E}">
        <p14:creationId xmlns:p14="http://schemas.microsoft.com/office/powerpoint/2010/main" val="321478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AP and non-toxic indicates the safer alternative art products, what symbol tells us the product contains hazardous ingredients? The ACMI’s CL label is their Caution Label, indicating the product contains a toxic ingredient, like the cobalt in the pastel stick on the left.</a:t>
            </a:r>
          </a:p>
          <a:p>
            <a:endParaRPr lang="en-US" sz="1600" dirty="0"/>
          </a:p>
          <a:p>
            <a:r>
              <a:rPr lang="en-US" sz="1600" dirty="0"/>
              <a:t>The label on the bottom left is interesting, it contains both the AP non-toxic symbol and the Health Label (which represents hazardous). Who thought Health Label was a good choice as a warning??? </a:t>
            </a:r>
          </a:p>
          <a:p>
            <a:endParaRPr lang="en-US" sz="1600" dirty="0"/>
          </a:p>
          <a:p>
            <a:r>
              <a:rPr lang="en-US" sz="1600" dirty="0"/>
              <a:t>This label is from a container holding liquid manganese glaze. Manganese is not particularly toxic by ingestion, but if sufficient dust or fumes of manganese are inhaled, it can cause symptoms that are very similar to Parkinson’s Disease.</a:t>
            </a:r>
          </a:p>
        </p:txBody>
      </p:sp>
      <p:sp>
        <p:nvSpPr>
          <p:cNvPr id="4" name="Slide Number Placeholder 3"/>
          <p:cNvSpPr>
            <a:spLocks noGrp="1"/>
          </p:cNvSpPr>
          <p:nvPr>
            <p:ph type="sldNum" sz="quarter" idx="10"/>
          </p:nvPr>
        </p:nvSpPr>
        <p:spPr/>
        <p:txBody>
          <a:bodyPr/>
          <a:lstStyle/>
          <a:p>
            <a:fld id="{389D5359-CA92-4CA0-B4D5-8012D7DF73E2}" type="slidenum">
              <a:rPr lang="en-US" smtClean="0"/>
              <a:pPr/>
              <a:t>36</a:t>
            </a:fld>
            <a:endParaRPr lang="en-US"/>
          </a:p>
        </p:txBody>
      </p:sp>
    </p:spTree>
    <p:extLst>
      <p:ext uri="{BB962C8B-B14F-4D97-AF65-F5344CB8AC3E}">
        <p14:creationId xmlns:p14="http://schemas.microsoft.com/office/powerpoint/2010/main" val="422411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name on a secondary container should match the one on the label of the original product container. Add a word or two that describes the main hazard. FLAMMABLE or TOXIC.</a:t>
            </a:r>
          </a:p>
        </p:txBody>
      </p:sp>
      <p:sp>
        <p:nvSpPr>
          <p:cNvPr id="4" name="Slide Number Placeholder 3"/>
          <p:cNvSpPr>
            <a:spLocks noGrp="1"/>
          </p:cNvSpPr>
          <p:nvPr>
            <p:ph type="sldNum" sz="quarter" idx="10"/>
          </p:nvPr>
        </p:nvSpPr>
        <p:spPr/>
        <p:txBody>
          <a:bodyPr/>
          <a:lstStyle/>
          <a:p>
            <a:fld id="{389D5359-CA92-4CA0-B4D5-8012D7DF73E2}" type="slidenum">
              <a:rPr lang="en-US" smtClean="0"/>
              <a:pPr/>
              <a:t>38</a:t>
            </a:fld>
            <a:endParaRPr lang="en-US"/>
          </a:p>
        </p:txBody>
      </p:sp>
    </p:spTree>
    <p:extLst>
      <p:ext uri="{BB962C8B-B14F-4D97-AF65-F5344CB8AC3E}">
        <p14:creationId xmlns:p14="http://schemas.microsoft.com/office/powerpoint/2010/main" val="339562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we want to avoid harmful exposures, what are our options. Here’s the hierarchy of protection.</a:t>
            </a:r>
          </a:p>
          <a:p>
            <a:endParaRPr lang="en-US" sz="1600" dirty="0"/>
          </a:p>
          <a:p>
            <a:r>
              <a:rPr lang="en-US" sz="1600" dirty="0"/>
              <a:t>Want to avoid lead poisoning?, don’t use lead or other toxic metals.</a:t>
            </a:r>
          </a:p>
          <a:p>
            <a:endParaRPr lang="en-US" sz="1600" dirty="0"/>
          </a:p>
          <a:p>
            <a:r>
              <a:rPr lang="en-US" sz="1600" dirty="0"/>
              <a:t>If you must use metals, use one that is less toxic</a:t>
            </a:r>
          </a:p>
          <a:p>
            <a:endParaRPr lang="en-US" sz="1600" dirty="0"/>
          </a:p>
          <a:p>
            <a:r>
              <a:rPr lang="en-US" sz="1600" dirty="0"/>
              <a:t>If the materials you need are toxic, then try to carry away any contaminants they create like dusts or vapors.</a:t>
            </a:r>
          </a:p>
          <a:p>
            <a:endParaRPr lang="en-US" sz="1600" dirty="0"/>
          </a:p>
          <a:p>
            <a:r>
              <a:rPr lang="en-US" sz="1600" dirty="0"/>
              <a:t>If that’s not a possibility, then put a barrier between you and the harmful product.</a:t>
            </a:r>
          </a:p>
        </p:txBody>
      </p:sp>
      <p:sp>
        <p:nvSpPr>
          <p:cNvPr id="4" name="Slide Number Placeholder 3"/>
          <p:cNvSpPr>
            <a:spLocks noGrp="1"/>
          </p:cNvSpPr>
          <p:nvPr>
            <p:ph type="sldNum" sz="quarter" idx="10"/>
          </p:nvPr>
        </p:nvSpPr>
        <p:spPr/>
        <p:txBody>
          <a:bodyPr/>
          <a:lstStyle/>
          <a:p>
            <a:fld id="{389D5359-CA92-4CA0-B4D5-8012D7DF73E2}" type="slidenum">
              <a:rPr lang="en-US" smtClean="0"/>
              <a:pPr/>
              <a:t>42</a:t>
            </a:fld>
            <a:endParaRPr lang="en-US"/>
          </a:p>
        </p:txBody>
      </p:sp>
    </p:spTree>
    <p:extLst>
      <p:ext uri="{BB962C8B-B14F-4D97-AF65-F5344CB8AC3E}">
        <p14:creationId xmlns:p14="http://schemas.microsoft.com/office/powerpoint/2010/main" val="13429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48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700088"/>
            <a:ext cx="7651751" cy="5738812"/>
          </a:xfrm>
        </p:spPr>
      </p:sp>
      <p:sp>
        <p:nvSpPr>
          <p:cNvPr id="3" name="Notes Placeholder 2"/>
          <p:cNvSpPr>
            <a:spLocks noGrp="1"/>
          </p:cNvSpPr>
          <p:nvPr>
            <p:ph type="body" idx="1"/>
          </p:nvPr>
        </p:nvSpPr>
        <p:spPr/>
        <p:txBody>
          <a:bodyPr/>
          <a:lstStyle/>
          <a:p>
            <a:r>
              <a:rPr lang="en-US" dirty="0" smtClean="0"/>
              <a:t>Many artists have created their own local exhaust systems. Here’s one that was posted on the internet. </a:t>
            </a:r>
          </a:p>
          <a:p>
            <a:r>
              <a:rPr lang="en-US" dirty="0" smtClean="0"/>
              <a:t>Though it pulls air and solvent vapors outside; it must be checked to see if it is adequate for the process. </a:t>
            </a:r>
          </a:p>
          <a:p>
            <a:r>
              <a:rPr lang="en-US" dirty="0" smtClean="0"/>
              <a:t>Filters can clog and fans can stop working. The fan may not be pulling sufficient air to remove all the pollutants.</a:t>
            </a:r>
            <a:endParaRPr lang="en-US" dirty="0"/>
          </a:p>
        </p:txBody>
      </p:sp>
      <p:sp>
        <p:nvSpPr>
          <p:cNvPr id="4" name="Slide Number Placeholder 3"/>
          <p:cNvSpPr>
            <a:spLocks noGrp="1"/>
          </p:cNvSpPr>
          <p:nvPr>
            <p:ph type="sldNum" sz="quarter" idx="10"/>
          </p:nvPr>
        </p:nvSpPr>
        <p:spPr/>
        <p:txBody>
          <a:bodyPr/>
          <a:lstStyle/>
          <a:p>
            <a:pPr>
              <a:defRPr/>
            </a:pPr>
            <a:fld id="{3F038803-2F9A-42E4-869B-D57C88BDCB10}" type="slidenum">
              <a:rPr lang="en-US" smtClean="0"/>
              <a:pPr>
                <a:defRPr/>
              </a:pPr>
              <a:t>57</a:t>
            </a:fld>
            <a:endParaRPr lang="en-US"/>
          </a:p>
        </p:txBody>
      </p:sp>
    </p:spTree>
    <p:extLst>
      <p:ext uri="{BB962C8B-B14F-4D97-AF65-F5344CB8AC3E}">
        <p14:creationId xmlns:p14="http://schemas.microsoft.com/office/powerpoint/2010/main" val="36616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67</a:t>
            </a:fld>
            <a:endParaRPr lang="en-US"/>
          </a:p>
        </p:txBody>
      </p:sp>
    </p:spTree>
    <p:extLst>
      <p:ext uri="{BB962C8B-B14F-4D97-AF65-F5344CB8AC3E}">
        <p14:creationId xmlns:p14="http://schemas.microsoft.com/office/powerpoint/2010/main" val="201505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68</a:t>
            </a:fld>
            <a:endParaRPr lang="en-US"/>
          </a:p>
        </p:txBody>
      </p:sp>
    </p:spTree>
    <p:extLst>
      <p:ext uri="{BB962C8B-B14F-4D97-AF65-F5344CB8AC3E}">
        <p14:creationId xmlns:p14="http://schemas.microsoft.com/office/powerpoint/2010/main" val="266621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69</a:t>
            </a:fld>
            <a:endParaRPr lang="en-US"/>
          </a:p>
        </p:txBody>
      </p:sp>
    </p:spTree>
    <p:extLst>
      <p:ext uri="{BB962C8B-B14F-4D97-AF65-F5344CB8AC3E}">
        <p14:creationId xmlns:p14="http://schemas.microsoft.com/office/powerpoint/2010/main" val="174419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dt" sz="quarter" idx="1"/>
          </p:nvPr>
        </p:nvSpPr>
        <p:spPr/>
        <p:txBody>
          <a:bodyPr lIns="87585" tIns="43793" rIns="87585" bIns="43793"/>
          <a:lstStyle/>
          <a:p>
            <a:pPr>
              <a:defRPr/>
            </a:pPr>
            <a:fld id="{CC92DB0F-5D8F-4DA0-BA9F-BD726570DCDB}" type="datetime4">
              <a:rPr lang="en-US"/>
              <a:pPr>
                <a:defRPr/>
              </a:pPr>
              <a:t>May 19, 2015</a:t>
            </a:fld>
            <a:endParaRPr lang="en-US" altLang="en-US"/>
          </a:p>
        </p:txBody>
      </p:sp>
      <p:sp>
        <p:nvSpPr>
          <p:cNvPr id="39938" name="Rectangle 6"/>
          <p:cNvSpPr>
            <a:spLocks noGrp="1" noChangeArrowheads="1"/>
          </p:cNvSpPr>
          <p:nvPr>
            <p:ph type="ftr" sz="quarter" idx="4"/>
          </p:nvPr>
        </p:nvSpPr>
        <p:spPr/>
        <p:txBody>
          <a:bodyPr lIns="87585" tIns="43793" rIns="87585" bIns="43793"/>
          <a:lstStyle/>
          <a:p>
            <a:pPr>
              <a:defRPr/>
            </a:pPr>
            <a:r>
              <a:rPr lang="en-US" altLang="en-US" smtClean="0"/>
              <a:t>A Small Dose of Toxicology - Overview</a:t>
            </a:r>
          </a:p>
        </p:txBody>
      </p:sp>
      <p:sp>
        <p:nvSpPr>
          <p:cNvPr id="145411" name="Rectangle 7"/>
          <p:cNvSpPr>
            <a:spLocks noGrp="1" noChangeArrowheads="1"/>
          </p:cNvSpPr>
          <p:nvPr>
            <p:ph type="sldNum" sz="quarter" idx="5"/>
          </p:nvPr>
        </p:nvSpPr>
        <p:spPr>
          <a:noFill/>
        </p:spPr>
        <p:txBody>
          <a:bodyPr lIns="87585" tIns="43793" rIns="87585" bIns="43793"/>
          <a:lstStyle/>
          <a:p>
            <a:fld id="{FAE42FD6-DC51-4193-BFCA-0C127D73ADFC}" type="slidenum">
              <a:rPr lang="en-US" altLang="en-US" smtClean="0"/>
              <a:pPr/>
              <a:t>4</a:t>
            </a:fld>
            <a:endParaRPr lang="en-US" altLang="en-US" smtClean="0"/>
          </a:p>
        </p:txBody>
      </p:sp>
      <p:sp>
        <p:nvSpPr>
          <p:cNvPr id="145412" name="Rectangle 2"/>
          <p:cNvSpPr>
            <a:spLocks noGrp="1" noRot="1" noChangeAspect="1" noChangeArrowheads="1" noTextEdit="1"/>
          </p:cNvSpPr>
          <p:nvPr>
            <p:ph type="sldImg"/>
          </p:nvPr>
        </p:nvSpPr>
        <p:spPr>
          <a:solidFill>
            <a:srgbClr val="FFFFFF"/>
          </a:solidFill>
          <a:ln/>
        </p:spPr>
      </p:sp>
      <p:sp>
        <p:nvSpPr>
          <p:cNvPr id="145413" name="Rectangle 3"/>
          <p:cNvSpPr>
            <a:spLocks noGrp="1" noChangeArrowheads="1"/>
          </p:cNvSpPr>
          <p:nvPr>
            <p:ph type="body" idx="1"/>
          </p:nvPr>
        </p:nvSpPr>
        <p:spPr>
          <a:solidFill>
            <a:srgbClr val="FFFFFF"/>
          </a:solidFill>
          <a:ln>
            <a:solidFill>
              <a:srgbClr val="000000"/>
            </a:solidFill>
          </a:ln>
        </p:spPr>
        <p:txBody>
          <a:bodyPr lIns="87585" tIns="43793" rIns="87585" bIns="43793"/>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70</a:t>
            </a:fld>
            <a:endParaRPr lang="en-US"/>
          </a:p>
        </p:txBody>
      </p:sp>
    </p:spTree>
    <p:extLst>
      <p:ext uri="{BB962C8B-B14F-4D97-AF65-F5344CB8AC3E}">
        <p14:creationId xmlns:p14="http://schemas.microsoft.com/office/powerpoint/2010/main" val="3446943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71</a:t>
            </a:fld>
            <a:endParaRPr lang="en-US"/>
          </a:p>
        </p:txBody>
      </p:sp>
    </p:spTree>
    <p:extLst>
      <p:ext uri="{BB962C8B-B14F-4D97-AF65-F5344CB8AC3E}">
        <p14:creationId xmlns:p14="http://schemas.microsoft.com/office/powerpoint/2010/main" val="391178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DD9CC498-88C8-4D10-92A5-F0B66DAEEE89}" type="slidenum">
              <a:rPr lang="en-US" smtClean="0"/>
              <a:pPr/>
              <a:t>76</a:t>
            </a:fld>
            <a:endParaRPr lang="en-US" smtClean="0"/>
          </a:p>
        </p:txBody>
      </p:sp>
      <p:sp>
        <p:nvSpPr>
          <p:cNvPr id="131075" name="Rectangle 2"/>
          <p:cNvSpPr>
            <a:spLocks noGrp="1" noRot="1" noChangeAspect="1" noChangeArrowheads="1" noTextEdit="1"/>
          </p:cNvSpPr>
          <p:nvPr>
            <p:ph type="sldImg"/>
          </p:nvPr>
        </p:nvSpPr>
        <p:spPr>
          <a:ln cap="flat"/>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F601B8AE-B29B-4A9A-9679-1FCEC0B12FC4}" type="slidenum">
              <a:rPr lang="en-US" smtClean="0"/>
              <a:pPr/>
              <a:t>77</a:t>
            </a:fld>
            <a:endParaRPr lang="en-US" smtClean="0"/>
          </a:p>
        </p:txBody>
      </p:sp>
      <p:sp>
        <p:nvSpPr>
          <p:cNvPr id="132099" name="Rectangle 2"/>
          <p:cNvSpPr>
            <a:spLocks noGrp="1" noRot="1" noChangeAspect="1" noChangeArrowheads="1" noTextEdit="1"/>
          </p:cNvSpPr>
          <p:nvPr>
            <p:ph type="sldImg"/>
          </p:nvPr>
        </p:nvSpPr>
        <p:spPr>
          <a:ln cap="flat"/>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a:t>Chemicals like this are found in:</a:t>
            </a:r>
          </a:p>
          <a:p>
            <a:r>
              <a:rPr lang="en-US" altLang="en-US" sz="1700"/>
              <a:t>Furniture</a:t>
            </a:r>
          </a:p>
          <a:p>
            <a:r>
              <a:rPr lang="en-US" altLang="en-US" sz="1700"/>
              <a:t>Plastics</a:t>
            </a:r>
          </a:p>
          <a:p>
            <a:r>
              <a:rPr lang="en-US" altLang="en-US" sz="1700"/>
              <a:t>Cookware</a:t>
            </a:r>
          </a:p>
          <a:p>
            <a:r>
              <a:rPr lang="en-US" altLang="en-US" sz="1700"/>
              <a:t>Food</a:t>
            </a:r>
          </a:p>
          <a:p>
            <a:endParaRPr lang="en-US" altLang="en-US" sz="1700"/>
          </a:p>
        </p:txBody>
      </p:sp>
      <p:sp>
        <p:nvSpPr>
          <p:cNvPr id="161796" name="Slide Number Placeholder 3"/>
          <p:cNvSpPr txBox="1">
            <a:spLocks noGrp="1"/>
          </p:cNvSpPr>
          <p:nvPr/>
        </p:nvSpPr>
        <p:spPr bwMode="auto">
          <a:xfrm>
            <a:off x="3939902" y="8774509"/>
            <a:ext cx="3011751" cy="46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6" tIns="0" rIns="19046" bIns="0" anchor="b"/>
          <a:lstStyle>
            <a:lvl1pPr defTabSz="954088" eaLnBrk="0" hangingPunct="0">
              <a:spcBef>
                <a:spcPct val="30000"/>
              </a:spcBef>
              <a:defRPr sz="1200">
                <a:solidFill>
                  <a:schemeClr val="tx1"/>
                </a:solidFill>
                <a:latin typeface="Calibri" pitchFamily="34" charset="0"/>
              </a:defRPr>
            </a:lvl1pPr>
            <a:lvl2pPr marL="742950" indent="-285750" defTabSz="954088" eaLnBrk="0" hangingPunct="0">
              <a:spcBef>
                <a:spcPct val="30000"/>
              </a:spcBef>
              <a:defRPr sz="1200">
                <a:solidFill>
                  <a:schemeClr val="tx1"/>
                </a:solidFill>
                <a:latin typeface="Calibri" pitchFamily="34" charset="0"/>
              </a:defRPr>
            </a:lvl2pPr>
            <a:lvl3pPr marL="1143000" indent="-228600" defTabSz="954088" eaLnBrk="0" hangingPunct="0">
              <a:spcBef>
                <a:spcPct val="30000"/>
              </a:spcBef>
              <a:defRPr sz="1200">
                <a:solidFill>
                  <a:schemeClr val="tx1"/>
                </a:solidFill>
                <a:latin typeface="Calibri" pitchFamily="34" charset="0"/>
              </a:defRPr>
            </a:lvl3pPr>
            <a:lvl4pPr marL="1600200" indent="-228600" defTabSz="954088" eaLnBrk="0" hangingPunct="0">
              <a:spcBef>
                <a:spcPct val="30000"/>
              </a:spcBef>
              <a:defRPr sz="1200">
                <a:solidFill>
                  <a:schemeClr val="tx1"/>
                </a:solidFill>
                <a:latin typeface="Calibri" pitchFamily="34" charset="0"/>
              </a:defRPr>
            </a:lvl4pPr>
            <a:lvl5pPr marL="2057400" indent="-228600" defTabSz="954088" eaLnBrk="0" hangingPunct="0">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69E73746-25BC-4190-9B3D-094A5C35AC39}" type="slidenum">
              <a:rPr lang="en-US" altLang="en-US" sz="900" i="1">
                <a:latin typeface="Times New Roman" pitchFamily="18" charset="0"/>
              </a:rPr>
              <a:pPr algn="r">
                <a:spcBef>
                  <a:spcPct val="0"/>
                </a:spcBef>
              </a:pPr>
              <a:t>5</a:t>
            </a:fld>
            <a:endParaRPr lang="en-US" altLang="en-US" sz="900" i="1">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good news (I bet you were waiting for some!) is that are bodies are resilient to many toxicants, if we give them the chance.</a:t>
            </a:r>
          </a:p>
        </p:txBody>
      </p:sp>
      <p:sp>
        <p:nvSpPr>
          <p:cNvPr id="4" name="Slide Number Placeholder 3"/>
          <p:cNvSpPr>
            <a:spLocks noGrp="1"/>
          </p:cNvSpPr>
          <p:nvPr>
            <p:ph type="sldNum" sz="quarter" idx="10"/>
          </p:nvPr>
        </p:nvSpPr>
        <p:spPr/>
        <p:txBody>
          <a:bodyPr/>
          <a:lstStyle/>
          <a:p>
            <a:fld id="{389D5359-CA92-4CA0-B4D5-8012D7DF73E2}" type="slidenum">
              <a:rPr lang="en-US" smtClean="0"/>
              <a:pPr/>
              <a:t>6</a:t>
            </a:fld>
            <a:endParaRPr lang="en-US"/>
          </a:p>
        </p:txBody>
      </p:sp>
    </p:spTree>
    <p:extLst>
      <p:ext uri="{BB962C8B-B14F-4D97-AF65-F5344CB8AC3E}">
        <p14:creationId xmlns:p14="http://schemas.microsoft.com/office/powerpoint/2010/main" val="280550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bwMode="auto">
          <a:noFill/>
          <a:ln>
            <a:miter lim="800000"/>
            <a:headEnd/>
            <a:tailEnd/>
          </a:ln>
        </p:spPr>
        <p:txBody>
          <a:bodyPr lIns="88991" tIns="44497" rIns="88991" bIns="44497"/>
          <a:lstStyle/>
          <a:p>
            <a:fld id="{B8AB97CA-3E9F-4B99-BFFE-D449D38AA123}" type="datetime4">
              <a:rPr lang="en-US"/>
              <a:pPr/>
              <a:t>May 19, 2015</a:t>
            </a:fld>
            <a:endParaRPr lang="en-US"/>
          </a:p>
        </p:txBody>
      </p:sp>
      <p:sp>
        <p:nvSpPr>
          <p:cNvPr id="72707" name="Rectangle 6"/>
          <p:cNvSpPr>
            <a:spLocks noGrp="1" noChangeArrowheads="1"/>
          </p:cNvSpPr>
          <p:nvPr>
            <p:ph type="ftr" sz="quarter" idx="4"/>
          </p:nvPr>
        </p:nvSpPr>
        <p:spPr bwMode="auto">
          <a:ln>
            <a:miter lim="800000"/>
            <a:headEnd/>
            <a:tailEnd/>
          </a:ln>
        </p:spPr>
        <p:txBody>
          <a:bodyPr wrap="square" lIns="88991" tIns="44497" rIns="88991" bIns="44497" numCol="1"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A Small Dose of Toxicology - Overview</a:t>
            </a:r>
          </a:p>
        </p:txBody>
      </p:sp>
      <p:sp>
        <p:nvSpPr>
          <p:cNvPr id="81924" name="Rectangle 7"/>
          <p:cNvSpPr>
            <a:spLocks noGrp="1" noChangeArrowheads="1"/>
          </p:cNvSpPr>
          <p:nvPr>
            <p:ph type="sldNum" sz="quarter" idx="5"/>
          </p:nvPr>
        </p:nvSpPr>
        <p:spPr bwMode="auto">
          <a:noFill/>
          <a:ln>
            <a:miter lim="800000"/>
            <a:headEnd/>
            <a:tailEnd/>
          </a:ln>
        </p:spPr>
        <p:txBody>
          <a:bodyPr lIns="88991" tIns="44497" rIns="88991" bIns="44497"/>
          <a:lstStyle/>
          <a:p>
            <a:fld id="{C3D7FE14-46F7-4FE2-B29E-ED6F6C40B4AB}" type="slidenum">
              <a:rPr lang="en-US"/>
              <a:pPr/>
              <a:t>7</a:t>
            </a:fld>
            <a:endParaRPr lang="en-US"/>
          </a:p>
        </p:txBody>
      </p:sp>
      <p:sp>
        <p:nvSpPr>
          <p:cNvPr id="819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8991" tIns="44497" rIns="88991" bIns="44497"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15</a:t>
            </a:fld>
            <a:endParaRPr lang="en-US"/>
          </a:p>
        </p:txBody>
      </p:sp>
    </p:spTree>
    <p:extLst>
      <p:ext uri="{BB962C8B-B14F-4D97-AF65-F5344CB8AC3E}">
        <p14:creationId xmlns:p14="http://schemas.microsoft.com/office/powerpoint/2010/main" val="252938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20</a:t>
            </a:fld>
            <a:endParaRPr lang="en-US"/>
          </a:p>
        </p:txBody>
      </p:sp>
    </p:spTree>
    <p:extLst>
      <p:ext uri="{BB962C8B-B14F-4D97-AF65-F5344CB8AC3E}">
        <p14:creationId xmlns:p14="http://schemas.microsoft.com/office/powerpoint/2010/main" val="141662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21</a:t>
            </a:fld>
            <a:endParaRPr lang="en-US"/>
          </a:p>
        </p:txBody>
      </p:sp>
    </p:spTree>
    <p:extLst>
      <p:ext uri="{BB962C8B-B14F-4D97-AF65-F5344CB8AC3E}">
        <p14:creationId xmlns:p14="http://schemas.microsoft.com/office/powerpoint/2010/main" val="323164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3EC15A-2BE4-4D33-ACF5-3B32CBD225B6}" type="slidenum">
              <a:rPr lang="en-US" smtClean="0"/>
              <a:pPr>
                <a:defRPr/>
              </a:pPr>
              <a:t>22</a:t>
            </a:fld>
            <a:endParaRPr lang="en-US"/>
          </a:p>
        </p:txBody>
      </p:sp>
    </p:spTree>
    <p:extLst>
      <p:ext uri="{BB962C8B-B14F-4D97-AF65-F5344CB8AC3E}">
        <p14:creationId xmlns:p14="http://schemas.microsoft.com/office/powerpoint/2010/main" val="355215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FBC2B-C51C-4DE9-A9DB-2BA54AA6EE2F}"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39F14-6C5D-4A8A-91A6-A69480C8606B}"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5F28B-A559-4CC6-A4A2-92C75F0BE88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5"/>
          <p:cNvSpPr>
            <a:spLocks noGrp="1" noChangeArrowheads="1"/>
          </p:cNvSpPr>
          <p:nvPr>
            <p:ph type="dt" sz="half" idx="10"/>
          </p:nvPr>
        </p:nvSpPr>
        <p:spPr>
          <a:ln/>
        </p:spPr>
        <p:txBody>
          <a:bodyPr/>
          <a:lstStyle>
            <a:lvl1pPr>
              <a:defRPr/>
            </a:lvl1pPr>
          </a:lstStyle>
          <a:p>
            <a:pPr>
              <a:defRPr/>
            </a:pPr>
            <a:endParaRPr lang="en-US"/>
          </a:p>
        </p:txBody>
      </p:sp>
      <p:sp>
        <p:nvSpPr>
          <p:cNvPr id="6" name="Rectangle 96"/>
          <p:cNvSpPr>
            <a:spLocks noGrp="1" noChangeArrowheads="1"/>
          </p:cNvSpPr>
          <p:nvPr>
            <p:ph type="ftr" sz="quarter" idx="11"/>
          </p:nvPr>
        </p:nvSpPr>
        <p:spPr>
          <a:ln/>
        </p:spPr>
        <p:txBody>
          <a:bodyPr/>
          <a:lstStyle>
            <a:lvl1pPr>
              <a:defRPr/>
            </a:lvl1pPr>
          </a:lstStyle>
          <a:p>
            <a:pPr>
              <a:defRPr/>
            </a:pPr>
            <a:endParaRPr lang="en-US"/>
          </a:p>
        </p:txBody>
      </p:sp>
      <p:sp>
        <p:nvSpPr>
          <p:cNvPr id="7" name="Rectangle 97"/>
          <p:cNvSpPr>
            <a:spLocks noGrp="1" noChangeArrowheads="1"/>
          </p:cNvSpPr>
          <p:nvPr>
            <p:ph type="sldNum" sz="quarter" idx="12"/>
          </p:nvPr>
        </p:nvSpPr>
        <p:spPr>
          <a:ln/>
        </p:spPr>
        <p:txBody>
          <a:bodyPr/>
          <a:lstStyle>
            <a:lvl1pPr>
              <a:defRPr/>
            </a:lvl1pPr>
          </a:lstStyle>
          <a:p>
            <a:pPr>
              <a:defRPr/>
            </a:pPr>
            <a:fld id="{40AD3A78-2491-4B04-8DD7-9B11C59605AB}"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0F6A2-B158-4197-8B1A-C4A7B1A932E8}" type="slidenum">
              <a:rPr lang="en-US"/>
              <a:pPr>
                <a:defRPr/>
              </a:pPr>
              <a:t>‹#›</a:t>
            </a:fld>
            <a:endParaRPr lang="en-US"/>
          </a:p>
        </p:txBody>
      </p:sp>
    </p:spTree>
    <p:extLst>
      <p:ext uri="{BB962C8B-B14F-4D97-AF65-F5344CB8AC3E}">
        <p14:creationId xmlns:p14="http://schemas.microsoft.com/office/powerpoint/2010/main" val="2385485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1CC149-6051-415B-AC03-BC478C9515BB}" type="slidenum">
              <a:rPr lang="en-US"/>
              <a:pPr>
                <a:defRPr/>
              </a:pPr>
              <a:t>‹#›</a:t>
            </a:fld>
            <a:endParaRPr lang="en-US"/>
          </a:p>
        </p:txBody>
      </p:sp>
    </p:spTree>
    <p:extLst>
      <p:ext uri="{BB962C8B-B14F-4D97-AF65-F5344CB8AC3E}">
        <p14:creationId xmlns:p14="http://schemas.microsoft.com/office/powerpoint/2010/main" val="37506152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EE10F-2929-41F3-A8D6-AF0DE1AC165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116256-B3F9-4FF1-BC16-C6756CD8A792}"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A2E7D-2C16-4EF3-AB47-2ACE28800345}"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1943B4-C180-4B28-8D9A-45DBE874CA3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3AECB0-5218-4486-AC7B-7635976B66F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3ADEEA-3516-499B-A1A3-0A6D74A47ECE}"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43D57-7410-47AB-B567-EA96DC2F44C8}"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0EAEAA-DFE7-43B6-AB66-461A05DD940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84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84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64B750C-4A16-4B00-8F95-AD78BA910A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6" r:id="rId12"/>
    <p:sldLayoutId id="2147483857" r:id="rId13"/>
    <p:sldLayoutId id="2147483858" r:id="rId14"/>
  </p:sldLayoutIdLst>
  <p:transition>
    <p:fade/>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lickr.com/photos/perfectoinsecto/28353405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cclaimimages.com/_gallery/_print_pages/0420-1007-3011-532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hyperlink" Target="http://www.flickr.com/photos/hdport/381496979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atonhand.com/complic/figures/hfl.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 Id="rId4" Type="http://schemas.openxmlformats.org/officeDocument/2006/relationships/hyperlink" Target="http://janeaustensworld.files.wordpress.com/2010/03/450px-paris_green.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dickblick.com/customerservice/healthsafety/" TargetMode="External"/><Relationship Id="rId2" Type="http://schemas.openxmlformats.org/officeDocument/2006/relationships/hyperlink" Target="http://www.naturalpigments.com/chrome-yellow-medium.html"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ckblick.com/customerservice/healthsafet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margretshort.typepad.com/an_artist_and_her_work_ma/2006/12/index.html" TargetMode="External"/><Relationship Id="rId2" Type="http://schemas.openxmlformats.org/officeDocument/2006/relationships/hyperlink" Target="http://www.margretshort.com/"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dickblick.com/customerservice/healthsafet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dickblick.com/customerservice/healthsafet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riggenransom/486896926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flickr.com/photos/ewan_traveler/263386458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flickr.com/photos/booleansplit/2979169728/"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www.flickr.com/photos/knitgirl63/3963563278/"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flickr.com/photos/riaskiff/2311123619/"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in-mdesignsinglass.com/gpage.html" TargetMode="External"/><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brooklynstreetart.com/theblog/2011/11/03/street-artist-xam-architecture-for-the-city-bird/"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flickr.com/photos/istolethetv/338575190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imagesbywestfall/389028150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www.flickr.com/photos/nesster/5375201698/"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flickr.com/photos/thart2009/6161126958/"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flickr.com/photos/nordique/7348924478/"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flic.kr/p/6TBtXy"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mountainmad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flickr.com/photos/derekgavey/599070243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innocentenglish.com/funny-pics/lolcats/ninja-cat-pic.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3581400"/>
            <a:ext cx="9144000" cy="1066800"/>
          </a:xfrm>
        </p:spPr>
        <p:txBody>
          <a:bodyPr>
            <a:normAutofit/>
          </a:bodyPr>
          <a:lstStyle/>
          <a:p>
            <a:pPr eaLnBrk="1" hangingPunct="1"/>
            <a:r>
              <a:rPr lang="en-US" sz="4200" dirty="0" smtClean="0"/>
              <a:t>Chemical Hazards in Arts</a:t>
            </a:r>
            <a:endParaRPr lang="en-US" sz="4200" dirty="0"/>
          </a:p>
        </p:txBody>
      </p:sp>
      <p:sp>
        <p:nvSpPr>
          <p:cNvPr id="3075" name="Rectangle 5"/>
          <p:cNvSpPr>
            <a:spLocks noGrp="1" noChangeArrowheads="1"/>
          </p:cNvSpPr>
          <p:nvPr>
            <p:ph type="subTitle" idx="1"/>
          </p:nvPr>
        </p:nvSpPr>
        <p:spPr>
          <a:xfrm>
            <a:off x="0" y="4953000"/>
            <a:ext cx="9144000" cy="1524000"/>
          </a:xfrm>
        </p:spPr>
        <p:txBody>
          <a:bodyPr>
            <a:normAutofit/>
          </a:bodyPr>
          <a:lstStyle/>
          <a:p>
            <a:pPr eaLnBrk="1" hangingPunct="1">
              <a:lnSpc>
                <a:spcPct val="80000"/>
              </a:lnSpc>
            </a:pPr>
            <a:r>
              <a:rPr lang="en-US" sz="2400" dirty="0" smtClean="0">
                <a:solidFill>
                  <a:schemeClr val="tx1"/>
                </a:solidFill>
              </a:rPr>
              <a:t>Dave Waddell</a:t>
            </a:r>
          </a:p>
          <a:p>
            <a:pPr eaLnBrk="1" hangingPunct="1">
              <a:lnSpc>
                <a:spcPct val="80000"/>
              </a:lnSpc>
            </a:pPr>
            <a:r>
              <a:rPr lang="en-US" sz="2400" dirty="0" smtClean="0">
                <a:solidFill>
                  <a:schemeClr val="tx1"/>
                </a:solidFill>
              </a:rPr>
              <a:t>Art Hazards </a:t>
            </a:r>
            <a:r>
              <a:rPr lang="en-US" sz="2400" smtClean="0">
                <a:solidFill>
                  <a:schemeClr val="tx1"/>
                </a:solidFill>
              </a:rPr>
              <a:t>Project Manager</a:t>
            </a:r>
            <a:endParaRPr lang="en-US" sz="2400" dirty="0" smtClean="0">
              <a:solidFill>
                <a:schemeClr val="tx1"/>
              </a:solidFill>
            </a:endParaRPr>
          </a:p>
          <a:p>
            <a:pPr eaLnBrk="1" hangingPunct="1">
              <a:lnSpc>
                <a:spcPct val="80000"/>
              </a:lnSpc>
            </a:pPr>
            <a:r>
              <a:rPr lang="en-US" sz="2400" u="sng" dirty="0" smtClean="0">
                <a:solidFill>
                  <a:srgbClr val="0033CC"/>
                </a:solidFill>
              </a:rPr>
              <a:t>waddellenviro@yahoo.com</a:t>
            </a:r>
            <a:endParaRPr lang="en-US" sz="2400" u="sng" dirty="0">
              <a:solidFill>
                <a:srgbClr val="0033CC"/>
              </a:solidFill>
            </a:endParaRPr>
          </a:p>
          <a:p>
            <a:pPr eaLnBrk="1" hangingPunct="1">
              <a:lnSpc>
                <a:spcPct val="80000"/>
              </a:lnSpc>
            </a:pPr>
            <a:r>
              <a:rPr lang="en-US" sz="2400" dirty="0" smtClean="0"/>
              <a:t>206-679-7984</a:t>
            </a:r>
            <a:endParaRPr lang="en-US" sz="2400" dirty="0" smtClean="0">
              <a:solidFill>
                <a:schemeClr val="tx1"/>
              </a:solidFill>
            </a:endParaRPr>
          </a:p>
          <a:p>
            <a:pPr eaLnBrk="1" hangingPunct="1">
              <a:lnSpc>
                <a:spcPct val="80000"/>
              </a:lnSpc>
            </a:pPr>
            <a:endParaRPr lang="en-US" sz="2800" u="sng" dirty="0" smtClean="0">
              <a:solidFill>
                <a:srgbClr val="0033CC"/>
              </a:solidFill>
            </a:endParaRPr>
          </a:p>
        </p:txBody>
      </p:sp>
      <p:pic>
        <p:nvPicPr>
          <p:cNvPr id="5" name="Picture 4" descr="iphone pics 1-7-13 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5052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Turpentine is more toxic, more volatile and more flammable than mineral spirits</a:t>
            </a:r>
            <a:endParaRPr lang="en-US" dirty="0"/>
          </a:p>
        </p:txBody>
      </p:sp>
      <p:sp>
        <p:nvSpPr>
          <p:cNvPr id="5" name="Title 13"/>
          <p:cNvSpPr txBox="1">
            <a:spLocks/>
          </p:cNvSpPr>
          <p:nvPr/>
        </p:nvSpPr>
        <p:spPr bwMode="auto">
          <a:xfrm>
            <a:off x="152400" y="160020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Gamsol is pure with no toxic aromatic solvents When evaporated there’s no residue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536170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1.stuff4painting.com/catalog/product/cache/5/image/9df78eab33525d08d6e5fb8d27136e95/4/4/44952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0767" y="914400"/>
            <a:ext cx="8392210" cy="5638800"/>
          </a:xfrm>
          <a:prstGeom prst="rect">
            <a:avLst/>
          </a:prstGeom>
          <a:noFill/>
        </p:spPr>
      </p:pic>
      <p:sp>
        <p:nvSpPr>
          <p:cNvPr id="3" name="Title 2"/>
          <p:cNvSpPr>
            <a:spLocks noGrp="1"/>
          </p:cNvSpPr>
          <p:nvPr>
            <p:ph type="title"/>
          </p:nvPr>
        </p:nvSpPr>
        <p:spPr>
          <a:xfrm>
            <a:off x="457200" y="0"/>
            <a:ext cx="8229600" cy="914400"/>
          </a:xfrm>
        </p:spPr>
        <p:txBody>
          <a:bodyPr/>
          <a:lstStyle/>
          <a:p>
            <a:r>
              <a:rPr lang="en-US" dirty="0" smtClean="0"/>
              <a:t>Safer isn’t the same as safe</a:t>
            </a:r>
            <a:endParaRPr lang="en-US" dirty="0"/>
          </a:p>
        </p:txBody>
      </p:sp>
      <p:sp>
        <p:nvSpPr>
          <p:cNvPr id="4" name="Frame 3"/>
          <p:cNvSpPr/>
          <p:nvPr/>
        </p:nvSpPr>
        <p:spPr>
          <a:xfrm>
            <a:off x="6781800" y="5257800"/>
            <a:ext cx="1981200" cy="1066800"/>
          </a:xfrm>
          <a:prstGeom prst="fram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0706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b="88889"/>
          <a:stretch>
            <a:fillRect/>
          </a:stretch>
        </p:blipFill>
        <p:spPr bwMode="auto">
          <a:xfrm>
            <a:off x="0" y="0"/>
            <a:ext cx="9085263" cy="762000"/>
          </a:xfrm>
          <a:prstGeom prst="rect">
            <a:avLst/>
          </a:prstGeom>
          <a:noFill/>
          <a:ln w="9525">
            <a:noFill/>
            <a:miter lim="800000"/>
            <a:headEnd/>
            <a:tailEnd/>
          </a:ln>
        </p:spPr>
      </p:pic>
      <p:sp>
        <p:nvSpPr>
          <p:cNvPr id="3" name="Title 1"/>
          <p:cNvSpPr>
            <a:spLocks noGrp="1"/>
          </p:cNvSpPr>
          <p:nvPr>
            <p:ph type="title"/>
          </p:nvPr>
        </p:nvSpPr>
        <p:spPr>
          <a:xfrm>
            <a:off x="609600" y="1066800"/>
            <a:ext cx="4419600" cy="2392362"/>
          </a:xfrm>
        </p:spPr>
        <p:txBody>
          <a:bodyPr/>
          <a:lstStyle/>
          <a:p>
            <a:pPr>
              <a:defRPr/>
            </a:pPr>
            <a:r>
              <a:rPr lang="en-US" sz="4000" dirty="0" smtClean="0">
                <a:solidFill>
                  <a:schemeClr val="tx1"/>
                </a:solidFill>
              </a:rPr>
              <a:t>Allergen</a:t>
            </a:r>
            <a:br>
              <a:rPr lang="en-US" sz="4000" dirty="0" smtClean="0">
                <a:solidFill>
                  <a:schemeClr val="tx1"/>
                </a:solidFill>
              </a:rPr>
            </a:br>
            <a:r>
              <a:rPr lang="en-US" sz="4000" dirty="0" smtClean="0">
                <a:solidFill>
                  <a:schemeClr val="tx1"/>
                </a:solidFill>
              </a:rPr>
              <a:t>Skin Sensitizer</a:t>
            </a:r>
            <a:br>
              <a:rPr lang="en-US" sz="4000" dirty="0" smtClean="0">
                <a:solidFill>
                  <a:schemeClr val="tx1"/>
                </a:solidFill>
              </a:rPr>
            </a:br>
            <a:r>
              <a:rPr lang="en-US" sz="4000" dirty="0" smtClean="0">
                <a:solidFill>
                  <a:schemeClr val="tx1"/>
                </a:solidFill>
              </a:rPr>
              <a:t>Combustible</a:t>
            </a:r>
            <a:endParaRPr lang="en-US" sz="4000" dirty="0">
              <a:solidFill>
                <a:schemeClr val="tx1"/>
              </a:solidFill>
            </a:endParaRPr>
          </a:p>
        </p:txBody>
      </p:sp>
    </p:spTree>
    <p:extLst>
      <p:ext uri="{BB962C8B-B14F-4D97-AF65-F5344CB8AC3E}">
        <p14:creationId xmlns:p14="http://schemas.microsoft.com/office/powerpoint/2010/main" val="8088617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4238"/>
            <a:ext cx="8229600" cy="1143000"/>
          </a:xfrm>
        </p:spPr>
        <p:txBody>
          <a:bodyPr/>
          <a:lstStyle/>
          <a:p>
            <a:r>
              <a:rPr lang="en-US" dirty="0" smtClean="0"/>
              <a:t>Corrosive compounds in the arts</a:t>
            </a:r>
            <a:endParaRPr lang="en-US" dirty="0"/>
          </a:p>
        </p:txBody>
      </p:sp>
      <p:sp>
        <p:nvSpPr>
          <p:cNvPr id="3" name="Content Placeholder 2"/>
          <p:cNvSpPr>
            <a:spLocks noGrp="1"/>
          </p:cNvSpPr>
          <p:nvPr>
            <p:ph idx="1"/>
          </p:nvPr>
        </p:nvSpPr>
        <p:spPr>
          <a:xfrm>
            <a:off x="533400" y="2209800"/>
            <a:ext cx="8229600" cy="4525963"/>
          </a:xfrm>
        </p:spPr>
        <p:txBody>
          <a:bodyPr/>
          <a:lstStyle/>
          <a:p>
            <a:r>
              <a:rPr lang="en-US" dirty="0" smtClean="0"/>
              <a:t>Photochemistry</a:t>
            </a:r>
          </a:p>
          <a:p>
            <a:r>
              <a:rPr lang="en-US" dirty="0" smtClean="0"/>
              <a:t>Intaglio printmaking</a:t>
            </a:r>
          </a:p>
          <a:p>
            <a:r>
              <a:rPr lang="en-US" dirty="0"/>
              <a:t>G</a:t>
            </a:r>
            <a:r>
              <a:rPr lang="en-US" dirty="0" smtClean="0"/>
              <a:t>lass etching</a:t>
            </a:r>
          </a:p>
          <a:p>
            <a:r>
              <a:rPr lang="en-US" dirty="0" smtClean="0"/>
              <a:t>Patination of metals</a:t>
            </a:r>
          </a:p>
          <a:p>
            <a:r>
              <a:rPr lang="en-US" dirty="0" smtClean="0"/>
              <a:t>Pickling of metals</a:t>
            </a:r>
            <a:endParaRPr lang="en-US" dirty="0"/>
          </a:p>
        </p:txBody>
      </p:sp>
    </p:spTree>
    <p:extLst>
      <p:ext uri="{BB962C8B-B14F-4D97-AF65-F5344CB8AC3E}">
        <p14:creationId xmlns:p14="http://schemas.microsoft.com/office/powerpoint/2010/main" val="26949838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990600"/>
          </a:xfrm>
        </p:spPr>
        <p:txBody>
          <a:bodyPr/>
          <a:lstStyle/>
          <a:p>
            <a:r>
              <a:rPr lang="en-US" dirty="0" smtClean="0"/>
              <a:t>Hazardous liquids require splash goggles</a:t>
            </a:r>
            <a:endParaRPr lang="en-US" dirty="0"/>
          </a:p>
        </p:txBody>
      </p:sp>
      <p:sp>
        <p:nvSpPr>
          <p:cNvPr id="5" name="TextBox 4"/>
          <p:cNvSpPr txBox="1">
            <a:spLocks noChangeArrowheads="1"/>
          </p:cNvSpPr>
          <p:nvPr/>
        </p:nvSpPr>
        <p:spPr bwMode="auto">
          <a:xfrm>
            <a:off x="1752600" y="6611938"/>
            <a:ext cx="7391400" cy="246221"/>
          </a:xfrm>
          <a:prstGeom prst="rect">
            <a:avLst/>
          </a:prstGeom>
          <a:noFill/>
          <a:ln w="9525">
            <a:noFill/>
            <a:miter lim="800000"/>
            <a:headEnd/>
            <a:tailEnd/>
          </a:ln>
        </p:spPr>
        <p:txBody>
          <a:bodyPr wrap="square">
            <a:spAutoFit/>
          </a:bodyPr>
          <a:lstStyle/>
          <a:p>
            <a:pPr algn="r"/>
            <a:r>
              <a:rPr lang="en-US" sz="1000" dirty="0" smtClean="0">
                <a:latin typeface="Calibri" charset="0"/>
              </a:rPr>
              <a:t>Photo © Perfecto </a:t>
            </a:r>
            <a:r>
              <a:rPr lang="en-US" sz="1000" dirty="0" err="1" smtClean="0">
                <a:latin typeface="Calibri" charset="0"/>
              </a:rPr>
              <a:t>insecto</a:t>
            </a:r>
            <a:r>
              <a:rPr lang="en-US" sz="1000" dirty="0" smtClean="0">
                <a:latin typeface="Calibri" charset="0"/>
              </a:rPr>
              <a:t>. </a:t>
            </a:r>
            <a:r>
              <a:rPr lang="en-US" sz="1000" dirty="0">
                <a:latin typeface="Calibri" charset="0"/>
              </a:rPr>
              <a:t>Used within rights expressed </a:t>
            </a:r>
            <a:r>
              <a:rPr lang="en-US" sz="1000" dirty="0" smtClean="0">
                <a:latin typeface="+mn-lt"/>
              </a:rPr>
              <a:t>at </a:t>
            </a:r>
            <a:r>
              <a:rPr lang="en-US" sz="1000" dirty="0" smtClean="0">
                <a:latin typeface="+mn-lt"/>
                <a:hlinkClick r:id="rId2"/>
              </a:rPr>
              <a:t>http://www.flickr.com/photos/perfectoinsecto/2835340516/</a:t>
            </a:r>
            <a:r>
              <a:rPr lang="en-US" sz="1000" dirty="0" smtClean="0">
                <a:latin typeface="+mn-lt"/>
              </a:rPr>
              <a:t> </a:t>
            </a:r>
            <a:endParaRPr lang="en-US" sz="1000" dirty="0">
              <a:latin typeface="Calibri" charset="0"/>
            </a:endParaRPr>
          </a:p>
        </p:txBody>
      </p:sp>
      <p:sp>
        <p:nvSpPr>
          <p:cNvPr id="7" name="Title 1"/>
          <p:cNvSpPr txBox="1">
            <a:spLocks/>
          </p:cNvSpPr>
          <p:nvPr/>
        </p:nvSpPr>
        <p:spPr bwMode="auto">
          <a:xfrm>
            <a:off x="3810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Jackson Safety V-80 Monogoggle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798957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lstStyle/>
          <a:p>
            <a:r>
              <a:rPr lang="en-US" dirty="0" smtClean="0"/>
              <a:t>Eye washes required near corrosives</a:t>
            </a:r>
            <a:endParaRPr lang="en-US" dirty="0"/>
          </a:p>
        </p:txBody>
      </p:sp>
      <p:sp>
        <p:nvSpPr>
          <p:cNvPr id="3" name="Content Placeholder 2"/>
          <p:cNvSpPr>
            <a:spLocks noGrp="1"/>
          </p:cNvSpPr>
          <p:nvPr>
            <p:ph idx="1"/>
          </p:nvPr>
        </p:nvSpPr>
        <p:spPr>
          <a:xfrm>
            <a:off x="457200" y="1600201"/>
            <a:ext cx="6400800" cy="1981200"/>
          </a:xfrm>
        </p:spPr>
        <p:txBody>
          <a:bodyPr/>
          <a:lstStyle/>
          <a:p>
            <a:r>
              <a:rPr lang="en-US" dirty="0" smtClean="0"/>
              <a:t>0.4 gallons a minute for 15 minutes</a:t>
            </a:r>
          </a:p>
          <a:p>
            <a:r>
              <a:rPr lang="en-US" dirty="0" smtClean="0"/>
              <a:t>Hands-free</a:t>
            </a:r>
          </a:p>
          <a:p>
            <a:r>
              <a:rPr lang="en-US" dirty="0" smtClean="0"/>
              <a:t>Tepid water</a:t>
            </a:r>
            <a:endParaRPr lang="en-US" dirty="0"/>
          </a:p>
        </p:txBody>
      </p:sp>
      <p:sp>
        <p:nvSpPr>
          <p:cNvPr id="4" name="Rectangle 7"/>
          <p:cNvSpPr>
            <a:spLocks noChangeArrowheads="1"/>
          </p:cNvSpPr>
          <p:nvPr/>
        </p:nvSpPr>
        <p:spPr bwMode="auto">
          <a:xfrm>
            <a:off x="5029200" y="6457890"/>
            <a:ext cx="4114800" cy="553998"/>
          </a:xfrm>
          <a:prstGeom prst="rect">
            <a:avLst/>
          </a:prstGeom>
          <a:noFill/>
          <a:ln w="9525">
            <a:noFill/>
            <a:miter lim="800000"/>
            <a:headEnd/>
            <a:tailEnd/>
          </a:ln>
        </p:spPr>
        <p:txBody>
          <a:bodyPr wrap="square">
            <a:spAutoFit/>
          </a:bodyPr>
          <a:lstStyle/>
          <a:p>
            <a:pPr algn="r"/>
            <a:r>
              <a:rPr lang="en-US" sz="1000" dirty="0"/>
              <a:t>Public domain:</a:t>
            </a:r>
          </a:p>
          <a:p>
            <a:pPr algn="r"/>
            <a:r>
              <a:rPr lang="en-US" sz="1000" dirty="0"/>
              <a:t> </a:t>
            </a:r>
            <a:r>
              <a:rPr lang="en-US" sz="1000" dirty="0" smtClean="0">
                <a:hlinkClick r:id="rId3"/>
              </a:rPr>
              <a:t>www.acclaimimages.com</a:t>
            </a:r>
            <a:r>
              <a:rPr lang="en-US" sz="1000" dirty="0">
                <a:hlinkClick r:id="rId3"/>
              </a:rPr>
              <a:t>/_gallery/_print_pages/0420-1007-3011-5328.html</a:t>
            </a:r>
            <a:r>
              <a:rPr lang="en-US" sz="1000" dirty="0"/>
              <a:t> </a:t>
            </a:r>
          </a:p>
        </p:txBody>
      </p:sp>
      <p:sp>
        <p:nvSpPr>
          <p:cNvPr id="5" name="Text Box 7"/>
          <p:cNvSpPr txBox="1">
            <a:spLocks noChangeArrowheads="1"/>
          </p:cNvSpPr>
          <p:nvPr/>
        </p:nvSpPr>
        <p:spPr bwMode="auto">
          <a:xfrm>
            <a:off x="0" y="6581002"/>
            <a:ext cx="2667000" cy="276999"/>
          </a:xfrm>
          <a:prstGeom prst="rect">
            <a:avLst/>
          </a:prstGeom>
          <a:noFill/>
          <a:ln w="12699">
            <a:noFill/>
            <a:miter lim="800000"/>
            <a:headEnd type="none" w="sm" len="sm"/>
            <a:tailEnd type="none" w="sm" len="sm"/>
          </a:ln>
        </p:spPr>
        <p:txBody>
          <a:bodyPr wrap="square">
            <a:spAutoFit/>
          </a:bodyPr>
          <a:lstStyle/>
          <a:p>
            <a:pPr algn="r"/>
            <a:r>
              <a:rPr lang="en-US" sz="1200" dirty="0">
                <a:sym typeface="Symbol" pitchFamily="18" charset="2"/>
              </a:rPr>
              <a:t>King County photo by Dave Waddell</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209800"/>
            <a:ext cx="2943808" cy="3965964"/>
          </a:xfrm>
          <a:prstGeom prst="rect">
            <a:avLst/>
          </a:prstGeom>
          <a:noFill/>
          <a:ln w="9525">
            <a:noFill/>
            <a:miter lim="800000"/>
            <a:headEnd/>
            <a:tailEnd/>
          </a:ln>
        </p:spPr>
      </p:pic>
      <p:sp>
        <p:nvSpPr>
          <p:cNvPr id="9" name="Title 1"/>
          <p:cNvSpPr txBox="1">
            <a:spLocks/>
          </p:cNvSpPr>
          <p:nvPr/>
        </p:nvSpPr>
        <p:spPr bwMode="auto">
          <a:xfrm>
            <a:off x="304800" y="3581400"/>
            <a:ext cx="4800600" cy="2514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Available from Grainger and others for under $100</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741307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Photographic stop baths</a:t>
            </a:r>
            <a:endParaRPr lang="en-US" dirty="0"/>
          </a:p>
        </p:txBody>
      </p:sp>
      <p:sp>
        <p:nvSpPr>
          <p:cNvPr id="6" name="Content Placeholder 5"/>
          <p:cNvSpPr>
            <a:spLocks noGrp="1"/>
          </p:cNvSpPr>
          <p:nvPr>
            <p:ph idx="1"/>
          </p:nvPr>
        </p:nvSpPr>
        <p:spPr>
          <a:xfrm>
            <a:off x="457200" y="990600"/>
            <a:ext cx="8229600" cy="1447800"/>
          </a:xfrm>
        </p:spPr>
        <p:txBody>
          <a:bodyPr/>
          <a:lstStyle/>
          <a:p>
            <a:r>
              <a:rPr lang="en-US" dirty="0" smtClean="0"/>
              <a:t>Acetic acid vapors</a:t>
            </a:r>
          </a:p>
          <a:p>
            <a:r>
              <a:rPr lang="en-US" dirty="0" smtClean="0"/>
              <a:t>Sodium sulfite contamination from developer</a:t>
            </a:r>
            <a:endParaRPr lang="en-US" dirty="0"/>
          </a:p>
        </p:txBody>
      </p:sp>
      <p:sp>
        <p:nvSpPr>
          <p:cNvPr id="4" name="TextBox 3"/>
          <p:cNvSpPr txBox="1">
            <a:spLocks noChangeArrowheads="1"/>
          </p:cNvSpPr>
          <p:nvPr/>
        </p:nvSpPr>
        <p:spPr bwMode="auto">
          <a:xfrm>
            <a:off x="2667000" y="6611779"/>
            <a:ext cx="6477000" cy="246221"/>
          </a:xfrm>
          <a:prstGeom prst="rect">
            <a:avLst/>
          </a:prstGeom>
          <a:noFill/>
          <a:ln w="9525">
            <a:noFill/>
            <a:miter lim="800000"/>
            <a:headEnd/>
            <a:tailEnd/>
          </a:ln>
        </p:spPr>
        <p:txBody>
          <a:bodyPr wrap="square">
            <a:spAutoFit/>
          </a:bodyPr>
          <a:lstStyle/>
          <a:p>
            <a:pPr algn="r"/>
            <a:r>
              <a:rPr lang="en-US" sz="1000" dirty="0"/>
              <a:t>Photo </a:t>
            </a:r>
            <a:r>
              <a:rPr lang="en-US" sz="1000" dirty="0" smtClean="0"/>
              <a:t>©Hunter-</a:t>
            </a:r>
            <a:r>
              <a:rPr lang="en-US" sz="1000" dirty="0" err="1" smtClean="0"/>
              <a:t>Desportes</a:t>
            </a:r>
            <a:r>
              <a:rPr lang="en-US" sz="1000" dirty="0" smtClean="0"/>
              <a:t>. </a:t>
            </a:r>
            <a:r>
              <a:rPr lang="en-US" sz="1000" dirty="0"/>
              <a:t>Used within rights expressed </a:t>
            </a:r>
            <a:r>
              <a:rPr lang="en-US" sz="1000" dirty="0" smtClean="0"/>
              <a:t>at </a:t>
            </a:r>
            <a:r>
              <a:rPr lang="en-US" sz="1000" dirty="0" smtClean="0">
                <a:hlinkClick r:id="rId2"/>
              </a:rPr>
              <a:t>http://www.flickr.com/photos/hdport/3814969792/</a:t>
            </a:r>
            <a:r>
              <a:rPr lang="en-US" sz="1000" dirty="0" smtClean="0"/>
              <a:t> </a:t>
            </a:r>
            <a:endParaRPr lang="en-US" sz="1000" dirty="0"/>
          </a:p>
        </p:txBody>
      </p:sp>
      <p:sp>
        <p:nvSpPr>
          <p:cNvPr id="8" name="Rectangle 2"/>
          <p:cNvSpPr txBox="1">
            <a:spLocks noChangeArrowheads="1"/>
          </p:cNvSpPr>
          <p:nvPr/>
        </p:nvSpPr>
        <p:spPr bwMode="auto">
          <a:xfrm>
            <a:off x="2286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smtClean="0">
                <a:ln>
                  <a:noFill/>
                </a:ln>
                <a:solidFill>
                  <a:schemeClr val="tx2"/>
                </a:solidFill>
                <a:effectLst/>
                <a:uLnTx/>
                <a:uFillTx/>
                <a:latin typeface="+mj-lt"/>
                <a:ea typeface="+mj-ea"/>
                <a:cs typeface="+mj-cs"/>
              </a:rPr>
              <a:t>Acids in intaglio printmaking</a:t>
            </a:r>
          </a:p>
        </p:txBody>
      </p:sp>
      <p:sp>
        <p:nvSpPr>
          <p:cNvPr id="9" name="Rectangle 3"/>
          <p:cNvSpPr txBox="1">
            <a:spLocks noChangeArrowheads="1"/>
          </p:cNvSpPr>
          <p:nvPr/>
        </p:nvSpPr>
        <p:spPr bwMode="auto">
          <a:xfrm>
            <a:off x="990600" y="3200400"/>
            <a:ext cx="5562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Ferric chloride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chemeClr val="tx1"/>
                </a:solidFill>
                <a:effectLst/>
                <a:uLnTx/>
                <a:uFillTx/>
                <a:latin typeface="+mn-lt"/>
              </a:rPr>
              <a:t>Burns skin and eyes on contact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Hydrochloric acid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smtClean="0">
                <a:ln>
                  <a:noFill/>
                </a:ln>
                <a:solidFill>
                  <a:schemeClr val="tx1"/>
                </a:solidFill>
                <a:effectLst/>
                <a:uLnTx/>
                <a:uFillTx/>
                <a:latin typeface="+mn-lt"/>
              </a:rPr>
              <a:t>Vapors burn skin, eyes, lungs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smtClean="0">
                <a:ln>
                  <a:noFill/>
                </a:ln>
                <a:solidFill>
                  <a:schemeClr val="tx1"/>
                </a:solidFill>
                <a:effectLst/>
                <a:uLnTx/>
                <a:uFillTx/>
                <a:latin typeface="+mn-lt"/>
                <a:ea typeface="+mn-ea"/>
                <a:cs typeface="+mn-cs"/>
              </a:rPr>
              <a:t>Nitric acid - </a:t>
            </a:r>
            <a:r>
              <a:rPr kumimoji="0" lang="en-US" altLang="en-US" sz="2800" b="0" i="0" u="none" strike="noStrike" kern="0" cap="none" spc="0" normalizeH="0" baseline="0" noProof="0" dirty="0" smtClean="0">
                <a:ln>
                  <a:noFill/>
                </a:ln>
                <a:solidFill>
                  <a:schemeClr val="tx1"/>
                </a:solidFill>
                <a:effectLst/>
                <a:uLnTx/>
                <a:uFillTx/>
                <a:latin typeface="+mn-lt"/>
              </a:rPr>
              <a:t>Bad news</a:t>
            </a:r>
          </a:p>
        </p:txBody>
      </p:sp>
    </p:spTree>
    <p:extLst>
      <p:ext uri="{BB962C8B-B14F-4D97-AF65-F5344CB8AC3E}">
        <p14:creationId xmlns:p14="http://schemas.microsoft.com/office/powerpoint/2010/main" val="10446421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81000" y="1371600"/>
            <a:ext cx="4724400" cy="1143000"/>
          </a:xfrm>
        </p:spPr>
        <p:txBody>
          <a:bodyPr/>
          <a:lstStyle/>
          <a:p>
            <a:pPr eaLnBrk="1" hangingPunct="1"/>
            <a:r>
              <a:rPr lang="en-US" altLang="en-US" dirty="0" smtClean="0"/>
              <a:t>Nitric Acid Toxicity </a:t>
            </a:r>
          </a:p>
        </p:txBody>
      </p:sp>
      <p:sp>
        <p:nvSpPr>
          <p:cNvPr id="95235" name="Content Placeholder 2"/>
          <p:cNvSpPr>
            <a:spLocks noGrp="1"/>
          </p:cNvSpPr>
          <p:nvPr>
            <p:ph idx="1"/>
          </p:nvPr>
        </p:nvSpPr>
        <p:spPr>
          <a:xfrm>
            <a:off x="228600" y="2362200"/>
            <a:ext cx="8686800" cy="4343400"/>
          </a:xfrm>
        </p:spPr>
        <p:txBody>
          <a:bodyPr/>
          <a:lstStyle/>
          <a:p>
            <a:pPr eaLnBrk="1" hangingPunct="1"/>
            <a:r>
              <a:rPr lang="en-US" altLang="en-US" sz="3600" dirty="0" smtClean="0"/>
              <a:t>Highly toxic orally</a:t>
            </a:r>
          </a:p>
          <a:p>
            <a:pPr eaLnBrk="1" hangingPunct="1"/>
            <a:r>
              <a:rPr lang="en-US" altLang="en-US" sz="3600" dirty="0" smtClean="0"/>
              <a:t>Fuming nitric acid – red color</a:t>
            </a:r>
          </a:p>
          <a:p>
            <a:pPr eaLnBrk="1" hangingPunct="1"/>
            <a:r>
              <a:rPr lang="en-US" altLang="en-US" sz="3600" dirty="0" smtClean="0"/>
              <a:t>Inhalation of vapors </a:t>
            </a:r>
          </a:p>
          <a:p>
            <a:pPr lvl="1" eaLnBrk="1" hangingPunct="1"/>
            <a:r>
              <a:rPr lang="en-US" altLang="en-US" sz="3200" dirty="0" smtClean="0"/>
              <a:t>Intense irritation</a:t>
            </a:r>
          </a:p>
          <a:p>
            <a:pPr lvl="1" eaLnBrk="1" hangingPunct="1"/>
            <a:r>
              <a:rPr lang="en-US" altLang="en-US" sz="3200" dirty="0" smtClean="0"/>
              <a:t>Feel better for awhile</a:t>
            </a:r>
          </a:p>
          <a:p>
            <a:pPr lvl="1" eaLnBrk="1" hangingPunct="1"/>
            <a:r>
              <a:rPr lang="en-US" altLang="en-US" sz="3200" dirty="0" smtClean="0"/>
              <a:t>Then depressed lung function, coma, death</a:t>
            </a:r>
          </a:p>
          <a:p>
            <a:pPr eaLnBrk="1" hangingPunct="1"/>
            <a:endParaRPr lang="en-US" altLang="en-US" dirty="0" smtClean="0"/>
          </a:p>
        </p:txBody>
      </p:sp>
      <p:sp>
        <p:nvSpPr>
          <p:cNvPr id="5" name="Title 6"/>
          <p:cNvSpPr txBox="1">
            <a:spLocks/>
          </p:cNvSpPr>
          <p:nvPr/>
        </p:nvSpPr>
        <p:spPr bwMode="auto">
          <a:xfrm>
            <a:off x="1219200" y="0"/>
            <a:ext cx="73152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Nitric acid for zinc plates</a:t>
            </a:r>
            <a:br>
              <a:rPr kumimoji="0" lang="en-US" altLang="en-US" sz="4000" b="0" i="0" u="none" strike="noStrike" kern="0" cap="none" spc="0" normalizeH="0" baseline="0" noProof="0" smtClean="0">
                <a:ln>
                  <a:noFill/>
                </a:ln>
                <a:solidFill>
                  <a:schemeClr val="tx2"/>
                </a:solidFill>
                <a:effectLst/>
                <a:uLnTx/>
                <a:uFillTx/>
                <a:latin typeface="+mj-lt"/>
                <a:ea typeface="+mj-ea"/>
                <a:cs typeface="+mj-cs"/>
              </a:rPr>
            </a:br>
            <a:r>
              <a:rPr kumimoji="0" lang="en-US" altLang="en-US" sz="4000" b="0" i="0" u="none" strike="noStrike" kern="0" cap="none" spc="0" normalizeH="0" baseline="0" noProof="0" smtClean="0">
                <a:ln>
                  <a:noFill/>
                </a:ln>
                <a:solidFill>
                  <a:schemeClr val="tx2"/>
                </a:solidFill>
                <a:effectLst/>
                <a:uLnTx/>
                <a:uFillTx/>
                <a:latin typeface="+mj-lt"/>
                <a:ea typeface="+mj-ea"/>
                <a:cs typeface="+mj-cs"/>
              </a:rPr>
              <a:t>Corrosive, oxidizer, toxic</a:t>
            </a:r>
            <a:endParaRPr kumimoji="0" lang="en-US" alt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5038929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0" y="0"/>
            <a:ext cx="8153400" cy="1477963"/>
          </a:xfrm>
        </p:spPr>
        <p:txBody>
          <a:bodyPr/>
          <a:lstStyle/>
          <a:p>
            <a:r>
              <a:rPr lang="en-US" altLang="en-US" smtClean="0"/>
              <a:t>Glass etching compounds</a:t>
            </a:r>
          </a:p>
        </p:txBody>
      </p:sp>
      <p:pic>
        <p:nvPicPr>
          <p:cNvPr id="37891" name="Picture 5" descr="DSC0409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00200"/>
            <a:ext cx="29797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4"/>
          <p:cNvSpPr txBox="1">
            <a:spLocks noChangeArrowheads="1"/>
          </p:cNvSpPr>
          <p:nvPr/>
        </p:nvSpPr>
        <p:spPr bwMode="auto">
          <a:xfrm>
            <a:off x="6019800" y="6611938"/>
            <a:ext cx="3124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r" eaLnBrk="1" hangingPunct="1"/>
            <a:r>
              <a:rPr lang="en-US" altLang="en-US" sz="1000"/>
              <a:t>Photo: ©Dave Waddell – Used with permission</a:t>
            </a:r>
          </a:p>
        </p:txBody>
      </p:sp>
      <p:sp>
        <p:nvSpPr>
          <p:cNvPr id="37893" name="Rectangle 7"/>
          <p:cNvSpPr>
            <a:spLocks noChangeArrowheads="1"/>
          </p:cNvSpPr>
          <p:nvPr/>
        </p:nvSpPr>
        <p:spPr bwMode="auto">
          <a:xfrm>
            <a:off x="0" y="6457950"/>
            <a:ext cx="313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US" altLang="en-US" sz="1000"/>
              <a:t>Photo: © Styro Cait. Used within rights expressed at</a:t>
            </a:r>
            <a:endParaRPr lang="en-US" altLang="en-US" sz="1000">
              <a:hlinkClick r:id=""/>
            </a:endParaRPr>
          </a:p>
          <a:p>
            <a:pPr eaLnBrk="1" hangingPunct="1"/>
            <a:r>
              <a:rPr lang="en-US" altLang="en-US" sz="1000">
                <a:hlinkClick r:id=""/>
              </a:rPr>
              <a:t>www.flickr.com/photos/styro/22411852/</a:t>
            </a:r>
            <a:r>
              <a:rPr lang="en-US" altLang="en-US" sz="1000"/>
              <a:t> </a:t>
            </a:r>
          </a:p>
        </p:txBody>
      </p:sp>
      <p:pic>
        <p:nvPicPr>
          <p:cNvPr id="37894" name="Picture 9" descr="glass etch 2 c-styro cait.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0"/>
            <a:ext cx="4613275"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5584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a:xfrm>
            <a:off x="0" y="274638"/>
            <a:ext cx="8229600" cy="1143000"/>
          </a:xfrm>
        </p:spPr>
        <p:txBody>
          <a:bodyPr anchor="b">
            <a:normAutofit fontScale="90000"/>
          </a:bodyPr>
          <a:lstStyle/>
          <a:p>
            <a:r>
              <a:rPr lang="en-US" altLang="en-US" smtClean="0"/>
              <a:t>Hydrofluoric acid (HF)</a:t>
            </a:r>
            <a:br>
              <a:rPr lang="en-US" altLang="en-US" smtClean="0"/>
            </a:br>
            <a:r>
              <a:rPr lang="en-US" altLang="en-US" smtClean="0"/>
              <a:t>Absorbs quickly through skin</a:t>
            </a:r>
          </a:p>
        </p:txBody>
      </p:sp>
      <p:sp>
        <p:nvSpPr>
          <p:cNvPr id="39940" name="Rectangle 3"/>
          <p:cNvSpPr>
            <a:spLocks noGrp="1" noChangeArrowheads="1"/>
          </p:cNvSpPr>
          <p:nvPr>
            <p:ph type="body" sz="half" idx="4294967295"/>
          </p:nvPr>
        </p:nvSpPr>
        <p:spPr>
          <a:xfrm>
            <a:off x="0" y="1600200"/>
            <a:ext cx="5105400" cy="4876800"/>
          </a:xfrm>
        </p:spPr>
        <p:txBody>
          <a:bodyPr/>
          <a:lstStyle/>
          <a:p>
            <a:pPr marL="469900" indent="-469900"/>
            <a:r>
              <a:rPr lang="en-US" altLang="en-US" smtClean="0"/>
              <a:t>Anesthetic</a:t>
            </a:r>
          </a:p>
          <a:p>
            <a:pPr marL="469900" indent="-469900"/>
            <a:r>
              <a:rPr lang="en-US" altLang="en-US" smtClean="0"/>
              <a:t>Bone disintegration</a:t>
            </a:r>
          </a:p>
          <a:p>
            <a:pPr marL="469900" indent="-469900"/>
            <a:r>
              <a:rPr lang="en-US" altLang="en-US" smtClean="0"/>
              <a:t>Extreme pain </a:t>
            </a:r>
          </a:p>
          <a:p>
            <a:pPr marL="469900" indent="-469900"/>
            <a:r>
              <a:rPr lang="en-US" altLang="en-US" smtClean="0"/>
              <a:t>Gangrene, amputation</a:t>
            </a:r>
          </a:p>
          <a:p>
            <a:pPr marL="469900" indent="-469900"/>
            <a:r>
              <a:rPr lang="en-US" altLang="en-US" smtClean="0"/>
              <a:t>250 mls = death</a:t>
            </a:r>
          </a:p>
          <a:p>
            <a:pPr marL="469900" indent="-469900"/>
            <a:r>
              <a:rPr lang="en-US" altLang="en-US" smtClean="0"/>
              <a:t>Used as toilet stain remover</a:t>
            </a:r>
          </a:p>
          <a:p>
            <a:pPr marL="469900" indent="-469900"/>
            <a:endParaRPr lang="en-US" altLang="en-US" smtClean="0"/>
          </a:p>
        </p:txBody>
      </p:sp>
      <p:sp>
        <p:nvSpPr>
          <p:cNvPr id="39941" name="TextBox 5"/>
          <p:cNvSpPr txBox="1">
            <a:spLocks noChangeArrowheads="1"/>
          </p:cNvSpPr>
          <p:nvPr/>
        </p:nvSpPr>
        <p:spPr bwMode="auto">
          <a:xfrm>
            <a:off x="4648200" y="6477000"/>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r" eaLnBrk="1" hangingPunct="1"/>
            <a:r>
              <a:rPr lang="en-US" altLang="en-US" sz="1000"/>
              <a:t>©American Society for Surgery of the Hand</a:t>
            </a:r>
          </a:p>
          <a:p>
            <a:pPr algn="r" eaLnBrk="1" hangingPunct="1"/>
            <a:r>
              <a:rPr lang="en-US" altLang="en-US" sz="1000">
                <a:hlinkClick r:id="rId2"/>
              </a:rPr>
              <a:t>www.eatonhand.com/complic/figures/hfl.htm</a:t>
            </a:r>
            <a:r>
              <a:rPr lang="en-US" altLang="en-US" sz="1000"/>
              <a:t> </a:t>
            </a:r>
          </a:p>
        </p:txBody>
      </p:sp>
      <p:sp>
        <p:nvSpPr>
          <p:cNvPr id="6" name="Title 1"/>
          <p:cNvSpPr txBox="1">
            <a:spLocks/>
          </p:cNvSpPr>
          <p:nvPr/>
        </p:nvSpPr>
        <p:spPr>
          <a:xfrm>
            <a:off x="4191000" y="2209800"/>
            <a:ext cx="4495800" cy="3810000"/>
          </a:xfrm>
          <a:prstGeom prst="rect">
            <a:avLst/>
          </a:prstGeom>
        </p:spPr>
        <p:txBody>
          <a:bodyP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Mix Armour Etch with water</a:t>
            </a:r>
            <a:br>
              <a:rPr kumimoji="0" lang="en-US" altLang="en-US" sz="4000" b="0" i="0" u="none" strike="noStrike" kern="0" cap="none" spc="0" normalizeH="0" baseline="0" noProof="0" smtClean="0">
                <a:ln>
                  <a:noFill/>
                </a:ln>
                <a:solidFill>
                  <a:schemeClr val="tx2"/>
                </a:solidFill>
                <a:effectLst/>
                <a:uLnTx/>
                <a:uFillTx/>
                <a:latin typeface="+mj-lt"/>
                <a:ea typeface="+mj-ea"/>
                <a:cs typeface="+mj-cs"/>
              </a:rPr>
            </a:br>
            <a:r>
              <a:rPr kumimoji="0" lang="en-US" altLang="en-US" sz="4000" b="0" i="0" u="none" strike="noStrike" kern="0" cap="none" spc="0" normalizeH="0" baseline="0" noProof="0" smtClean="0">
                <a:ln>
                  <a:noFill/>
                </a:ln>
                <a:solidFill>
                  <a:schemeClr val="tx2"/>
                </a:solidFill>
                <a:effectLst/>
                <a:uLnTx/>
                <a:uFillTx/>
                <a:latin typeface="+mj-lt"/>
                <a:ea typeface="+mj-ea"/>
                <a:cs typeface="+mj-cs"/>
              </a:rPr>
              <a:t>You get hydrofluoric acid</a:t>
            </a:r>
            <a:endParaRPr kumimoji="0" lang="en-US" alt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1134555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97238" y="2466975"/>
            <a:ext cx="2452687" cy="1944688"/>
            <a:chOff x="2077" y="1554"/>
            <a:chExt cx="1545" cy="1225"/>
          </a:xfrm>
        </p:grpSpPr>
        <p:grpSp>
          <p:nvGrpSpPr>
            <p:cNvPr id="3" name="Group 3"/>
            <p:cNvGrpSpPr>
              <a:grpSpLocks/>
            </p:cNvGrpSpPr>
            <p:nvPr/>
          </p:nvGrpSpPr>
          <p:grpSpPr bwMode="auto">
            <a:xfrm>
              <a:off x="2077" y="1554"/>
              <a:ext cx="1545" cy="1225"/>
              <a:chOff x="2077" y="1554"/>
              <a:chExt cx="1545" cy="1225"/>
            </a:xfrm>
          </p:grpSpPr>
          <p:sp>
            <p:nvSpPr>
              <p:cNvPr id="139349" name="Freeform 4"/>
              <p:cNvSpPr>
                <a:spLocks/>
              </p:cNvSpPr>
              <p:nvPr/>
            </p:nvSpPr>
            <p:spPr bwMode="auto">
              <a:xfrm>
                <a:off x="2077" y="1554"/>
                <a:ext cx="1545" cy="1225"/>
              </a:xfrm>
              <a:custGeom>
                <a:avLst/>
                <a:gdLst>
                  <a:gd name="T0" fmla="*/ 223 w 1545"/>
                  <a:gd name="T1" fmla="*/ 79 h 1225"/>
                  <a:gd name="T2" fmla="*/ 175 w 1545"/>
                  <a:gd name="T3" fmla="*/ 167 h 1225"/>
                  <a:gd name="T4" fmla="*/ 119 w 1545"/>
                  <a:gd name="T5" fmla="*/ 302 h 1225"/>
                  <a:gd name="T6" fmla="*/ 56 w 1545"/>
                  <a:gd name="T7" fmla="*/ 453 h 1225"/>
                  <a:gd name="T8" fmla="*/ 16 w 1545"/>
                  <a:gd name="T9" fmla="*/ 580 h 1225"/>
                  <a:gd name="T10" fmla="*/ 8 w 1545"/>
                  <a:gd name="T11" fmla="*/ 707 h 1225"/>
                  <a:gd name="T12" fmla="*/ 32 w 1545"/>
                  <a:gd name="T13" fmla="*/ 842 h 1225"/>
                  <a:gd name="T14" fmla="*/ 96 w 1545"/>
                  <a:gd name="T15" fmla="*/ 962 h 1225"/>
                  <a:gd name="T16" fmla="*/ 191 w 1545"/>
                  <a:gd name="T17" fmla="*/ 1049 h 1225"/>
                  <a:gd name="T18" fmla="*/ 310 w 1545"/>
                  <a:gd name="T19" fmla="*/ 1121 h 1225"/>
                  <a:gd name="T20" fmla="*/ 454 w 1545"/>
                  <a:gd name="T21" fmla="*/ 1168 h 1225"/>
                  <a:gd name="T22" fmla="*/ 597 w 1545"/>
                  <a:gd name="T23" fmla="*/ 1200 h 1225"/>
                  <a:gd name="T24" fmla="*/ 684 w 1545"/>
                  <a:gd name="T25" fmla="*/ 1216 h 1225"/>
                  <a:gd name="T26" fmla="*/ 780 w 1545"/>
                  <a:gd name="T27" fmla="*/ 1224 h 1225"/>
                  <a:gd name="T28" fmla="*/ 883 w 1545"/>
                  <a:gd name="T29" fmla="*/ 1216 h 1225"/>
                  <a:gd name="T30" fmla="*/ 971 w 1545"/>
                  <a:gd name="T31" fmla="*/ 1200 h 1225"/>
                  <a:gd name="T32" fmla="*/ 1098 w 1545"/>
                  <a:gd name="T33" fmla="*/ 1168 h 1225"/>
                  <a:gd name="T34" fmla="*/ 1218 w 1545"/>
                  <a:gd name="T35" fmla="*/ 1129 h 1225"/>
                  <a:gd name="T36" fmla="*/ 1313 w 1545"/>
                  <a:gd name="T37" fmla="*/ 1081 h 1225"/>
                  <a:gd name="T38" fmla="*/ 1393 w 1545"/>
                  <a:gd name="T39" fmla="*/ 1017 h 1225"/>
                  <a:gd name="T40" fmla="*/ 1448 w 1545"/>
                  <a:gd name="T41" fmla="*/ 962 h 1225"/>
                  <a:gd name="T42" fmla="*/ 1488 w 1545"/>
                  <a:gd name="T43" fmla="*/ 906 h 1225"/>
                  <a:gd name="T44" fmla="*/ 1512 w 1545"/>
                  <a:gd name="T45" fmla="*/ 835 h 1225"/>
                  <a:gd name="T46" fmla="*/ 1528 w 1545"/>
                  <a:gd name="T47" fmla="*/ 771 h 1225"/>
                  <a:gd name="T48" fmla="*/ 1544 w 1545"/>
                  <a:gd name="T49" fmla="*/ 684 h 1225"/>
                  <a:gd name="T50" fmla="*/ 1536 w 1545"/>
                  <a:gd name="T51" fmla="*/ 612 h 1225"/>
                  <a:gd name="T52" fmla="*/ 1520 w 1545"/>
                  <a:gd name="T53" fmla="*/ 525 h 1225"/>
                  <a:gd name="T54" fmla="*/ 1488 w 1545"/>
                  <a:gd name="T55" fmla="*/ 445 h 1225"/>
                  <a:gd name="T56" fmla="*/ 1456 w 1545"/>
                  <a:gd name="T57" fmla="*/ 374 h 1225"/>
                  <a:gd name="T58" fmla="*/ 1425 w 1545"/>
                  <a:gd name="T59" fmla="*/ 286 h 1225"/>
                  <a:gd name="T60" fmla="*/ 1393 w 1545"/>
                  <a:gd name="T61" fmla="*/ 207 h 1225"/>
                  <a:gd name="T62" fmla="*/ 1361 w 1545"/>
                  <a:gd name="T63" fmla="*/ 127 h 1225"/>
                  <a:gd name="T64" fmla="*/ 1329 w 1545"/>
                  <a:gd name="T65" fmla="*/ 79 h 1225"/>
                  <a:gd name="T66" fmla="*/ 1321 w 1545"/>
                  <a:gd name="T67" fmla="*/ 56 h 1225"/>
                  <a:gd name="T68" fmla="*/ 1297 w 1545"/>
                  <a:gd name="T69" fmla="*/ 48 h 1225"/>
                  <a:gd name="T70" fmla="*/ 1273 w 1545"/>
                  <a:gd name="T71" fmla="*/ 40 h 1225"/>
                  <a:gd name="T72" fmla="*/ 1242 w 1545"/>
                  <a:gd name="T73" fmla="*/ 32 h 1225"/>
                  <a:gd name="T74" fmla="*/ 1202 w 1545"/>
                  <a:gd name="T75" fmla="*/ 24 h 1225"/>
                  <a:gd name="T76" fmla="*/ 1154 w 1545"/>
                  <a:gd name="T77" fmla="*/ 16 h 1225"/>
                  <a:gd name="T78" fmla="*/ 1114 w 1545"/>
                  <a:gd name="T79" fmla="*/ 16 h 1225"/>
                  <a:gd name="T80" fmla="*/ 1066 w 1545"/>
                  <a:gd name="T81" fmla="*/ 8 h 1225"/>
                  <a:gd name="T82" fmla="*/ 1019 w 1545"/>
                  <a:gd name="T83" fmla="*/ 8 h 1225"/>
                  <a:gd name="T84" fmla="*/ 963 w 1545"/>
                  <a:gd name="T85" fmla="*/ 0 h 1225"/>
                  <a:gd name="T86" fmla="*/ 907 w 1545"/>
                  <a:gd name="T87" fmla="*/ 0 h 1225"/>
                  <a:gd name="T88" fmla="*/ 860 w 1545"/>
                  <a:gd name="T89" fmla="*/ 0 h 1225"/>
                  <a:gd name="T90" fmla="*/ 812 w 1545"/>
                  <a:gd name="T91" fmla="*/ 0 h 1225"/>
                  <a:gd name="T92" fmla="*/ 772 w 1545"/>
                  <a:gd name="T93" fmla="*/ 0 h 1225"/>
                  <a:gd name="T94" fmla="*/ 732 w 1545"/>
                  <a:gd name="T95" fmla="*/ 0 h 1225"/>
                  <a:gd name="T96" fmla="*/ 684 w 1545"/>
                  <a:gd name="T97" fmla="*/ 0 h 1225"/>
                  <a:gd name="T98" fmla="*/ 629 w 1545"/>
                  <a:gd name="T99" fmla="*/ 0 h 1225"/>
                  <a:gd name="T100" fmla="*/ 581 w 1545"/>
                  <a:gd name="T101" fmla="*/ 0 h 1225"/>
                  <a:gd name="T102" fmla="*/ 525 w 1545"/>
                  <a:gd name="T103" fmla="*/ 8 h 1225"/>
                  <a:gd name="T104" fmla="*/ 485 w 1545"/>
                  <a:gd name="T105" fmla="*/ 8 h 1225"/>
                  <a:gd name="T106" fmla="*/ 430 w 1545"/>
                  <a:gd name="T107" fmla="*/ 16 h 1225"/>
                  <a:gd name="T108" fmla="*/ 382 w 1545"/>
                  <a:gd name="T109" fmla="*/ 24 h 1225"/>
                  <a:gd name="T110" fmla="*/ 342 w 1545"/>
                  <a:gd name="T111" fmla="*/ 24 h 1225"/>
                  <a:gd name="T112" fmla="*/ 302 w 1545"/>
                  <a:gd name="T113" fmla="*/ 32 h 1225"/>
                  <a:gd name="T114" fmla="*/ 271 w 1545"/>
                  <a:gd name="T115" fmla="*/ 40 h 1225"/>
                  <a:gd name="T116" fmla="*/ 247 w 1545"/>
                  <a:gd name="T117" fmla="*/ 48 h 12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5"/>
                  <a:gd name="T178" fmla="*/ 0 h 1225"/>
                  <a:gd name="T179" fmla="*/ 1545 w 1545"/>
                  <a:gd name="T180" fmla="*/ 1225 h 12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5" h="1225">
                    <a:moveTo>
                      <a:pt x="231" y="64"/>
                    </a:moveTo>
                    <a:lnTo>
                      <a:pt x="223" y="72"/>
                    </a:lnTo>
                    <a:lnTo>
                      <a:pt x="223" y="79"/>
                    </a:lnTo>
                    <a:lnTo>
                      <a:pt x="215" y="95"/>
                    </a:lnTo>
                    <a:lnTo>
                      <a:pt x="199" y="127"/>
                    </a:lnTo>
                    <a:lnTo>
                      <a:pt x="175" y="167"/>
                    </a:lnTo>
                    <a:lnTo>
                      <a:pt x="159" y="207"/>
                    </a:lnTo>
                    <a:lnTo>
                      <a:pt x="135" y="262"/>
                    </a:lnTo>
                    <a:lnTo>
                      <a:pt x="119" y="302"/>
                    </a:lnTo>
                    <a:lnTo>
                      <a:pt x="96" y="350"/>
                    </a:lnTo>
                    <a:lnTo>
                      <a:pt x="80" y="405"/>
                    </a:lnTo>
                    <a:lnTo>
                      <a:pt x="56" y="453"/>
                    </a:lnTo>
                    <a:lnTo>
                      <a:pt x="40" y="501"/>
                    </a:lnTo>
                    <a:lnTo>
                      <a:pt x="24" y="533"/>
                    </a:lnTo>
                    <a:lnTo>
                      <a:pt x="16" y="580"/>
                    </a:lnTo>
                    <a:lnTo>
                      <a:pt x="8" y="612"/>
                    </a:lnTo>
                    <a:lnTo>
                      <a:pt x="0" y="660"/>
                    </a:lnTo>
                    <a:lnTo>
                      <a:pt x="8" y="707"/>
                    </a:lnTo>
                    <a:lnTo>
                      <a:pt x="16" y="747"/>
                    </a:lnTo>
                    <a:lnTo>
                      <a:pt x="24" y="803"/>
                    </a:lnTo>
                    <a:lnTo>
                      <a:pt x="32" y="842"/>
                    </a:lnTo>
                    <a:lnTo>
                      <a:pt x="56" y="890"/>
                    </a:lnTo>
                    <a:lnTo>
                      <a:pt x="72" y="922"/>
                    </a:lnTo>
                    <a:lnTo>
                      <a:pt x="96" y="962"/>
                    </a:lnTo>
                    <a:lnTo>
                      <a:pt x="127" y="994"/>
                    </a:lnTo>
                    <a:lnTo>
                      <a:pt x="159" y="1017"/>
                    </a:lnTo>
                    <a:lnTo>
                      <a:pt x="191" y="1049"/>
                    </a:lnTo>
                    <a:lnTo>
                      <a:pt x="231" y="1073"/>
                    </a:lnTo>
                    <a:lnTo>
                      <a:pt x="271" y="1105"/>
                    </a:lnTo>
                    <a:lnTo>
                      <a:pt x="310" y="1121"/>
                    </a:lnTo>
                    <a:lnTo>
                      <a:pt x="358" y="1137"/>
                    </a:lnTo>
                    <a:lnTo>
                      <a:pt x="406" y="1160"/>
                    </a:lnTo>
                    <a:lnTo>
                      <a:pt x="454" y="1168"/>
                    </a:lnTo>
                    <a:lnTo>
                      <a:pt x="493" y="1184"/>
                    </a:lnTo>
                    <a:lnTo>
                      <a:pt x="549" y="1192"/>
                    </a:lnTo>
                    <a:lnTo>
                      <a:pt x="597" y="1200"/>
                    </a:lnTo>
                    <a:lnTo>
                      <a:pt x="621" y="1200"/>
                    </a:lnTo>
                    <a:lnTo>
                      <a:pt x="653" y="1208"/>
                    </a:lnTo>
                    <a:lnTo>
                      <a:pt x="684" y="1216"/>
                    </a:lnTo>
                    <a:lnTo>
                      <a:pt x="708" y="1224"/>
                    </a:lnTo>
                    <a:lnTo>
                      <a:pt x="740" y="1224"/>
                    </a:lnTo>
                    <a:lnTo>
                      <a:pt x="780" y="1224"/>
                    </a:lnTo>
                    <a:lnTo>
                      <a:pt x="820" y="1224"/>
                    </a:lnTo>
                    <a:lnTo>
                      <a:pt x="860" y="1216"/>
                    </a:lnTo>
                    <a:lnTo>
                      <a:pt x="883" y="1216"/>
                    </a:lnTo>
                    <a:lnTo>
                      <a:pt x="899" y="1208"/>
                    </a:lnTo>
                    <a:lnTo>
                      <a:pt x="931" y="1200"/>
                    </a:lnTo>
                    <a:lnTo>
                      <a:pt x="971" y="1200"/>
                    </a:lnTo>
                    <a:lnTo>
                      <a:pt x="1019" y="1184"/>
                    </a:lnTo>
                    <a:lnTo>
                      <a:pt x="1059" y="1176"/>
                    </a:lnTo>
                    <a:lnTo>
                      <a:pt x="1098" y="1168"/>
                    </a:lnTo>
                    <a:lnTo>
                      <a:pt x="1138" y="1160"/>
                    </a:lnTo>
                    <a:lnTo>
                      <a:pt x="1178" y="1145"/>
                    </a:lnTo>
                    <a:lnTo>
                      <a:pt x="1218" y="1129"/>
                    </a:lnTo>
                    <a:lnTo>
                      <a:pt x="1250" y="1113"/>
                    </a:lnTo>
                    <a:lnTo>
                      <a:pt x="1281" y="1097"/>
                    </a:lnTo>
                    <a:lnTo>
                      <a:pt x="1313" y="1081"/>
                    </a:lnTo>
                    <a:lnTo>
                      <a:pt x="1337" y="1065"/>
                    </a:lnTo>
                    <a:lnTo>
                      <a:pt x="1361" y="1041"/>
                    </a:lnTo>
                    <a:lnTo>
                      <a:pt x="1393" y="1017"/>
                    </a:lnTo>
                    <a:lnTo>
                      <a:pt x="1417" y="1001"/>
                    </a:lnTo>
                    <a:lnTo>
                      <a:pt x="1433" y="978"/>
                    </a:lnTo>
                    <a:lnTo>
                      <a:pt x="1448" y="962"/>
                    </a:lnTo>
                    <a:lnTo>
                      <a:pt x="1464" y="946"/>
                    </a:lnTo>
                    <a:lnTo>
                      <a:pt x="1472" y="922"/>
                    </a:lnTo>
                    <a:lnTo>
                      <a:pt x="1488" y="906"/>
                    </a:lnTo>
                    <a:lnTo>
                      <a:pt x="1496" y="882"/>
                    </a:lnTo>
                    <a:lnTo>
                      <a:pt x="1504" y="858"/>
                    </a:lnTo>
                    <a:lnTo>
                      <a:pt x="1512" y="835"/>
                    </a:lnTo>
                    <a:lnTo>
                      <a:pt x="1520" y="819"/>
                    </a:lnTo>
                    <a:lnTo>
                      <a:pt x="1528" y="795"/>
                    </a:lnTo>
                    <a:lnTo>
                      <a:pt x="1528" y="771"/>
                    </a:lnTo>
                    <a:lnTo>
                      <a:pt x="1536" y="747"/>
                    </a:lnTo>
                    <a:lnTo>
                      <a:pt x="1536" y="723"/>
                    </a:lnTo>
                    <a:lnTo>
                      <a:pt x="1544" y="684"/>
                    </a:lnTo>
                    <a:lnTo>
                      <a:pt x="1544" y="660"/>
                    </a:lnTo>
                    <a:lnTo>
                      <a:pt x="1544" y="636"/>
                    </a:lnTo>
                    <a:lnTo>
                      <a:pt x="1536" y="612"/>
                    </a:lnTo>
                    <a:lnTo>
                      <a:pt x="1536" y="580"/>
                    </a:lnTo>
                    <a:lnTo>
                      <a:pt x="1528" y="556"/>
                    </a:lnTo>
                    <a:lnTo>
                      <a:pt x="1520" y="525"/>
                    </a:lnTo>
                    <a:lnTo>
                      <a:pt x="1512" y="501"/>
                    </a:lnTo>
                    <a:lnTo>
                      <a:pt x="1496" y="477"/>
                    </a:lnTo>
                    <a:lnTo>
                      <a:pt x="1488" y="445"/>
                    </a:lnTo>
                    <a:lnTo>
                      <a:pt x="1480" y="421"/>
                    </a:lnTo>
                    <a:lnTo>
                      <a:pt x="1464" y="397"/>
                    </a:lnTo>
                    <a:lnTo>
                      <a:pt x="1456" y="374"/>
                    </a:lnTo>
                    <a:lnTo>
                      <a:pt x="1448" y="350"/>
                    </a:lnTo>
                    <a:lnTo>
                      <a:pt x="1433" y="318"/>
                    </a:lnTo>
                    <a:lnTo>
                      <a:pt x="1425" y="286"/>
                    </a:lnTo>
                    <a:lnTo>
                      <a:pt x="1409" y="262"/>
                    </a:lnTo>
                    <a:lnTo>
                      <a:pt x="1401" y="238"/>
                    </a:lnTo>
                    <a:lnTo>
                      <a:pt x="1393" y="207"/>
                    </a:lnTo>
                    <a:lnTo>
                      <a:pt x="1377" y="183"/>
                    </a:lnTo>
                    <a:lnTo>
                      <a:pt x="1369" y="151"/>
                    </a:lnTo>
                    <a:lnTo>
                      <a:pt x="1361" y="127"/>
                    </a:lnTo>
                    <a:lnTo>
                      <a:pt x="1345" y="103"/>
                    </a:lnTo>
                    <a:lnTo>
                      <a:pt x="1337" y="87"/>
                    </a:lnTo>
                    <a:lnTo>
                      <a:pt x="1329" y="79"/>
                    </a:lnTo>
                    <a:lnTo>
                      <a:pt x="1329" y="72"/>
                    </a:lnTo>
                    <a:lnTo>
                      <a:pt x="1321" y="64"/>
                    </a:lnTo>
                    <a:lnTo>
                      <a:pt x="1321" y="56"/>
                    </a:lnTo>
                    <a:lnTo>
                      <a:pt x="1313" y="56"/>
                    </a:lnTo>
                    <a:lnTo>
                      <a:pt x="1305" y="48"/>
                    </a:lnTo>
                    <a:lnTo>
                      <a:pt x="1297" y="48"/>
                    </a:lnTo>
                    <a:lnTo>
                      <a:pt x="1289" y="40"/>
                    </a:lnTo>
                    <a:lnTo>
                      <a:pt x="1281" y="40"/>
                    </a:lnTo>
                    <a:lnTo>
                      <a:pt x="1273" y="40"/>
                    </a:lnTo>
                    <a:lnTo>
                      <a:pt x="1257" y="32"/>
                    </a:lnTo>
                    <a:lnTo>
                      <a:pt x="1250" y="32"/>
                    </a:lnTo>
                    <a:lnTo>
                      <a:pt x="1242" y="32"/>
                    </a:lnTo>
                    <a:lnTo>
                      <a:pt x="1226" y="24"/>
                    </a:lnTo>
                    <a:lnTo>
                      <a:pt x="1210" y="24"/>
                    </a:lnTo>
                    <a:lnTo>
                      <a:pt x="1202" y="24"/>
                    </a:lnTo>
                    <a:lnTo>
                      <a:pt x="1186" y="24"/>
                    </a:lnTo>
                    <a:lnTo>
                      <a:pt x="1170" y="16"/>
                    </a:lnTo>
                    <a:lnTo>
                      <a:pt x="1154" y="16"/>
                    </a:lnTo>
                    <a:lnTo>
                      <a:pt x="1146" y="16"/>
                    </a:lnTo>
                    <a:lnTo>
                      <a:pt x="1130" y="16"/>
                    </a:lnTo>
                    <a:lnTo>
                      <a:pt x="1114" y="16"/>
                    </a:lnTo>
                    <a:lnTo>
                      <a:pt x="1098" y="16"/>
                    </a:lnTo>
                    <a:lnTo>
                      <a:pt x="1082" y="8"/>
                    </a:lnTo>
                    <a:lnTo>
                      <a:pt x="1066" y="8"/>
                    </a:lnTo>
                    <a:lnTo>
                      <a:pt x="1051" y="8"/>
                    </a:lnTo>
                    <a:lnTo>
                      <a:pt x="1035" y="8"/>
                    </a:lnTo>
                    <a:lnTo>
                      <a:pt x="1019" y="8"/>
                    </a:lnTo>
                    <a:lnTo>
                      <a:pt x="1003" y="8"/>
                    </a:lnTo>
                    <a:lnTo>
                      <a:pt x="979" y="0"/>
                    </a:lnTo>
                    <a:lnTo>
                      <a:pt x="963" y="0"/>
                    </a:lnTo>
                    <a:lnTo>
                      <a:pt x="947" y="0"/>
                    </a:lnTo>
                    <a:lnTo>
                      <a:pt x="923" y="0"/>
                    </a:lnTo>
                    <a:lnTo>
                      <a:pt x="907" y="0"/>
                    </a:lnTo>
                    <a:lnTo>
                      <a:pt x="891" y="0"/>
                    </a:lnTo>
                    <a:lnTo>
                      <a:pt x="875" y="0"/>
                    </a:lnTo>
                    <a:lnTo>
                      <a:pt x="860" y="0"/>
                    </a:lnTo>
                    <a:lnTo>
                      <a:pt x="844" y="0"/>
                    </a:lnTo>
                    <a:lnTo>
                      <a:pt x="828" y="0"/>
                    </a:lnTo>
                    <a:lnTo>
                      <a:pt x="812" y="0"/>
                    </a:lnTo>
                    <a:lnTo>
                      <a:pt x="804" y="0"/>
                    </a:lnTo>
                    <a:lnTo>
                      <a:pt x="788" y="0"/>
                    </a:lnTo>
                    <a:lnTo>
                      <a:pt x="772" y="0"/>
                    </a:lnTo>
                    <a:lnTo>
                      <a:pt x="756" y="0"/>
                    </a:lnTo>
                    <a:lnTo>
                      <a:pt x="748" y="0"/>
                    </a:lnTo>
                    <a:lnTo>
                      <a:pt x="732" y="0"/>
                    </a:lnTo>
                    <a:lnTo>
                      <a:pt x="716" y="0"/>
                    </a:lnTo>
                    <a:lnTo>
                      <a:pt x="700" y="0"/>
                    </a:lnTo>
                    <a:lnTo>
                      <a:pt x="684" y="0"/>
                    </a:lnTo>
                    <a:lnTo>
                      <a:pt x="669" y="0"/>
                    </a:lnTo>
                    <a:lnTo>
                      <a:pt x="653" y="0"/>
                    </a:lnTo>
                    <a:lnTo>
                      <a:pt x="629" y="0"/>
                    </a:lnTo>
                    <a:lnTo>
                      <a:pt x="621" y="0"/>
                    </a:lnTo>
                    <a:lnTo>
                      <a:pt x="597" y="0"/>
                    </a:lnTo>
                    <a:lnTo>
                      <a:pt x="581" y="0"/>
                    </a:lnTo>
                    <a:lnTo>
                      <a:pt x="557" y="8"/>
                    </a:lnTo>
                    <a:lnTo>
                      <a:pt x="541" y="8"/>
                    </a:lnTo>
                    <a:lnTo>
                      <a:pt x="525" y="8"/>
                    </a:lnTo>
                    <a:lnTo>
                      <a:pt x="517" y="8"/>
                    </a:lnTo>
                    <a:lnTo>
                      <a:pt x="501" y="8"/>
                    </a:lnTo>
                    <a:lnTo>
                      <a:pt x="485" y="8"/>
                    </a:lnTo>
                    <a:lnTo>
                      <a:pt x="470" y="16"/>
                    </a:lnTo>
                    <a:lnTo>
                      <a:pt x="446" y="16"/>
                    </a:lnTo>
                    <a:lnTo>
                      <a:pt x="430" y="16"/>
                    </a:lnTo>
                    <a:lnTo>
                      <a:pt x="414" y="16"/>
                    </a:lnTo>
                    <a:lnTo>
                      <a:pt x="398" y="16"/>
                    </a:lnTo>
                    <a:lnTo>
                      <a:pt x="382" y="24"/>
                    </a:lnTo>
                    <a:lnTo>
                      <a:pt x="366" y="24"/>
                    </a:lnTo>
                    <a:lnTo>
                      <a:pt x="350" y="24"/>
                    </a:lnTo>
                    <a:lnTo>
                      <a:pt x="342" y="24"/>
                    </a:lnTo>
                    <a:lnTo>
                      <a:pt x="326" y="32"/>
                    </a:lnTo>
                    <a:lnTo>
                      <a:pt x="318" y="32"/>
                    </a:lnTo>
                    <a:lnTo>
                      <a:pt x="302" y="32"/>
                    </a:lnTo>
                    <a:lnTo>
                      <a:pt x="294" y="32"/>
                    </a:lnTo>
                    <a:lnTo>
                      <a:pt x="279" y="40"/>
                    </a:lnTo>
                    <a:lnTo>
                      <a:pt x="271" y="40"/>
                    </a:lnTo>
                    <a:lnTo>
                      <a:pt x="263" y="40"/>
                    </a:lnTo>
                    <a:lnTo>
                      <a:pt x="255" y="48"/>
                    </a:lnTo>
                    <a:lnTo>
                      <a:pt x="247" y="48"/>
                    </a:lnTo>
                    <a:lnTo>
                      <a:pt x="239" y="56"/>
                    </a:lnTo>
                    <a:lnTo>
                      <a:pt x="231" y="64"/>
                    </a:lnTo>
                  </a:path>
                </a:pathLst>
              </a:custGeom>
              <a:solidFill>
                <a:srgbClr val="4040FF"/>
              </a:solidFill>
              <a:ln w="12700" cap="rnd" cmpd="sng">
                <a:noFill/>
                <a:prstDash val="solid"/>
                <a:round/>
                <a:headEnd type="none" w="med" len="med"/>
                <a:tailEnd type="none" w="med" len="med"/>
              </a:ln>
            </p:spPr>
            <p:txBody>
              <a:bodyPr/>
              <a:lstStyle/>
              <a:p>
                <a:endParaRPr lang="en-US"/>
              </a:p>
            </p:txBody>
          </p:sp>
          <p:sp>
            <p:nvSpPr>
              <p:cNvPr id="139350" name="Oval 5"/>
              <p:cNvSpPr>
                <a:spLocks noChangeArrowheads="1"/>
              </p:cNvSpPr>
              <p:nvPr/>
            </p:nvSpPr>
            <p:spPr bwMode="auto">
              <a:xfrm>
                <a:off x="2309" y="1554"/>
                <a:ext cx="1096" cy="128"/>
              </a:xfrm>
              <a:prstGeom prst="ellipse">
                <a:avLst/>
              </a:prstGeom>
              <a:solidFill>
                <a:srgbClr val="C0C0FF"/>
              </a:solidFill>
              <a:ln w="12700">
                <a:noFill/>
                <a:round/>
                <a:headEnd/>
                <a:tailEnd/>
              </a:ln>
            </p:spPr>
            <p:txBody>
              <a:bodyPr wrap="none" anchor="ctr"/>
              <a:lstStyle/>
              <a:p>
                <a:pPr eaLnBrk="0" hangingPunct="0"/>
                <a:endParaRPr lang="en-US">
                  <a:latin typeface="Calibri" pitchFamily="34" charset="0"/>
                </a:endParaRPr>
              </a:p>
            </p:txBody>
          </p:sp>
        </p:grpSp>
        <p:grpSp>
          <p:nvGrpSpPr>
            <p:cNvPr id="4" name="Group 6"/>
            <p:cNvGrpSpPr>
              <a:grpSpLocks/>
            </p:cNvGrpSpPr>
            <p:nvPr/>
          </p:nvGrpSpPr>
          <p:grpSpPr bwMode="auto">
            <a:xfrm>
              <a:off x="3229" y="1578"/>
              <a:ext cx="385" cy="601"/>
              <a:chOff x="3229" y="1578"/>
              <a:chExt cx="385" cy="601"/>
            </a:xfrm>
          </p:grpSpPr>
          <p:sp>
            <p:nvSpPr>
              <p:cNvPr id="139347" name="Freeform 7"/>
              <p:cNvSpPr>
                <a:spLocks/>
              </p:cNvSpPr>
              <p:nvPr/>
            </p:nvSpPr>
            <p:spPr bwMode="auto">
              <a:xfrm>
                <a:off x="3229" y="1610"/>
                <a:ext cx="385" cy="569"/>
              </a:xfrm>
              <a:custGeom>
                <a:avLst/>
                <a:gdLst>
                  <a:gd name="T0" fmla="*/ 243 w 385"/>
                  <a:gd name="T1" fmla="*/ 513 h 569"/>
                  <a:gd name="T2" fmla="*/ 321 w 385"/>
                  <a:gd name="T3" fmla="*/ 529 h 569"/>
                  <a:gd name="T4" fmla="*/ 384 w 385"/>
                  <a:gd name="T5" fmla="*/ 568 h 569"/>
                  <a:gd name="T6" fmla="*/ 384 w 385"/>
                  <a:gd name="T7" fmla="*/ 560 h 569"/>
                  <a:gd name="T8" fmla="*/ 384 w 385"/>
                  <a:gd name="T9" fmla="*/ 544 h 569"/>
                  <a:gd name="T10" fmla="*/ 384 w 385"/>
                  <a:gd name="T11" fmla="*/ 536 h 569"/>
                  <a:gd name="T12" fmla="*/ 376 w 385"/>
                  <a:gd name="T13" fmla="*/ 505 h 569"/>
                  <a:gd name="T14" fmla="*/ 368 w 385"/>
                  <a:gd name="T15" fmla="*/ 465 h 569"/>
                  <a:gd name="T16" fmla="*/ 353 w 385"/>
                  <a:gd name="T17" fmla="*/ 426 h 569"/>
                  <a:gd name="T18" fmla="*/ 321 w 385"/>
                  <a:gd name="T19" fmla="*/ 347 h 569"/>
                  <a:gd name="T20" fmla="*/ 290 w 385"/>
                  <a:gd name="T21" fmla="*/ 284 h 569"/>
                  <a:gd name="T22" fmla="*/ 259 w 385"/>
                  <a:gd name="T23" fmla="*/ 205 h 569"/>
                  <a:gd name="T24" fmla="*/ 227 w 385"/>
                  <a:gd name="T25" fmla="*/ 126 h 569"/>
                  <a:gd name="T26" fmla="*/ 204 w 385"/>
                  <a:gd name="T27" fmla="*/ 63 h 569"/>
                  <a:gd name="T28" fmla="*/ 188 w 385"/>
                  <a:gd name="T29" fmla="*/ 32 h 569"/>
                  <a:gd name="T30" fmla="*/ 172 w 385"/>
                  <a:gd name="T31" fmla="*/ 0 h 569"/>
                  <a:gd name="T32" fmla="*/ 39 w 385"/>
                  <a:gd name="T33" fmla="*/ 47 h 569"/>
                  <a:gd name="T34" fmla="*/ 39 w 385"/>
                  <a:gd name="T35" fmla="*/ 118 h 569"/>
                  <a:gd name="T36" fmla="*/ 31 w 385"/>
                  <a:gd name="T37" fmla="*/ 181 h 569"/>
                  <a:gd name="T38" fmla="*/ 31 w 385"/>
                  <a:gd name="T39" fmla="*/ 229 h 569"/>
                  <a:gd name="T40" fmla="*/ 31 w 385"/>
                  <a:gd name="T41" fmla="*/ 292 h 569"/>
                  <a:gd name="T42" fmla="*/ 16 w 385"/>
                  <a:gd name="T43" fmla="*/ 347 h 569"/>
                  <a:gd name="T44" fmla="*/ 8 w 385"/>
                  <a:gd name="T45" fmla="*/ 402 h 569"/>
                  <a:gd name="T46" fmla="*/ 0 w 385"/>
                  <a:gd name="T47" fmla="*/ 473 h 569"/>
                  <a:gd name="T48" fmla="*/ 86 w 385"/>
                  <a:gd name="T49" fmla="*/ 489 h 569"/>
                  <a:gd name="T50" fmla="*/ 180 w 385"/>
                  <a:gd name="T51" fmla="*/ 505 h 569"/>
                  <a:gd name="T52" fmla="*/ 243 w 385"/>
                  <a:gd name="T53" fmla="*/ 513 h 5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5"/>
                  <a:gd name="T82" fmla="*/ 0 h 569"/>
                  <a:gd name="T83" fmla="*/ 385 w 385"/>
                  <a:gd name="T84" fmla="*/ 569 h 5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5" h="569">
                    <a:moveTo>
                      <a:pt x="243" y="513"/>
                    </a:moveTo>
                    <a:lnTo>
                      <a:pt x="321" y="529"/>
                    </a:lnTo>
                    <a:lnTo>
                      <a:pt x="384" y="568"/>
                    </a:lnTo>
                    <a:lnTo>
                      <a:pt x="384" y="560"/>
                    </a:lnTo>
                    <a:lnTo>
                      <a:pt x="384" y="544"/>
                    </a:lnTo>
                    <a:lnTo>
                      <a:pt x="384" y="536"/>
                    </a:lnTo>
                    <a:lnTo>
                      <a:pt x="376" y="505"/>
                    </a:lnTo>
                    <a:lnTo>
                      <a:pt x="368" y="465"/>
                    </a:lnTo>
                    <a:lnTo>
                      <a:pt x="353" y="426"/>
                    </a:lnTo>
                    <a:lnTo>
                      <a:pt x="321" y="347"/>
                    </a:lnTo>
                    <a:lnTo>
                      <a:pt x="290" y="284"/>
                    </a:lnTo>
                    <a:lnTo>
                      <a:pt x="259" y="205"/>
                    </a:lnTo>
                    <a:lnTo>
                      <a:pt x="227" y="126"/>
                    </a:lnTo>
                    <a:lnTo>
                      <a:pt x="204" y="63"/>
                    </a:lnTo>
                    <a:lnTo>
                      <a:pt x="188" y="32"/>
                    </a:lnTo>
                    <a:lnTo>
                      <a:pt x="172" y="0"/>
                    </a:lnTo>
                    <a:lnTo>
                      <a:pt x="39" y="47"/>
                    </a:lnTo>
                    <a:lnTo>
                      <a:pt x="39" y="118"/>
                    </a:lnTo>
                    <a:lnTo>
                      <a:pt x="31" y="181"/>
                    </a:lnTo>
                    <a:lnTo>
                      <a:pt x="31" y="229"/>
                    </a:lnTo>
                    <a:lnTo>
                      <a:pt x="31" y="292"/>
                    </a:lnTo>
                    <a:lnTo>
                      <a:pt x="16" y="347"/>
                    </a:lnTo>
                    <a:lnTo>
                      <a:pt x="8" y="402"/>
                    </a:lnTo>
                    <a:lnTo>
                      <a:pt x="0" y="473"/>
                    </a:lnTo>
                    <a:lnTo>
                      <a:pt x="86" y="489"/>
                    </a:lnTo>
                    <a:lnTo>
                      <a:pt x="180" y="505"/>
                    </a:lnTo>
                    <a:lnTo>
                      <a:pt x="243" y="513"/>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48" name="Freeform 8"/>
              <p:cNvSpPr>
                <a:spLocks/>
              </p:cNvSpPr>
              <p:nvPr/>
            </p:nvSpPr>
            <p:spPr bwMode="auto">
              <a:xfrm>
                <a:off x="3261" y="1578"/>
                <a:ext cx="153" cy="81"/>
              </a:xfrm>
              <a:custGeom>
                <a:avLst/>
                <a:gdLst>
                  <a:gd name="T0" fmla="*/ 0 w 153"/>
                  <a:gd name="T1" fmla="*/ 0 h 81"/>
                  <a:gd name="T2" fmla="*/ 8 w 153"/>
                  <a:gd name="T3" fmla="*/ 48 h 81"/>
                  <a:gd name="T4" fmla="*/ 16 w 153"/>
                  <a:gd name="T5" fmla="*/ 64 h 81"/>
                  <a:gd name="T6" fmla="*/ 8 w 153"/>
                  <a:gd name="T7" fmla="*/ 80 h 81"/>
                  <a:gd name="T8" fmla="*/ 48 w 153"/>
                  <a:gd name="T9" fmla="*/ 80 h 81"/>
                  <a:gd name="T10" fmla="*/ 96 w 153"/>
                  <a:gd name="T11" fmla="*/ 72 h 81"/>
                  <a:gd name="T12" fmla="*/ 136 w 153"/>
                  <a:gd name="T13" fmla="*/ 56 h 81"/>
                  <a:gd name="T14" fmla="*/ 152 w 153"/>
                  <a:gd name="T15" fmla="*/ 32 h 81"/>
                  <a:gd name="T16" fmla="*/ 120 w 153"/>
                  <a:gd name="T17" fmla="*/ 16 h 81"/>
                  <a:gd name="T18" fmla="*/ 88 w 153"/>
                  <a:gd name="T19" fmla="*/ 0 h 81"/>
                  <a:gd name="T20" fmla="*/ 0 w 1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1"/>
                  <a:gd name="T35" fmla="*/ 153 w 15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1">
                    <a:moveTo>
                      <a:pt x="0" y="0"/>
                    </a:moveTo>
                    <a:lnTo>
                      <a:pt x="8" y="48"/>
                    </a:lnTo>
                    <a:lnTo>
                      <a:pt x="16" y="64"/>
                    </a:lnTo>
                    <a:lnTo>
                      <a:pt x="8" y="80"/>
                    </a:lnTo>
                    <a:lnTo>
                      <a:pt x="48" y="80"/>
                    </a:lnTo>
                    <a:lnTo>
                      <a:pt x="96" y="72"/>
                    </a:lnTo>
                    <a:lnTo>
                      <a:pt x="136" y="56"/>
                    </a:lnTo>
                    <a:lnTo>
                      <a:pt x="152" y="32"/>
                    </a:lnTo>
                    <a:lnTo>
                      <a:pt x="120" y="16"/>
                    </a:lnTo>
                    <a:lnTo>
                      <a:pt x="88" y="0"/>
                    </a:lnTo>
                    <a:lnTo>
                      <a:pt x="0" y="0"/>
                    </a:lnTo>
                  </a:path>
                </a:pathLst>
              </a:custGeom>
              <a:solidFill>
                <a:srgbClr val="8080FF"/>
              </a:solidFill>
              <a:ln w="12700" cap="rnd" cmpd="sng">
                <a:noFill/>
                <a:prstDash val="solid"/>
                <a:round/>
                <a:headEnd type="none" w="med" len="med"/>
                <a:tailEnd type="none" w="med" len="med"/>
              </a:ln>
            </p:spPr>
            <p:txBody>
              <a:bodyPr/>
              <a:lstStyle/>
              <a:p>
                <a:endParaRPr lang="en-US"/>
              </a:p>
            </p:txBody>
          </p:sp>
        </p:grpSp>
      </p:grpSp>
      <p:grpSp>
        <p:nvGrpSpPr>
          <p:cNvPr id="5" name="Group 9"/>
          <p:cNvGrpSpPr>
            <a:grpSpLocks/>
          </p:cNvGrpSpPr>
          <p:nvPr/>
        </p:nvGrpSpPr>
        <p:grpSpPr bwMode="auto">
          <a:xfrm>
            <a:off x="3233738" y="4410075"/>
            <a:ext cx="2566987" cy="2033588"/>
            <a:chOff x="2037" y="2778"/>
            <a:chExt cx="1617" cy="1281"/>
          </a:xfrm>
        </p:grpSpPr>
        <p:sp>
          <p:nvSpPr>
            <p:cNvPr id="139336" name="Freeform 10"/>
            <p:cNvSpPr>
              <a:spLocks/>
            </p:cNvSpPr>
            <p:nvPr/>
          </p:nvSpPr>
          <p:spPr bwMode="auto">
            <a:xfrm>
              <a:off x="2037" y="2778"/>
              <a:ext cx="1617" cy="1281"/>
            </a:xfrm>
            <a:custGeom>
              <a:avLst/>
              <a:gdLst>
                <a:gd name="T0" fmla="*/ 740 w 1617"/>
                <a:gd name="T1" fmla="*/ 994 h 1281"/>
                <a:gd name="T2" fmla="*/ 724 w 1617"/>
                <a:gd name="T3" fmla="*/ 1010 h 1281"/>
                <a:gd name="T4" fmla="*/ 708 w 1617"/>
                <a:gd name="T5" fmla="*/ 1026 h 1281"/>
                <a:gd name="T6" fmla="*/ 701 w 1617"/>
                <a:gd name="T7" fmla="*/ 1049 h 1281"/>
                <a:gd name="T8" fmla="*/ 693 w 1617"/>
                <a:gd name="T9" fmla="*/ 1073 h 1281"/>
                <a:gd name="T10" fmla="*/ 693 w 1617"/>
                <a:gd name="T11" fmla="*/ 1097 h 1281"/>
                <a:gd name="T12" fmla="*/ 0 w 1617"/>
                <a:gd name="T13" fmla="*/ 1200 h 1281"/>
                <a:gd name="T14" fmla="*/ 8 w 1617"/>
                <a:gd name="T15" fmla="*/ 1216 h 1281"/>
                <a:gd name="T16" fmla="*/ 24 w 1617"/>
                <a:gd name="T17" fmla="*/ 1224 h 1281"/>
                <a:gd name="T18" fmla="*/ 56 w 1617"/>
                <a:gd name="T19" fmla="*/ 1240 h 1281"/>
                <a:gd name="T20" fmla="*/ 88 w 1617"/>
                <a:gd name="T21" fmla="*/ 1240 h 1281"/>
                <a:gd name="T22" fmla="*/ 135 w 1617"/>
                <a:gd name="T23" fmla="*/ 1248 h 1281"/>
                <a:gd name="T24" fmla="*/ 199 w 1617"/>
                <a:gd name="T25" fmla="*/ 1256 h 1281"/>
                <a:gd name="T26" fmla="*/ 271 w 1617"/>
                <a:gd name="T27" fmla="*/ 1264 h 1281"/>
                <a:gd name="T28" fmla="*/ 334 w 1617"/>
                <a:gd name="T29" fmla="*/ 1264 h 1281"/>
                <a:gd name="T30" fmla="*/ 398 w 1617"/>
                <a:gd name="T31" fmla="*/ 1272 h 1281"/>
                <a:gd name="T32" fmla="*/ 470 w 1617"/>
                <a:gd name="T33" fmla="*/ 1272 h 1281"/>
                <a:gd name="T34" fmla="*/ 541 w 1617"/>
                <a:gd name="T35" fmla="*/ 1272 h 1281"/>
                <a:gd name="T36" fmla="*/ 605 w 1617"/>
                <a:gd name="T37" fmla="*/ 1280 h 1281"/>
                <a:gd name="T38" fmla="*/ 677 w 1617"/>
                <a:gd name="T39" fmla="*/ 1280 h 1281"/>
                <a:gd name="T40" fmla="*/ 748 w 1617"/>
                <a:gd name="T41" fmla="*/ 1280 h 1281"/>
                <a:gd name="T42" fmla="*/ 804 w 1617"/>
                <a:gd name="T43" fmla="*/ 1280 h 1281"/>
                <a:gd name="T44" fmla="*/ 868 w 1617"/>
                <a:gd name="T45" fmla="*/ 1280 h 1281"/>
                <a:gd name="T46" fmla="*/ 931 w 1617"/>
                <a:gd name="T47" fmla="*/ 1272 h 1281"/>
                <a:gd name="T48" fmla="*/ 987 w 1617"/>
                <a:gd name="T49" fmla="*/ 1272 h 1281"/>
                <a:gd name="T50" fmla="*/ 1043 w 1617"/>
                <a:gd name="T51" fmla="*/ 1272 h 1281"/>
                <a:gd name="T52" fmla="*/ 1099 w 1617"/>
                <a:gd name="T53" fmla="*/ 1264 h 1281"/>
                <a:gd name="T54" fmla="*/ 1162 w 1617"/>
                <a:gd name="T55" fmla="*/ 1264 h 1281"/>
                <a:gd name="T56" fmla="*/ 1226 w 1617"/>
                <a:gd name="T57" fmla="*/ 1264 h 1281"/>
                <a:gd name="T58" fmla="*/ 1313 w 1617"/>
                <a:gd name="T59" fmla="*/ 1256 h 1281"/>
                <a:gd name="T60" fmla="*/ 1377 w 1617"/>
                <a:gd name="T61" fmla="*/ 1256 h 1281"/>
                <a:gd name="T62" fmla="*/ 1425 w 1617"/>
                <a:gd name="T63" fmla="*/ 1248 h 1281"/>
                <a:gd name="T64" fmla="*/ 1481 w 1617"/>
                <a:gd name="T65" fmla="*/ 1240 h 1281"/>
                <a:gd name="T66" fmla="*/ 1536 w 1617"/>
                <a:gd name="T67" fmla="*/ 1232 h 1281"/>
                <a:gd name="T68" fmla="*/ 1576 w 1617"/>
                <a:gd name="T69" fmla="*/ 1224 h 1281"/>
                <a:gd name="T70" fmla="*/ 1600 w 1617"/>
                <a:gd name="T71" fmla="*/ 1216 h 1281"/>
                <a:gd name="T72" fmla="*/ 1616 w 1617"/>
                <a:gd name="T73" fmla="*/ 1208 h 1281"/>
                <a:gd name="T74" fmla="*/ 1616 w 1617"/>
                <a:gd name="T75" fmla="*/ 1193 h 1281"/>
                <a:gd name="T76" fmla="*/ 939 w 1617"/>
                <a:gd name="T77" fmla="*/ 1097 h 1281"/>
                <a:gd name="T78" fmla="*/ 931 w 1617"/>
                <a:gd name="T79" fmla="*/ 1073 h 1281"/>
                <a:gd name="T80" fmla="*/ 931 w 1617"/>
                <a:gd name="T81" fmla="*/ 1057 h 1281"/>
                <a:gd name="T82" fmla="*/ 923 w 1617"/>
                <a:gd name="T83" fmla="*/ 1041 h 1281"/>
                <a:gd name="T84" fmla="*/ 908 w 1617"/>
                <a:gd name="T85" fmla="*/ 1018 h 1281"/>
                <a:gd name="T86" fmla="*/ 900 w 1617"/>
                <a:gd name="T87" fmla="*/ 1002 h 1281"/>
                <a:gd name="T88" fmla="*/ 923 w 1617"/>
                <a:gd name="T89" fmla="*/ 8 h 1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7"/>
                <a:gd name="T136" fmla="*/ 0 h 1281"/>
                <a:gd name="T137" fmla="*/ 1617 w 1617"/>
                <a:gd name="T138" fmla="*/ 1281 h 12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7" h="1281">
                  <a:moveTo>
                    <a:pt x="732" y="0"/>
                  </a:moveTo>
                  <a:lnTo>
                    <a:pt x="740" y="994"/>
                  </a:lnTo>
                  <a:lnTo>
                    <a:pt x="732" y="1002"/>
                  </a:lnTo>
                  <a:lnTo>
                    <a:pt x="724" y="1010"/>
                  </a:lnTo>
                  <a:lnTo>
                    <a:pt x="716" y="1018"/>
                  </a:lnTo>
                  <a:lnTo>
                    <a:pt x="708" y="1026"/>
                  </a:lnTo>
                  <a:lnTo>
                    <a:pt x="701" y="1034"/>
                  </a:lnTo>
                  <a:lnTo>
                    <a:pt x="701" y="1049"/>
                  </a:lnTo>
                  <a:lnTo>
                    <a:pt x="693" y="1057"/>
                  </a:lnTo>
                  <a:lnTo>
                    <a:pt x="693" y="1073"/>
                  </a:lnTo>
                  <a:lnTo>
                    <a:pt x="693" y="1081"/>
                  </a:lnTo>
                  <a:lnTo>
                    <a:pt x="693" y="1097"/>
                  </a:lnTo>
                  <a:lnTo>
                    <a:pt x="8" y="1193"/>
                  </a:lnTo>
                  <a:lnTo>
                    <a:pt x="0" y="1200"/>
                  </a:lnTo>
                  <a:lnTo>
                    <a:pt x="0" y="1208"/>
                  </a:lnTo>
                  <a:lnTo>
                    <a:pt x="8" y="1216"/>
                  </a:lnTo>
                  <a:lnTo>
                    <a:pt x="16" y="1224"/>
                  </a:lnTo>
                  <a:lnTo>
                    <a:pt x="24" y="1224"/>
                  </a:lnTo>
                  <a:lnTo>
                    <a:pt x="40" y="1232"/>
                  </a:lnTo>
                  <a:lnTo>
                    <a:pt x="56" y="1240"/>
                  </a:lnTo>
                  <a:lnTo>
                    <a:pt x="72" y="1240"/>
                  </a:lnTo>
                  <a:lnTo>
                    <a:pt x="88" y="1240"/>
                  </a:lnTo>
                  <a:lnTo>
                    <a:pt x="119" y="1248"/>
                  </a:lnTo>
                  <a:lnTo>
                    <a:pt x="135" y="1248"/>
                  </a:lnTo>
                  <a:lnTo>
                    <a:pt x="167" y="1256"/>
                  </a:lnTo>
                  <a:lnTo>
                    <a:pt x="199" y="1256"/>
                  </a:lnTo>
                  <a:lnTo>
                    <a:pt x="231" y="1264"/>
                  </a:lnTo>
                  <a:lnTo>
                    <a:pt x="271" y="1264"/>
                  </a:lnTo>
                  <a:lnTo>
                    <a:pt x="295" y="1264"/>
                  </a:lnTo>
                  <a:lnTo>
                    <a:pt x="334" y="1264"/>
                  </a:lnTo>
                  <a:lnTo>
                    <a:pt x="366" y="1272"/>
                  </a:lnTo>
                  <a:lnTo>
                    <a:pt x="398" y="1272"/>
                  </a:lnTo>
                  <a:lnTo>
                    <a:pt x="430" y="1272"/>
                  </a:lnTo>
                  <a:lnTo>
                    <a:pt x="470" y="1272"/>
                  </a:lnTo>
                  <a:lnTo>
                    <a:pt x="502" y="1272"/>
                  </a:lnTo>
                  <a:lnTo>
                    <a:pt x="541" y="1272"/>
                  </a:lnTo>
                  <a:lnTo>
                    <a:pt x="573" y="1272"/>
                  </a:lnTo>
                  <a:lnTo>
                    <a:pt x="605" y="1280"/>
                  </a:lnTo>
                  <a:lnTo>
                    <a:pt x="637" y="1280"/>
                  </a:lnTo>
                  <a:lnTo>
                    <a:pt x="677" y="1280"/>
                  </a:lnTo>
                  <a:lnTo>
                    <a:pt x="708" y="1280"/>
                  </a:lnTo>
                  <a:lnTo>
                    <a:pt x="748" y="1280"/>
                  </a:lnTo>
                  <a:lnTo>
                    <a:pt x="780" y="1280"/>
                  </a:lnTo>
                  <a:lnTo>
                    <a:pt x="804" y="1280"/>
                  </a:lnTo>
                  <a:lnTo>
                    <a:pt x="836" y="1280"/>
                  </a:lnTo>
                  <a:lnTo>
                    <a:pt x="868" y="1280"/>
                  </a:lnTo>
                  <a:lnTo>
                    <a:pt x="908" y="1272"/>
                  </a:lnTo>
                  <a:lnTo>
                    <a:pt x="931" y="1272"/>
                  </a:lnTo>
                  <a:lnTo>
                    <a:pt x="963" y="1272"/>
                  </a:lnTo>
                  <a:lnTo>
                    <a:pt x="987" y="1272"/>
                  </a:lnTo>
                  <a:lnTo>
                    <a:pt x="1011" y="1272"/>
                  </a:lnTo>
                  <a:lnTo>
                    <a:pt x="1043" y="1272"/>
                  </a:lnTo>
                  <a:lnTo>
                    <a:pt x="1067" y="1264"/>
                  </a:lnTo>
                  <a:lnTo>
                    <a:pt x="1099" y="1264"/>
                  </a:lnTo>
                  <a:lnTo>
                    <a:pt x="1130" y="1264"/>
                  </a:lnTo>
                  <a:lnTo>
                    <a:pt x="1162" y="1264"/>
                  </a:lnTo>
                  <a:lnTo>
                    <a:pt x="1186" y="1264"/>
                  </a:lnTo>
                  <a:lnTo>
                    <a:pt x="1226" y="1264"/>
                  </a:lnTo>
                  <a:lnTo>
                    <a:pt x="1266" y="1264"/>
                  </a:lnTo>
                  <a:lnTo>
                    <a:pt x="1313" y="1256"/>
                  </a:lnTo>
                  <a:lnTo>
                    <a:pt x="1345" y="1256"/>
                  </a:lnTo>
                  <a:lnTo>
                    <a:pt x="1377" y="1256"/>
                  </a:lnTo>
                  <a:lnTo>
                    <a:pt x="1401" y="1248"/>
                  </a:lnTo>
                  <a:lnTo>
                    <a:pt x="1425" y="1248"/>
                  </a:lnTo>
                  <a:lnTo>
                    <a:pt x="1449" y="1240"/>
                  </a:lnTo>
                  <a:lnTo>
                    <a:pt x="1481" y="1240"/>
                  </a:lnTo>
                  <a:lnTo>
                    <a:pt x="1513" y="1240"/>
                  </a:lnTo>
                  <a:lnTo>
                    <a:pt x="1536" y="1232"/>
                  </a:lnTo>
                  <a:lnTo>
                    <a:pt x="1552" y="1232"/>
                  </a:lnTo>
                  <a:lnTo>
                    <a:pt x="1576" y="1224"/>
                  </a:lnTo>
                  <a:lnTo>
                    <a:pt x="1584" y="1224"/>
                  </a:lnTo>
                  <a:lnTo>
                    <a:pt x="1600" y="1216"/>
                  </a:lnTo>
                  <a:lnTo>
                    <a:pt x="1608" y="1216"/>
                  </a:lnTo>
                  <a:lnTo>
                    <a:pt x="1616" y="1208"/>
                  </a:lnTo>
                  <a:lnTo>
                    <a:pt x="1616" y="1200"/>
                  </a:lnTo>
                  <a:lnTo>
                    <a:pt x="1616" y="1193"/>
                  </a:lnTo>
                  <a:lnTo>
                    <a:pt x="1608" y="1193"/>
                  </a:lnTo>
                  <a:lnTo>
                    <a:pt x="939" y="1097"/>
                  </a:lnTo>
                  <a:lnTo>
                    <a:pt x="931" y="1081"/>
                  </a:lnTo>
                  <a:lnTo>
                    <a:pt x="931" y="1073"/>
                  </a:lnTo>
                  <a:lnTo>
                    <a:pt x="931" y="1065"/>
                  </a:lnTo>
                  <a:lnTo>
                    <a:pt x="931" y="1057"/>
                  </a:lnTo>
                  <a:lnTo>
                    <a:pt x="923" y="1049"/>
                  </a:lnTo>
                  <a:lnTo>
                    <a:pt x="923" y="1041"/>
                  </a:lnTo>
                  <a:lnTo>
                    <a:pt x="915" y="1026"/>
                  </a:lnTo>
                  <a:lnTo>
                    <a:pt x="908" y="1018"/>
                  </a:lnTo>
                  <a:lnTo>
                    <a:pt x="908" y="1010"/>
                  </a:lnTo>
                  <a:lnTo>
                    <a:pt x="900" y="1002"/>
                  </a:lnTo>
                  <a:lnTo>
                    <a:pt x="884" y="994"/>
                  </a:lnTo>
                  <a:lnTo>
                    <a:pt x="923" y="8"/>
                  </a:lnTo>
                  <a:lnTo>
                    <a:pt x="732" y="0"/>
                  </a:lnTo>
                </a:path>
              </a:pathLst>
            </a:custGeom>
            <a:solidFill>
              <a:srgbClr val="4040FF"/>
            </a:solidFill>
            <a:ln w="12700" cap="rnd" cmpd="sng">
              <a:noFill/>
              <a:prstDash val="solid"/>
              <a:round/>
              <a:headEnd type="none" w="med" len="med"/>
              <a:tailEnd type="none" w="med" len="med"/>
            </a:ln>
          </p:spPr>
          <p:txBody>
            <a:bodyPr/>
            <a:lstStyle/>
            <a:p>
              <a:endParaRPr lang="en-US"/>
            </a:p>
          </p:txBody>
        </p:sp>
        <p:grpSp>
          <p:nvGrpSpPr>
            <p:cNvPr id="6" name="Group 11"/>
            <p:cNvGrpSpPr>
              <a:grpSpLocks/>
            </p:cNvGrpSpPr>
            <p:nvPr/>
          </p:nvGrpSpPr>
          <p:grpSpPr bwMode="auto">
            <a:xfrm>
              <a:off x="2373" y="2794"/>
              <a:ext cx="1241" cy="1241"/>
              <a:chOff x="2373" y="2794"/>
              <a:chExt cx="1241" cy="1241"/>
            </a:xfrm>
          </p:grpSpPr>
          <p:sp>
            <p:nvSpPr>
              <p:cNvPr id="139338" name="Freeform 12"/>
              <p:cNvSpPr>
                <a:spLocks/>
              </p:cNvSpPr>
              <p:nvPr/>
            </p:nvSpPr>
            <p:spPr bwMode="auto">
              <a:xfrm>
                <a:off x="2885" y="2794"/>
                <a:ext cx="49" cy="977"/>
              </a:xfrm>
              <a:custGeom>
                <a:avLst/>
                <a:gdLst>
                  <a:gd name="T0" fmla="*/ 14 w 49"/>
                  <a:gd name="T1" fmla="*/ 0 h 977"/>
                  <a:gd name="T2" fmla="*/ 0 w 49"/>
                  <a:gd name="T3" fmla="*/ 976 h 977"/>
                  <a:gd name="T4" fmla="*/ 7 w 49"/>
                  <a:gd name="T5" fmla="*/ 976 h 977"/>
                  <a:gd name="T6" fmla="*/ 21 w 49"/>
                  <a:gd name="T7" fmla="*/ 976 h 977"/>
                  <a:gd name="T8" fmla="*/ 48 w 49"/>
                  <a:gd name="T9" fmla="*/ 8 h 977"/>
                  <a:gd name="T10" fmla="*/ 14 w 49"/>
                  <a:gd name="T11" fmla="*/ 0 h 977"/>
                  <a:gd name="T12" fmla="*/ 0 60000 65536"/>
                  <a:gd name="T13" fmla="*/ 0 60000 65536"/>
                  <a:gd name="T14" fmla="*/ 0 60000 65536"/>
                  <a:gd name="T15" fmla="*/ 0 60000 65536"/>
                  <a:gd name="T16" fmla="*/ 0 60000 65536"/>
                  <a:gd name="T17" fmla="*/ 0 60000 65536"/>
                  <a:gd name="T18" fmla="*/ 0 w 49"/>
                  <a:gd name="T19" fmla="*/ 0 h 977"/>
                  <a:gd name="T20" fmla="*/ 49 w 49"/>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49" h="977">
                    <a:moveTo>
                      <a:pt x="14" y="0"/>
                    </a:moveTo>
                    <a:lnTo>
                      <a:pt x="0" y="976"/>
                    </a:lnTo>
                    <a:lnTo>
                      <a:pt x="7" y="976"/>
                    </a:lnTo>
                    <a:lnTo>
                      <a:pt x="21" y="976"/>
                    </a:lnTo>
                    <a:lnTo>
                      <a:pt x="48" y="8"/>
                    </a:lnTo>
                    <a:lnTo>
                      <a:pt x="14"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39" name="Freeform 13"/>
              <p:cNvSpPr>
                <a:spLocks/>
              </p:cNvSpPr>
              <p:nvPr/>
            </p:nvSpPr>
            <p:spPr bwMode="auto">
              <a:xfrm>
                <a:off x="2885" y="3778"/>
                <a:ext cx="73" cy="129"/>
              </a:xfrm>
              <a:custGeom>
                <a:avLst/>
                <a:gdLst>
                  <a:gd name="T0" fmla="*/ 0 w 73"/>
                  <a:gd name="T1" fmla="*/ 0 h 129"/>
                  <a:gd name="T2" fmla="*/ 29 w 73"/>
                  <a:gd name="T3" fmla="*/ 0 h 129"/>
                  <a:gd name="T4" fmla="*/ 36 w 73"/>
                  <a:gd name="T5" fmla="*/ 15 h 129"/>
                  <a:gd name="T6" fmla="*/ 50 w 73"/>
                  <a:gd name="T7" fmla="*/ 23 h 129"/>
                  <a:gd name="T8" fmla="*/ 58 w 73"/>
                  <a:gd name="T9" fmla="*/ 45 h 129"/>
                  <a:gd name="T10" fmla="*/ 65 w 73"/>
                  <a:gd name="T11" fmla="*/ 60 h 129"/>
                  <a:gd name="T12" fmla="*/ 72 w 73"/>
                  <a:gd name="T13" fmla="*/ 83 h 129"/>
                  <a:gd name="T14" fmla="*/ 72 w 73"/>
                  <a:gd name="T15" fmla="*/ 105 h 129"/>
                  <a:gd name="T16" fmla="*/ 65 w 73"/>
                  <a:gd name="T17" fmla="*/ 113 h 129"/>
                  <a:gd name="T18" fmla="*/ 50 w 73"/>
                  <a:gd name="T19" fmla="*/ 120 h 129"/>
                  <a:gd name="T20" fmla="*/ 29 w 73"/>
                  <a:gd name="T21" fmla="*/ 128 h 129"/>
                  <a:gd name="T22" fmla="*/ 14 w 73"/>
                  <a:gd name="T23" fmla="*/ 128 h 129"/>
                  <a:gd name="T24" fmla="*/ 14 w 73"/>
                  <a:gd name="T25" fmla="*/ 105 h 129"/>
                  <a:gd name="T26" fmla="*/ 14 w 73"/>
                  <a:gd name="T27" fmla="*/ 75 h 129"/>
                  <a:gd name="T28" fmla="*/ 14 w 73"/>
                  <a:gd name="T29" fmla="*/ 60 h 129"/>
                  <a:gd name="T30" fmla="*/ 14 w 73"/>
                  <a:gd name="T31" fmla="*/ 38 h 129"/>
                  <a:gd name="T32" fmla="*/ 7 w 73"/>
                  <a:gd name="T33" fmla="*/ 23 h 129"/>
                  <a:gd name="T34" fmla="*/ 0 w 73"/>
                  <a:gd name="T35" fmla="*/ 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9"/>
                  <a:gd name="T56" fmla="*/ 73 w 7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9">
                    <a:moveTo>
                      <a:pt x="0" y="0"/>
                    </a:moveTo>
                    <a:lnTo>
                      <a:pt x="29" y="0"/>
                    </a:lnTo>
                    <a:lnTo>
                      <a:pt x="36" y="15"/>
                    </a:lnTo>
                    <a:lnTo>
                      <a:pt x="50" y="23"/>
                    </a:lnTo>
                    <a:lnTo>
                      <a:pt x="58" y="45"/>
                    </a:lnTo>
                    <a:lnTo>
                      <a:pt x="65" y="60"/>
                    </a:lnTo>
                    <a:lnTo>
                      <a:pt x="72" y="83"/>
                    </a:lnTo>
                    <a:lnTo>
                      <a:pt x="72" y="105"/>
                    </a:lnTo>
                    <a:lnTo>
                      <a:pt x="65" y="113"/>
                    </a:lnTo>
                    <a:lnTo>
                      <a:pt x="50" y="120"/>
                    </a:lnTo>
                    <a:lnTo>
                      <a:pt x="29" y="128"/>
                    </a:lnTo>
                    <a:lnTo>
                      <a:pt x="14" y="128"/>
                    </a:lnTo>
                    <a:lnTo>
                      <a:pt x="14" y="105"/>
                    </a:lnTo>
                    <a:lnTo>
                      <a:pt x="14" y="75"/>
                    </a:lnTo>
                    <a:lnTo>
                      <a:pt x="14" y="60"/>
                    </a:lnTo>
                    <a:lnTo>
                      <a:pt x="14" y="38"/>
                    </a:lnTo>
                    <a:lnTo>
                      <a:pt x="7" y="23"/>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40" name="Freeform 14"/>
              <p:cNvSpPr>
                <a:spLocks/>
              </p:cNvSpPr>
              <p:nvPr/>
            </p:nvSpPr>
            <p:spPr bwMode="auto">
              <a:xfrm>
                <a:off x="2917" y="3890"/>
                <a:ext cx="145" cy="145"/>
              </a:xfrm>
              <a:custGeom>
                <a:avLst/>
                <a:gdLst>
                  <a:gd name="T0" fmla="*/ 99 w 145"/>
                  <a:gd name="T1" fmla="*/ 0 h 145"/>
                  <a:gd name="T2" fmla="*/ 99 w 145"/>
                  <a:gd name="T3" fmla="*/ 8 h 145"/>
                  <a:gd name="T4" fmla="*/ 106 w 145"/>
                  <a:gd name="T5" fmla="*/ 8 h 145"/>
                  <a:gd name="T6" fmla="*/ 106 w 145"/>
                  <a:gd name="T7" fmla="*/ 15 h 145"/>
                  <a:gd name="T8" fmla="*/ 99 w 145"/>
                  <a:gd name="T9" fmla="*/ 23 h 145"/>
                  <a:gd name="T10" fmla="*/ 83 w 145"/>
                  <a:gd name="T11" fmla="*/ 23 h 145"/>
                  <a:gd name="T12" fmla="*/ 76 w 145"/>
                  <a:gd name="T13" fmla="*/ 23 h 145"/>
                  <a:gd name="T14" fmla="*/ 61 w 145"/>
                  <a:gd name="T15" fmla="*/ 30 h 145"/>
                  <a:gd name="T16" fmla="*/ 53 w 145"/>
                  <a:gd name="T17" fmla="*/ 30 h 145"/>
                  <a:gd name="T18" fmla="*/ 38 w 145"/>
                  <a:gd name="T19" fmla="*/ 30 h 145"/>
                  <a:gd name="T20" fmla="*/ 30 w 145"/>
                  <a:gd name="T21" fmla="*/ 30 h 145"/>
                  <a:gd name="T22" fmla="*/ 23 w 145"/>
                  <a:gd name="T23" fmla="*/ 30 h 145"/>
                  <a:gd name="T24" fmla="*/ 15 w 145"/>
                  <a:gd name="T25" fmla="*/ 38 h 145"/>
                  <a:gd name="T26" fmla="*/ 8 w 145"/>
                  <a:gd name="T27" fmla="*/ 38 h 145"/>
                  <a:gd name="T28" fmla="*/ 8 w 145"/>
                  <a:gd name="T29" fmla="*/ 45 h 145"/>
                  <a:gd name="T30" fmla="*/ 0 w 145"/>
                  <a:gd name="T31" fmla="*/ 53 h 145"/>
                  <a:gd name="T32" fmla="*/ 0 w 145"/>
                  <a:gd name="T33" fmla="*/ 61 h 145"/>
                  <a:gd name="T34" fmla="*/ 8 w 145"/>
                  <a:gd name="T35" fmla="*/ 68 h 145"/>
                  <a:gd name="T36" fmla="*/ 8 w 145"/>
                  <a:gd name="T37" fmla="*/ 76 h 145"/>
                  <a:gd name="T38" fmla="*/ 15 w 145"/>
                  <a:gd name="T39" fmla="*/ 83 h 145"/>
                  <a:gd name="T40" fmla="*/ 23 w 145"/>
                  <a:gd name="T41" fmla="*/ 91 h 145"/>
                  <a:gd name="T42" fmla="*/ 23 w 145"/>
                  <a:gd name="T43" fmla="*/ 99 h 145"/>
                  <a:gd name="T44" fmla="*/ 23 w 145"/>
                  <a:gd name="T45" fmla="*/ 106 h 145"/>
                  <a:gd name="T46" fmla="*/ 15 w 145"/>
                  <a:gd name="T47" fmla="*/ 106 h 145"/>
                  <a:gd name="T48" fmla="*/ 23 w 145"/>
                  <a:gd name="T49" fmla="*/ 114 h 145"/>
                  <a:gd name="T50" fmla="*/ 23 w 145"/>
                  <a:gd name="T51" fmla="*/ 121 h 145"/>
                  <a:gd name="T52" fmla="*/ 30 w 145"/>
                  <a:gd name="T53" fmla="*/ 129 h 145"/>
                  <a:gd name="T54" fmla="*/ 45 w 145"/>
                  <a:gd name="T55" fmla="*/ 136 h 145"/>
                  <a:gd name="T56" fmla="*/ 45 w 145"/>
                  <a:gd name="T57" fmla="*/ 144 h 145"/>
                  <a:gd name="T58" fmla="*/ 61 w 145"/>
                  <a:gd name="T59" fmla="*/ 144 h 145"/>
                  <a:gd name="T60" fmla="*/ 68 w 145"/>
                  <a:gd name="T61" fmla="*/ 144 h 145"/>
                  <a:gd name="T62" fmla="*/ 76 w 145"/>
                  <a:gd name="T63" fmla="*/ 144 h 145"/>
                  <a:gd name="T64" fmla="*/ 91 w 145"/>
                  <a:gd name="T65" fmla="*/ 144 h 145"/>
                  <a:gd name="T66" fmla="*/ 106 w 145"/>
                  <a:gd name="T67" fmla="*/ 144 h 145"/>
                  <a:gd name="T68" fmla="*/ 121 w 145"/>
                  <a:gd name="T69" fmla="*/ 144 h 145"/>
                  <a:gd name="T70" fmla="*/ 136 w 145"/>
                  <a:gd name="T71" fmla="*/ 144 h 145"/>
                  <a:gd name="T72" fmla="*/ 144 w 145"/>
                  <a:gd name="T73" fmla="*/ 144 h 145"/>
                  <a:gd name="T74" fmla="*/ 144 w 145"/>
                  <a:gd name="T75" fmla="*/ 136 h 145"/>
                  <a:gd name="T76" fmla="*/ 144 w 145"/>
                  <a:gd name="T77" fmla="*/ 129 h 145"/>
                  <a:gd name="T78" fmla="*/ 121 w 145"/>
                  <a:gd name="T79" fmla="*/ 121 h 145"/>
                  <a:gd name="T80" fmla="*/ 106 w 145"/>
                  <a:gd name="T81" fmla="*/ 114 h 145"/>
                  <a:gd name="T82" fmla="*/ 91 w 145"/>
                  <a:gd name="T83" fmla="*/ 106 h 145"/>
                  <a:gd name="T84" fmla="*/ 76 w 145"/>
                  <a:gd name="T85" fmla="*/ 99 h 145"/>
                  <a:gd name="T86" fmla="*/ 61 w 145"/>
                  <a:gd name="T87" fmla="*/ 91 h 145"/>
                  <a:gd name="T88" fmla="*/ 53 w 145"/>
                  <a:gd name="T89" fmla="*/ 76 h 145"/>
                  <a:gd name="T90" fmla="*/ 45 w 145"/>
                  <a:gd name="T91" fmla="*/ 68 h 145"/>
                  <a:gd name="T92" fmla="*/ 38 w 145"/>
                  <a:gd name="T93" fmla="*/ 68 h 145"/>
                  <a:gd name="T94" fmla="*/ 38 w 145"/>
                  <a:gd name="T95" fmla="*/ 61 h 145"/>
                  <a:gd name="T96" fmla="*/ 38 w 145"/>
                  <a:gd name="T97" fmla="*/ 53 h 145"/>
                  <a:gd name="T98" fmla="*/ 45 w 145"/>
                  <a:gd name="T99" fmla="*/ 53 h 145"/>
                  <a:gd name="T100" fmla="*/ 45 w 145"/>
                  <a:gd name="T101" fmla="*/ 45 h 145"/>
                  <a:gd name="T102" fmla="*/ 61 w 145"/>
                  <a:gd name="T103" fmla="*/ 45 h 145"/>
                  <a:gd name="T104" fmla="*/ 76 w 145"/>
                  <a:gd name="T105" fmla="*/ 38 h 145"/>
                  <a:gd name="T106" fmla="*/ 91 w 145"/>
                  <a:gd name="T107" fmla="*/ 38 h 145"/>
                  <a:gd name="T108" fmla="*/ 99 w 145"/>
                  <a:gd name="T109" fmla="*/ 30 h 145"/>
                  <a:gd name="T110" fmla="*/ 106 w 145"/>
                  <a:gd name="T111" fmla="*/ 30 h 145"/>
                  <a:gd name="T112" fmla="*/ 114 w 145"/>
                  <a:gd name="T113" fmla="*/ 23 h 145"/>
                  <a:gd name="T114" fmla="*/ 114 w 145"/>
                  <a:gd name="T115" fmla="*/ 15 h 145"/>
                  <a:gd name="T116" fmla="*/ 114 w 145"/>
                  <a:gd name="T117" fmla="*/ 8 h 145"/>
                  <a:gd name="T118" fmla="*/ 106 w 145"/>
                  <a:gd name="T119" fmla="*/ 0 h 145"/>
                  <a:gd name="T120" fmla="*/ 99 w 145"/>
                  <a:gd name="T121" fmla="*/ 0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
                  <a:gd name="T184" fmla="*/ 0 h 145"/>
                  <a:gd name="T185" fmla="*/ 145 w 145"/>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 h="145">
                    <a:moveTo>
                      <a:pt x="99" y="0"/>
                    </a:moveTo>
                    <a:lnTo>
                      <a:pt x="99" y="8"/>
                    </a:lnTo>
                    <a:lnTo>
                      <a:pt x="106" y="8"/>
                    </a:lnTo>
                    <a:lnTo>
                      <a:pt x="106" y="15"/>
                    </a:lnTo>
                    <a:lnTo>
                      <a:pt x="99" y="23"/>
                    </a:lnTo>
                    <a:lnTo>
                      <a:pt x="83" y="23"/>
                    </a:lnTo>
                    <a:lnTo>
                      <a:pt x="76" y="23"/>
                    </a:lnTo>
                    <a:lnTo>
                      <a:pt x="61" y="30"/>
                    </a:lnTo>
                    <a:lnTo>
                      <a:pt x="53" y="30"/>
                    </a:lnTo>
                    <a:lnTo>
                      <a:pt x="38" y="30"/>
                    </a:lnTo>
                    <a:lnTo>
                      <a:pt x="30" y="30"/>
                    </a:lnTo>
                    <a:lnTo>
                      <a:pt x="23" y="30"/>
                    </a:lnTo>
                    <a:lnTo>
                      <a:pt x="15" y="38"/>
                    </a:lnTo>
                    <a:lnTo>
                      <a:pt x="8" y="38"/>
                    </a:lnTo>
                    <a:lnTo>
                      <a:pt x="8" y="45"/>
                    </a:lnTo>
                    <a:lnTo>
                      <a:pt x="0" y="53"/>
                    </a:lnTo>
                    <a:lnTo>
                      <a:pt x="0" y="61"/>
                    </a:lnTo>
                    <a:lnTo>
                      <a:pt x="8" y="68"/>
                    </a:lnTo>
                    <a:lnTo>
                      <a:pt x="8" y="76"/>
                    </a:lnTo>
                    <a:lnTo>
                      <a:pt x="15" y="83"/>
                    </a:lnTo>
                    <a:lnTo>
                      <a:pt x="23" y="91"/>
                    </a:lnTo>
                    <a:lnTo>
                      <a:pt x="23" y="99"/>
                    </a:lnTo>
                    <a:lnTo>
                      <a:pt x="23" y="106"/>
                    </a:lnTo>
                    <a:lnTo>
                      <a:pt x="15" y="106"/>
                    </a:lnTo>
                    <a:lnTo>
                      <a:pt x="23" y="114"/>
                    </a:lnTo>
                    <a:lnTo>
                      <a:pt x="23" y="121"/>
                    </a:lnTo>
                    <a:lnTo>
                      <a:pt x="30" y="129"/>
                    </a:lnTo>
                    <a:lnTo>
                      <a:pt x="45" y="136"/>
                    </a:lnTo>
                    <a:lnTo>
                      <a:pt x="45" y="144"/>
                    </a:lnTo>
                    <a:lnTo>
                      <a:pt x="61" y="144"/>
                    </a:lnTo>
                    <a:lnTo>
                      <a:pt x="68" y="144"/>
                    </a:lnTo>
                    <a:lnTo>
                      <a:pt x="76" y="144"/>
                    </a:lnTo>
                    <a:lnTo>
                      <a:pt x="91" y="144"/>
                    </a:lnTo>
                    <a:lnTo>
                      <a:pt x="106" y="144"/>
                    </a:lnTo>
                    <a:lnTo>
                      <a:pt x="121" y="144"/>
                    </a:lnTo>
                    <a:lnTo>
                      <a:pt x="136" y="144"/>
                    </a:lnTo>
                    <a:lnTo>
                      <a:pt x="144" y="144"/>
                    </a:lnTo>
                    <a:lnTo>
                      <a:pt x="144" y="136"/>
                    </a:lnTo>
                    <a:lnTo>
                      <a:pt x="144" y="129"/>
                    </a:lnTo>
                    <a:lnTo>
                      <a:pt x="121" y="121"/>
                    </a:lnTo>
                    <a:lnTo>
                      <a:pt x="106" y="114"/>
                    </a:lnTo>
                    <a:lnTo>
                      <a:pt x="91" y="106"/>
                    </a:lnTo>
                    <a:lnTo>
                      <a:pt x="76" y="99"/>
                    </a:lnTo>
                    <a:lnTo>
                      <a:pt x="61" y="91"/>
                    </a:lnTo>
                    <a:lnTo>
                      <a:pt x="53" y="76"/>
                    </a:lnTo>
                    <a:lnTo>
                      <a:pt x="45" y="68"/>
                    </a:lnTo>
                    <a:lnTo>
                      <a:pt x="38" y="68"/>
                    </a:lnTo>
                    <a:lnTo>
                      <a:pt x="38" y="61"/>
                    </a:lnTo>
                    <a:lnTo>
                      <a:pt x="38" y="53"/>
                    </a:lnTo>
                    <a:lnTo>
                      <a:pt x="45" y="53"/>
                    </a:lnTo>
                    <a:lnTo>
                      <a:pt x="45" y="45"/>
                    </a:lnTo>
                    <a:lnTo>
                      <a:pt x="61" y="45"/>
                    </a:lnTo>
                    <a:lnTo>
                      <a:pt x="76" y="38"/>
                    </a:lnTo>
                    <a:lnTo>
                      <a:pt x="91" y="38"/>
                    </a:lnTo>
                    <a:lnTo>
                      <a:pt x="99" y="30"/>
                    </a:lnTo>
                    <a:lnTo>
                      <a:pt x="106" y="30"/>
                    </a:lnTo>
                    <a:lnTo>
                      <a:pt x="114" y="23"/>
                    </a:lnTo>
                    <a:lnTo>
                      <a:pt x="114" y="15"/>
                    </a:lnTo>
                    <a:lnTo>
                      <a:pt x="114" y="8"/>
                    </a:lnTo>
                    <a:lnTo>
                      <a:pt x="106" y="0"/>
                    </a:lnTo>
                    <a:lnTo>
                      <a:pt x="99"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41" name="Freeform 15"/>
              <p:cNvSpPr>
                <a:spLocks/>
              </p:cNvSpPr>
              <p:nvPr/>
            </p:nvSpPr>
            <p:spPr bwMode="auto">
              <a:xfrm>
                <a:off x="3069" y="3906"/>
                <a:ext cx="545" cy="121"/>
              </a:xfrm>
              <a:custGeom>
                <a:avLst/>
                <a:gdLst>
                  <a:gd name="T0" fmla="*/ 544 w 545"/>
                  <a:gd name="T1" fmla="*/ 75 h 121"/>
                  <a:gd name="T2" fmla="*/ 536 w 545"/>
                  <a:gd name="T3" fmla="*/ 68 h 121"/>
                  <a:gd name="T4" fmla="*/ 63 w 545"/>
                  <a:gd name="T5" fmla="*/ 0 h 121"/>
                  <a:gd name="T6" fmla="*/ 39 w 545"/>
                  <a:gd name="T7" fmla="*/ 0 h 121"/>
                  <a:gd name="T8" fmla="*/ 24 w 545"/>
                  <a:gd name="T9" fmla="*/ 0 h 121"/>
                  <a:gd name="T10" fmla="*/ 8 w 545"/>
                  <a:gd name="T11" fmla="*/ 8 h 121"/>
                  <a:gd name="T12" fmla="*/ 0 w 545"/>
                  <a:gd name="T13" fmla="*/ 15 h 121"/>
                  <a:gd name="T14" fmla="*/ 8 w 545"/>
                  <a:gd name="T15" fmla="*/ 23 h 121"/>
                  <a:gd name="T16" fmla="*/ 24 w 545"/>
                  <a:gd name="T17" fmla="*/ 30 h 121"/>
                  <a:gd name="T18" fmla="*/ 32 w 545"/>
                  <a:gd name="T19" fmla="*/ 30 h 121"/>
                  <a:gd name="T20" fmla="*/ 39 w 545"/>
                  <a:gd name="T21" fmla="*/ 38 h 121"/>
                  <a:gd name="T22" fmla="*/ 47 w 545"/>
                  <a:gd name="T23" fmla="*/ 53 h 121"/>
                  <a:gd name="T24" fmla="*/ 47 w 545"/>
                  <a:gd name="T25" fmla="*/ 60 h 121"/>
                  <a:gd name="T26" fmla="*/ 47 w 545"/>
                  <a:gd name="T27" fmla="*/ 75 h 121"/>
                  <a:gd name="T28" fmla="*/ 47 w 545"/>
                  <a:gd name="T29" fmla="*/ 83 h 121"/>
                  <a:gd name="T30" fmla="*/ 47 w 545"/>
                  <a:gd name="T31" fmla="*/ 98 h 121"/>
                  <a:gd name="T32" fmla="*/ 55 w 545"/>
                  <a:gd name="T33" fmla="*/ 113 h 121"/>
                  <a:gd name="T34" fmla="*/ 63 w 545"/>
                  <a:gd name="T35" fmla="*/ 113 h 121"/>
                  <a:gd name="T36" fmla="*/ 79 w 545"/>
                  <a:gd name="T37" fmla="*/ 120 h 121"/>
                  <a:gd name="T38" fmla="*/ 134 w 545"/>
                  <a:gd name="T39" fmla="*/ 120 h 121"/>
                  <a:gd name="T40" fmla="*/ 181 w 545"/>
                  <a:gd name="T41" fmla="*/ 120 h 121"/>
                  <a:gd name="T42" fmla="*/ 221 w 545"/>
                  <a:gd name="T43" fmla="*/ 120 h 121"/>
                  <a:gd name="T44" fmla="*/ 268 w 545"/>
                  <a:gd name="T45" fmla="*/ 120 h 121"/>
                  <a:gd name="T46" fmla="*/ 323 w 545"/>
                  <a:gd name="T47" fmla="*/ 113 h 121"/>
                  <a:gd name="T48" fmla="*/ 363 w 545"/>
                  <a:gd name="T49" fmla="*/ 113 h 121"/>
                  <a:gd name="T50" fmla="*/ 402 w 545"/>
                  <a:gd name="T51" fmla="*/ 105 h 121"/>
                  <a:gd name="T52" fmla="*/ 434 w 545"/>
                  <a:gd name="T53" fmla="*/ 98 h 121"/>
                  <a:gd name="T54" fmla="*/ 473 w 545"/>
                  <a:gd name="T55" fmla="*/ 98 h 121"/>
                  <a:gd name="T56" fmla="*/ 505 w 545"/>
                  <a:gd name="T57" fmla="*/ 90 h 121"/>
                  <a:gd name="T58" fmla="*/ 520 w 545"/>
                  <a:gd name="T59" fmla="*/ 90 h 121"/>
                  <a:gd name="T60" fmla="*/ 536 w 545"/>
                  <a:gd name="T61" fmla="*/ 83 h 121"/>
                  <a:gd name="T62" fmla="*/ 544 w 545"/>
                  <a:gd name="T63" fmla="*/ 75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121"/>
                  <a:gd name="T98" fmla="*/ 545 w 545"/>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121">
                    <a:moveTo>
                      <a:pt x="544" y="75"/>
                    </a:moveTo>
                    <a:lnTo>
                      <a:pt x="536" y="68"/>
                    </a:lnTo>
                    <a:lnTo>
                      <a:pt x="63" y="0"/>
                    </a:lnTo>
                    <a:lnTo>
                      <a:pt x="39" y="0"/>
                    </a:lnTo>
                    <a:lnTo>
                      <a:pt x="24" y="0"/>
                    </a:lnTo>
                    <a:lnTo>
                      <a:pt x="8" y="8"/>
                    </a:lnTo>
                    <a:lnTo>
                      <a:pt x="0" y="15"/>
                    </a:lnTo>
                    <a:lnTo>
                      <a:pt x="8" y="23"/>
                    </a:lnTo>
                    <a:lnTo>
                      <a:pt x="24" y="30"/>
                    </a:lnTo>
                    <a:lnTo>
                      <a:pt x="32" y="30"/>
                    </a:lnTo>
                    <a:lnTo>
                      <a:pt x="39" y="38"/>
                    </a:lnTo>
                    <a:lnTo>
                      <a:pt x="47" y="53"/>
                    </a:lnTo>
                    <a:lnTo>
                      <a:pt x="47" y="60"/>
                    </a:lnTo>
                    <a:lnTo>
                      <a:pt x="47" y="75"/>
                    </a:lnTo>
                    <a:lnTo>
                      <a:pt x="47" y="83"/>
                    </a:lnTo>
                    <a:lnTo>
                      <a:pt x="47" y="98"/>
                    </a:lnTo>
                    <a:lnTo>
                      <a:pt x="55" y="113"/>
                    </a:lnTo>
                    <a:lnTo>
                      <a:pt x="63" y="113"/>
                    </a:lnTo>
                    <a:lnTo>
                      <a:pt x="79" y="120"/>
                    </a:lnTo>
                    <a:lnTo>
                      <a:pt x="134" y="120"/>
                    </a:lnTo>
                    <a:lnTo>
                      <a:pt x="181" y="120"/>
                    </a:lnTo>
                    <a:lnTo>
                      <a:pt x="221" y="120"/>
                    </a:lnTo>
                    <a:lnTo>
                      <a:pt x="268" y="120"/>
                    </a:lnTo>
                    <a:lnTo>
                      <a:pt x="323" y="113"/>
                    </a:lnTo>
                    <a:lnTo>
                      <a:pt x="363" y="113"/>
                    </a:lnTo>
                    <a:lnTo>
                      <a:pt x="402" y="105"/>
                    </a:lnTo>
                    <a:lnTo>
                      <a:pt x="434" y="98"/>
                    </a:lnTo>
                    <a:lnTo>
                      <a:pt x="473" y="98"/>
                    </a:lnTo>
                    <a:lnTo>
                      <a:pt x="505" y="90"/>
                    </a:lnTo>
                    <a:lnTo>
                      <a:pt x="520" y="90"/>
                    </a:lnTo>
                    <a:lnTo>
                      <a:pt x="536" y="83"/>
                    </a:lnTo>
                    <a:lnTo>
                      <a:pt x="544" y="75"/>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42" name="Freeform 16"/>
              <p:cNvSpPr>
                <a:spLocks/>
              </p:cNvSpPr>
              <p:nvPr/>
            </p:nvSpPr>
            <p:spPr bwMode="auto">
              <a:xfrm>
                <a:off x="2373" y="3890"/>
                <a:ext cx="433" cy="137"/>
              </a:xfrm>
              <a:custGeom>
                <a:avLst/>
                <a:gdLst>
                  <a:gd name="T0" fmla="*/ 432 w 433"/>
                  <a:gd name="T1" fmla="*/ 38 h 137"/>
                  <a:gd name="T2" fmla="*/ 408 w 433"/>
                  <a:gd name="T3" fmla="*/ 30 h 137"/>
                  <a:gd name="T4" fmla="*/ 385 w 433"/>
                  <a:gd name="T5" fmla="*/ 15 h 137"/>
                  <a:gd name="T6" fmla="*/ 361 w 433"/>
                  <a:gd name="T7" fmla="*/ 8 h 137"/>
                  <a:gd name="T8" fmla="*/ 353 w 433"/>
                  <a:gd name="T9" fmla="*/ 0 h 137"/>
                  <a:gd name="T10" fmla="*/ 283 w 433"/>
                  <a:gd name="T11" fmla="*/ 15 h 137"/>
                  <a:gd name="T12" fmla="*/ 196 w 433"/>
                  <a:gd name="T13" fmla="*/ 30 h 137"/>
                  <a:gd name="T14" fmla="*/ 16 w 433"/>
                  <a:gd name="T15" fmla="*/ 53 h 137"/>
                  <a:gd name="T16" fmla="*/ 8 w 433"/>
                  <a:gd name="T17" fmla="*/ 60 h 137"/>
                  <a:gd name="T18" fmla="*/ 0 w 433"/>
                  <a:gd name="T19" fmla="*/ 68 h 137"/>
                  <a:gd name="T20" fmla="*/ 8 w 433"/>
                  <a:gd name="T21" fmla="*/ 76 h 137"/>
                  <a:gd name="T22" fmla="*/ 16 w 433"/>
                  <a:gd name="T23" fmla="*/ 76 h 137"/>
                  <a:gd name="T24" fmla="*/ 24 w 433"/>
                  <a:gd name="T25" fmla="*/ 83 h 137"/>
                  <a:gd name="T26" fmla="*/ 126 w 433"/>
                  <a:gd name="T27" fmla="*/ 91 h 137"/>
                  <a:gd name="T28" fmla="*/ 189 w 433"/>
                  <a:gd name="T29" fmla="*/ 98 h 137"/>
                  <a:gd name="T30" fmla="*/ 220 w 433"/>
                  <a:gd name="T31" fmla="*/ 106 h 137"/>
                  <a:gd name="T32" fmla="*/ 259 w 433"/>
                  <a:gd name="T33" fmla="*/ 113 h 137"/>
                  <a:gd name="T34" fmla="*/ 283 w 433"/>
                  <a:gd name="T35" fmla="*/ 121 h 137"/>
                  <a:gd name="T36" fmla="*/ 306 w 433"/>
                  <a:gd name="T37" fmla="*/ 128 h 137"/>
                  <a:gd name="T38" fmla="*/ 322 w 433"/>
                  <a:gd name="T39" fmla="*/ 136 h 137"/>
                  <a:gd name="T40" fmla="*/ 346 w 433"/>
                  <a:gd name="T41" fmla="*/ 136 h 137"/>
                  <a:gd name="T42" fmla="*/ 369 w 433"/>
                  <a:gd name="T43" fmla="*/ 136 h 137"/>
                  <a:gd name="T44" fmla="*/ 393 w 433"/>
                  <a:gd name="T45" fmla="*/ 136 h 137"/>
                  <a:gd name="T46" fmla="*/ 424 w 433"/>
                  <a:gd name="T47" fmla="*/ 76 h 137"/>
                  <a:gd name="T48" fmla="*/ 424 w 433"/>
                  <a:gd name="T49" fmla="*/ 68 h 137"/>
                  <a:gd name="T50" fmla="*/ 424 w 433"/>
                  <a:gd name="T51" fmla="*/ 60 h 137"/>
                  <a:gd name="T52" fmla="*/ 432 w 433"/>
                  <a:gd name="T53" fmla="*/ 3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3"/>
                  <a:gd name="T82" fmla="*/ 0 h 137"/>
                  <a:gd name="T83" fmla="*/ 433 w 433"/>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3" h="137">
                    <a:moveTo>
                      <a:pt x="432" y="38"/>
                    </a:moveTo>
                    <a:lnTo>
                      <a:pt x="408" y="30"/>
                    </a:lnTo>
                    <a:lnTo>
                      <a:pt x="385" y="15"/>
                    </a:lnTo>
                    <a:lnTo>
                      <a:pt x="361" y="8"/>
                    </a:lnTo>
                    <a:lnTo>
                      <a:pt x="353" y="0"/>
                    </a:lnTo>
                    <a:lnTo>
                      <a:pt x="283" y="15"/>
                    </a:lnTo>
                    <a:lnTo>
                      <a:pt x="196" y="30"/>
                    </a:lnTo>
                    <a:lnTo>
                      <a:pt x="16" y="53"/>
                    </a:lnTo>
                    <a:lnTo>
                      <a:pt x="8" y="60"/>
                    </a:lnTo>
                    <a:lnTo>
                      <a:pt x="0" y="68"/>
                    </a:lnTo>
                    <a:lnTo>
                      <a:pt x="8" y="76"/>
                    </a:lnTo>
                    <a:lnTo>
                      <a:pt x="16" y="76"/>
                    </a:lnTo>
                    <a:lnTo>
                      <a:pt x="24" y="83"/>
                    </a:lnTo>
                    <a:lnTo>
                      <a:pt x="126" y="91"/>
                    </a:lnTo>
                    <a:lnTo>
                      <a:pt x="189" y="98"/>
                    </a:lnTo>
                    <a:lnTo>
                      <a:pt x="220" y="106"/>
                    </a:lnTo>
                    <a:lnTo>
                      <a:pt x="259" y="113"/>
                    </a:lnTo>
                    <a:lnTo>
                      <a:pt x="283" y="121"/>
                    </a:lnTo>
                    <a:lnTo>
                      <a:pt x="306" y="128"/>
                    </a:lnTo>
                    <a:lnTo>
                      <a:pt x="322" y="136"/>
                    </a:lnTo>
                    <a:lnTo>
                      <a:pt x="346" y="136"/>
                    </a:lnTo>
                    <a:lnTo>
                      <a:pt x="369" y="136"/>
                    </a:lnTo>
                    <a:lnTo>
                      <a:pt x="393" y="136"/>
                    </a:lnTo>
                    <a:lnTo>
                      <a:pt x="424" y="76"/>
                    </a:lnTo>
                    <a:lnTo>
                      <a:pt x="424" y="68"/>
                    </a:lnTo>
                    <a:lnTo>
                      <a:pt x="424" y="60"/>
                    </a:lnTo>
                    <a:lnTo>
                      <a:pt x="432" y="38"/>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43" name="Freeform 17"/>
              <p:cNvSpPr>
                <a:spLocks/>
              </p:cNvSpPr>
              <p:nvPr/>
            </p:nvSpPr>
            <p:spPr bwMode="auto">
              <a:xfrm>
                <a:off x="2749" y="3786"/>
                <a:ext cx="65" cy="105"/>
              </a:xfrm>
              <a:custGeom>
                <a:avLst/>
                <a:gdLst>
                  <a:gd name="T0" fmla="*/ 64 w 65"/>
                  <a:gd name="T1" fmla="*/ 0 h 105"/>
                  <a:gd name="T2" fmla="*/ 43 w 65"/>
                  <a:gd name="T3" fmla="*/ 0 h 105"/>
                  <a:gd name="T4" fmla="*/ 36 w 65"/>
                  <a:gd name="T5" fmla="*/ 7 h 105"/>
                  <a:gd name="T6" fmla="*/ 21 w 65"/>
                  <a:gd name="T7" fmla="*/ 15 h 105"/>
                  <a:gd name="T8" fmla="*/ 14 w 65"/>
                  <a:gd name="T9" fmla="*/ 30 h 105"/>
                  <a:gd name="T10" fmla="*/ 7 w 65"/>
                  <a:gd name="T11" fmla="*/ 45 h 105"/>
                  <a:gd name="T12" fmla="*/ 7 w 65"/>
                  <a:gd name="T13" fmla="*/ 59 h 105"/>
                  <a:gd name="T14" fmla="*/ 0 w 65"/>
                  <a:gd name="T15" fmla="*/ 74 h 105"/>
                  <a:gd name="T16" fmla="*/ 0 w 65"/>
                  <a:gd name="T17" fmla="*/ 89 h 105"/>
                  <a:gd name="T18" fmla="*/ 14 w 65"/>
                  <a:gd name="T19" fmla="*/ 97 h 105"/>
                  <a:gd name="T20" fmla="*/ 36 w 65"/>
                  <a:gd name="T21" fmla="*/ 104 h 105"/>
                  <a:gd name="T22" fmla="*/ 50 w 65"/>
                  <a:gd name="T23" fmla="*/ 104 h 105"/>
                  <a:gd name="T24" fmla="*/ 50 w 65"/>
                  <a:gd name="T25" fmla="*/ 89 h 105"/>
                  <a:gd name="T26" fmla="*/ 43 w 65"/>
                  <a:gd name="T27" fmla="*/ 67 h 105"/>
                  <a:gd name="T28" fmla="*/ 43 w 65"/>
                  <a:gd name="T29" fmla="*/ 52 h 105"/>
                  <a:gd name="T30" fmla="*/ 36 w 65"/>
                  <a:gd name="T31" fmla="*/ 45 h 105"/>
                  <a:gd name="T32" fmla="*/ 36 w 65"/>
                  <a:gd name="T33" fmla="*/ 30 h 105"/>
                  <a:gd name="T34" fmla="*/ 43 w 65"/>
                  <a:gd name="T35" fmla="*/ 22 h 105"/>
                  <a:gd name="T36" fmla="*/ 43 w 65"/>
                  <a:gd name="T37" fmla="*/ 15 h 105"/>
                  <a:gd name="T38" fmla="*/ 50 w 65"/>
                  <a:gd name="T39" fmla="*/ 7 h 105"/>
                  <a:gd name="T40" fmla="*/ 64 w 6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05"/>
                  <a:gd name="T65" fmla="*/ 65 w 6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05">
                    <a:moveTo>
                      <a:pt x="64" y="0"/>
                    </a:moveTo>
                    <a:lnTo>
                      <a:pt x="43" y="0"/>
                    </a:lnTo>
                    <a:lnTo>
                      <a:pt x="36" y="7"/>
                    </a:lnTo>
                    <a:lnTo>
                      <a:pt x="21" y="15"/>
                    </a:lnTo>
                    <a:lnTo>
                      <a:pt x="14" y="30"/>
                    </a:lnTo>
                    <a:lnTo>
                      <a:pt x="7" y="45"/>
                    </a:lnTo>
                    <a:lnTo>
                      <a:pt x="7" y="59"/>
                    </a:lnTo>
                    <a:lnTo>
                      <a:pt x="0" y="74"/>
                    </a:lnTo>
                    <a:lnTo>
                      <a:pt x="0" y="89"/>
                    </a:lnTo>
                    <a:lnTo>
                      <a:pt x="14" y="97"/>
                    </a:lnTo>
                    <a:lnTo>
                      <a:pt x="36" y="104"/>
                    </a:lnTo>
                    <a:lnTo>
                      <a:pt x="50" y="104"/>
                    </a:lnTo>
                    <a:lnTo>
                      <a:pt x="50" y="89"/>
                    </a:lnTo>
                    <a:lnTo>
                      <a:pt x="43" y="67"/>
                    </a:lnTo>
                    <a:lnTo>
                      <a:pt x="43" y="52"/>
                    </a:lnTo>
                    <a:lnTo>
                      <a:pt x="36" y="45"/>
                    </a:lnTo>
                    <a:lnTo>
                      <a:pt x="36" y="30"/>
                    </a:lnTo>
                    <a:lnTo>
                      <a:pt x="43" y="22"/>
                    </a:lnTo>
                    <a:lnTo>
                      <a:pt x="43" y="15"/>
                    </a:lnTo>
                    <a:lnTo>
                      <a:pt x="50" y="7"/>
                    </a:lnTo>
                    <a:lnTo>
                      <a:pt x="64" y="0"/>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44" name="Freeform 18"/>
              <p:cNvSpPr>
                <a:spLocks/>
              </p:cNvSpPr>
              <p:nvPr/>
            </p:nvSpPr>
            <p:spPr bwMode="auto">
              <a:xfrm>
                <a:off x="2781" y="2794"/>
                <a:ext cx="33" cy="969"/>
              </a:xfrm>
              <a:custGeom>
                <a:avLst/>
                <a:gdLst>
                  <a:gd name="T0" fmla="*/ 32 w 33"/>
                  <a:gd name="T1" fmla="*/ 0 h 969"/>
                  <a:gd name="T2" fmla="*/ 19 w 33"/>
                  <a:gd name="T3" fmla="*/ 968 h 969"/>
                  <a:gd name="T4" fmla="*/ 6 w 33"/>
                  <a:gd name="T5" fmla="*/ 968 h 969"/>
                  <a:gd name="T6" fmla="*/ 0 w 33"/>
                  <a:gd name="T7" fmla="*/ 16 h 969"/>
                  <a:gd name="T8" fmla="*/ 19 w 33"/>
                  <a:gd name="T9" fmla="*/ 8 h 969"/>
                  <a:gd name="T10" fmla="*/ 32 w 33"/>
                  <a:gd name="T11" fmla="*/ 0 h 969"/>
                  <a:gd name="T12" fmla="*/ 0 60000 65536"/>
                  <a:gd name="T13" fmla="*/ 0 60000 65536"/>
                  <a:gd name="T14" fmla="*/ 0 60000 65536"/>
                  <a:gd name="T15" fmla="*/ 0 60000 65536"/>
                  <a:gd name="T16" fmla="*/ 0 60000 65536"/>
                  <a:gd name="T17" fmla="*/ 0 60000 65536"/>
                  <a:gd name="T18" fmla="*/ 0 w 33"/>
                  <a:gd name="T19" fmla="*/ 0 h 969"/>
                  <a:gd name="T20" fmla="*/ 33 w 33"/>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33" h="969">
                    <a:moveTo>
                      <a:pt x="32" y="0"/>
                    </a:moveTo>
                    <a:lnTo>
                      <a:pt x="19" y="968"/>
                    </a:lnTo>
                    <a:lnTo>
                      <a:pt x="6" y="968"/>
                    </a:lnTo>
                    <a:lnTo>
                      <a:pt x="0" y="16"/>
                    </a:lnTo>
                    <a:lnTo>
                      <a:pt x="19" y="8"/>
                    </a:lnTo>
                    <a:lnTo>
                      <a:pt x="32" y="0"/>
                    </a:lnTo>
                  </a:path>
                </a:pathLst>
              </a:custGeom>
              <a:solidFill>
                <a:srgbClr val="0000FF"/>
              </a:solidFill>
              <a:ln w="12700" cap="rnd" cmpd="sng">
                <a:noFill/>
                <a:prstDash val="solid"/>
                <a:round/>
                <a:headEnd type="none" w="med" len="med"/>
                <a:tailEnd type="none" w="med" len="med"/>
              </a:ln>
            </p:spPr>
            <p:txBody>
              <a:bodyPr/>
              <a:lstStyle/>
              <a:p>
                <a:endParaRPr lang="en-US"/>
              </a:p>
            </p:txBody>
          </p:sp>
        </p:grpSp>
      </p:grpSp>
      <p:sp>
        <p:nvSpPr>
          <p:cNvPr id="139267" name="Freeform 19"/>
          <p:cNvSpPr>
            <a:spLocks/>
          </p:cNvSpPr>
          <p:nvPr/>
        </p:nvSpPr>
        <p:spPr bwMode="auto">
          <a:xfrm>
            <a:off x="4287838" y="4384675"/>
            <a:ext cx="458787" cy="103188"/>
          </a:xfrm>
          <a:custGeom>
            <a:avLst/>
            <a:gdLst>
              <a:gd name="T0" fmla="*/ 0 w 289"/>
              <a:gd name="T1" fmla="*/ 0 h 65"/>
              <a:gd name="T2" fmla="*/ 2147483647 w 289"/>
              <a:gd name="T3" fmla="*/ 0 h 65"/>
              <a:gd name="T4" fmla="*/ 2147483647 w 289"/>
              <a:gd name="T5" fmla="*/ 0 h 65"/>
              <a:gd name="T6" fmla="*/ 2147483647 w 289"/>
              <a:gd name="T7" fmla="*/ 0 h 65"/>
              <a:gd name="T8" fmla="*/ 2147483647 w 289"/>
              <a:gd name="T9" fmla="*/ 2147483647 h 65"/>
              <a:gd name="T10" fmla="*/ 2147483647 w 289"/>
              <a:gd name="T11" fmla="*/ 2147483647 h 65"/>
              <a:gd name="T12" fmla="*/ 2147483647 w 289"/>
              <a:gd name="T13" fmla="*/ 2147483647 h 65"/>
              <a:gd name="T14" fmla="*/ 2147483647 w 289"/>
              <a:gd name="T15" fmla="*/ 2147483647 h 65"/>
              <a:gd name="T16" fmla="*/ 2147483647 w 289"/>
              <a:gd name="T17" fmla="*/ 2147483647 h 65"/>
              <a:gd name="T18" fmla="*/ 2147483647 w 289"/>
              <a:gd name="T19" fmla="*/ 2147483647 h 65"/>
              <a:gd name="T20" fmla="*/ 2147483647 w 289"/>
              <a:gd name="T21" fmla="*/ 2147483647 h 65"/>
              <a:gd name="T22" fmla="*/ 2147483647 w 289"/>
              <a:gd name="T23" fmla="*/ 2147483647 h 65"/>
              <a:gd name="T24" fmla="*/ 2147483647 w 289"/>
              <a:gd name="T25" fmla="*/ 2147483647 h 65"/>
              <a:gd name="T26" fmla="*/ 2147483647 w 289"/>
              <a:gd name="T27" fmla="*/ 2147483647 h 65"/>
              <a:gd name="T28" fmla="*/ 2147483647 w 289"/>
              <a:gd name="T29" fmla="*/ 2147483647 h 65"/>
              <a:gd name="T30" fmla="*/ 2147483647 w 289"/>
              <a:gd name="T31" fmla="*/ 2147483647 h 65"/>
              <a:gd name="T32" fmla="*/ 2147483647 w 289"/>
              <a:gd name="T33" fmla="*/ 2147483647 h 65"/>
              <a:gd name="T34" fmla="*/ 2147483647 w 289"/>
              <a:gd name="T35" fmla="*/ 2147483647 h 65"/>
              <a:gd name="T36" fmla="*/ 2147483647 w 289"/>
              <a:gd name="T37" fmla="*/ 2147483647 h 65"/>
              <a:gd name="T38" fmla="*/ 2147483647 w 289"/>
              <a:gd name="T39" fmla="*/ 2147483647 h 65"/>
              <a:gd name="T40" fmla="*/ 2147483647 w 289"/>
              <a:gd name="T41" fmla="*/ 2147483647 h 65"/>
              <a:gd name="T42" fmla="*/ 2147483647 w 289"/>
              <a:gd name="T43" fmla="*/ 2147483647 h 65"/>
              <a:gd name="T44" fmla="*/ 2147483647 w 289"/>
              <a:gd name="T45" fmla="*/ 2147483647 h 65"/>
              <a:gd name="T46" fmla="*/ 2147483647 w 289"/>
              <a:gd name="T47" fmla="*/ 2147483647 h 65"/>
              <a:gd name="T48" fmla="*/ 2147483647 w 289"/>
              <a:gd name="T49" fmla="*/ 2147483647 h 65"/>
              <a:gd name="T50" fmla="*/ 2147483647 w 289"/>
              <a:gd name="T51" fmla="*/ 2147483647 h 65"/>
              <a:gd name="T52" fmla="*/ 2147483647 w 289"/>
              <a:gd name="T53" fmla="*/ 2147483647 h 65"/>
              <a:gd name="T54" fmla="*/ 2147483647 w 289"/>
              <a:gd name="T55" fmla="*/ 2147483647 h 65"/>
              <a:gd name="T56" fmla="*/ 2147483647 w 289"/>
              <a:gd name="T57" fmla="*/ 2147483647 h 65"/>
              <a:gd name="T58" fmla="*/ 2147483647 w 289"/>
              <a:gd name="T59" fmla="*/ 2147483647 h 65"/>
              <a:gd name="T60" fmla="*/ 2147483647 w 289"/>
              <a:gd name="T61" fmla="*/ 2147483647 h 65"/>
              <a:gd name="T62" fmla="*/ 2147483647 w 289"/>
              <a:gd name="T63" fmla="*/ 2147483647 h 65"/>
              <a:gd name="T64" fmla="*/ 2147483647 w 289"/>
              <a:gd name="T65" fmla="*/ 2147483647 h 65"/>
              <a:gd name="T66" fmla="*/ 2147483647 w 289"/>
              <a:gd name="T67" fmla="*/ 2147483647 h 65"/>
              <a:gd name="T68" fmla="*/ 2147483647 w 289"/>
              <a:gd name="T69" fmla="*/ 2147483647 h 65"/>
              <a:gd name="T70" fmla="*/ 2147483647 w 289"/>
              <a:gd name="T71" fmla="*/ 2147483647 h 65"/>
              <a:gd name="T72" fmla="*/ 2147483647 w 289"/>
              <a:gd name="T73" fmla="*/ 2147483647 h 65"/>
              <a:gd name="T74" fmla="*/ 2147483647 w 289"/>
              <a:gd name="T75" fmla="*/ 2147483647 h 65"/>
              <a:gd name="T76" fmla="*/ 2147483647 w 289"/>
              <a:gd name="T77" fmla="*/ 2147483647 h 65"/>
              <a:gd name="T78" fmla="*/ 2147483647 w 289"/>
              <a:gd name="T79" fmla="*/ 2147483647 h 65"/>
              <a:gd name="T80" fmla="*/ 2147483647 w 289"/>
              <a:gd name="T81" fmla="*/ 2147483647 h 65"/>
              <a:gd name="T82" fmla="*/ 2147483647 w 289"/>
              <a:gd name="T83" fmla="*/ 2147483647 h 65"/>
              <a:gd name="T84" fmla="*/ 2147483647 w 289"/>
              <a:gd name="T85" fmla="*/ 2147483647 h 65"/>
              <a:gd name="T86" fmla="*/ 2147483647 w 289"/>
              <a:gd name="T87" fmla="*/ 2147483647 h 65"/>
              <a:gd name="T88" fmla="*/ 2147483647 w 289"/>
              <a:gd name="T89" fmla="*/ 2147483647 h 65"/>
              <a:gd name="T90" fmla="*/ 2147483647 w 289"/>
              <a:gd name="T91" fmla="*/ 2147483647 h 65"/>
              <a:gd name="T92" fmla="*/ 2147483647 w 289"/>
              <a:gd name="T93" fmla="*/ 2147483647 h 65"/>
              <a:gd name="T94" fmla="*/ 2147483647 w 289"/>
              <a:gd name="T95" fmla="*/ 2147483647 h 65"/>
              <a:gd name="T96" fmla="*/ 2147483647 w 289"/>
              <a:gd name="T97" fmla="*/ 2147483647 h 65"/>
              <a:gd name="T98" fmla="*/ 2147483647 w 289"/>
              <a:gd name="T99" fmla="*/ 2147483647 h 65"/>
              <a:gd name="T100" fmla="*/ 0 w 289"/>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5"/>
              <a:gd name="T155" fmla="*/ 289 w 289"/>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5">
                <a:moveTo>
                  <a:pt x="0" y="0"/>
                </a:moveTo>
                <a:lnTo>
                  <a:pt x="16" y="0"/>
                </a:lnTo>
                <a:lnTo>
                  <a:pt x="23" y="0"/>
                </a:lnTo>
                <a:lnTo>
                  <a:pt x="31" y="0"/>
                </a:lnTo>
                <a:lnTo>
                  <a:pt x="39" y="7"/>
                </a:lnTo>
                <a:lnTo>
                  <a:pt x="54" y="7"/>
                </a:lnTo>
                <a:lnTo>
                  <a:pt x="62" y="14"/>
                </a:lnTo>
                <a:lnTo>
                  <a:pt x="78" y="14"/>
                </a:lnTo>
                <a:lnTo>
                  <a:pt x="86" y="14"/>
                </a:lnTo>
                <a:lnTo>
                  <a:pt x="101" y="21"/>
                </a:lnTo>
                <a:lnTo>
                  <a:pt x="125" y="21"/>
                </a:lnTo>
                <a:lnTo>
                  <a:pt x="148" y="21"/>
                </a:lnTo>
                <a:lnTo>
                  <a:pt x="163" y="21"/>
                </a:lnTo>
                <a:lnTo>
                  <a:pt x="179" y="21"/>
                </a:lnTo>
                <a:lnTo>
                  <a:pt x="202" y="21"/>
                </a:lnTo>
                <a:lnTo>
                  <a:pt x="226" y="14"/>
                </a:lnTo>
                <a:lnTo>
                  <a:pt x="241" y="14"/>
                </a:lnTo>
                <a:lnTo>
                  <a:pt x="257" y="14"/>
                </a:lnTo>
                <a:lnTo>
                  <a:pt x="272" y="7"/>
                </a:lnTo>
                <a:lnTo>
                  <a:pt x="288" y="7"/>
                </a:lnTo>
                <a:lnTo>
                  <a:pt x="280" y="14"/>
                </a:lnTo>
                <a:lnTo>
                  <a:pt x="272" y="21"/>
                </a:lnTo>
                <a:lnTo>
                  <a:pt x="265" y="36"/>
                </a:lnTo>
                <a:lnTo>
                  <a:pt x="265" y="43"/>
                </a:lnTo>
                <a:lnTo>
                  <a:pt x="257" y="50"/>
                </a:lnTo>
                <a:lnTo>
                  <a:pt x="257" y="64"/>
                </a:lnTo>
                <a:lnTo>
                  <a:pt x="249" y="57"/>
                </a:lnTo>
                <a:lnTo>
                  <a:pt x="249" y="50"/>
                </a:lnTo>
                <a:lnTo>
                  <a:pt x="241" y="43"/>
                </a:lnTo>
                <a:lnTo>
                  <a:pt x="234" y="36"/>
                </a:lnTo>
                <a:lnTo>
                  <a:pt x="226" y="36"/>
                </a:lnTo>
                <a:lnTo>
                  <a:pt x="218" y="28"/>
                </a:lnTo>
                <a:lnTo>
                  <a:pt x="210" y="28"/>
                </a:lnTo>
                <a:lnTo>
                  <a:pt x="195" y="28"/>
                </a:lnTo>
                <a:lnTo>
                  <a:pt x="179" y="28"/>
                </a:lnTo>
                <a:lnTo>
                  <a:pt x="163" y="28"/>
                </a:lnTo>
                <a:lnTo>
                  <a:pt x="140" y="28"/>
                </a:lnTo>
                <a:lnTo>
                  <a:pt x="125" y="28"/>
                </a:lnTo>
                <a:lnTo>
                  <a:pt x="109" y="28"/>
                </a:lnTo>
                <a:lnTo>
                  <a:pt x="93" y="36"/>
                </a:lnTo>
                <a:lnTo>
                  <a:pt x="86" y="36"/>
                </a:lnTo>
                <a:lnTo>
                  <a:pt x="78" y="43"/>
                </a:lnTo>
                <a:lnTo>
                  <a:pt x="70" y="57"/>
                </a:lnTo>
                <a:lnTo>
                  <a:pt x="62" y="43"/>
                </a:lnTo>
                <a:lnTo>
                  <a:pt x="62" y="36"/>
                </a:lnTo>
                <a:lnTo>
                  <a:pt x="54" y="28"/>
                </a:lnTo>
                <a:lnTo>
                  <a:pt x="47" y="21"/>
                </a:lnTo>
                <a:lnTo>
                  <a:pt x="39" y="14"/>
                </a:lnTo>
                <a:lnTo>
                  <a:pt x="31" y="7"/>
                </a:lnTo>
                <a:lnTo>
                  <a:pt x="16" y="7"/>
                </a:lnTo>
                <a:lnTo>
                  <a:pt x="0" y="0"/>
                </a:lnTo>
              </a:path>
            </a:pathLst>
          </a:custGeom>
          <a:solidFill>
            <a:srgbClr val="600000"/>
          </a:solidFill>
          <a:ln w="12700" cap="rnd" cmpd="sng">
            <a:noFill/>
            <a:prstDash val="solid"/>
            <a:round/>
            <a:headEnd type="none" w="med" len="med"/>
            <a:tailEnd type="none" w="med" len="med"/>
          </a:ln>
        </p:spPr>
        <p:txBody>
          <a:bodyPr/>
          <a:lstStyle/>
          <a:p>
            <a:endParaRPr lang="en-US"/>
          </a:p>
        </p:txBody>
      </p:sp>
      <p:sp>
        <p:nvSpPr>
          <p:cNvPr id="139268" name="Freeform 20"/>
          <p:cNvSpPr>
            <a:spLocks/>
          </p:cNvSpPr>
          <p:nvPr/>
        </p:nvSpPr>
        <p:spPr bwMode="auto">
          <a:xfrm>
            <a:off x="3308350" y="3559175"/>
            <a:ext cx="1728788" cy="814388"/>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800000"/>
          </a:solidFill>
          <a:ln w="12700" cap="rnd" cmpd="sng">
            <a:noFill/>
            <a:prstDash val="solid"/>
            <a:round/>
            <a:headEnd type="none" w="med" len="med"/>
            <a:tailEnd type="none" w="med" len="med"/>
          </a:ln>
        </p:spPr>
        <p:txBody>
          <a:bodyPr/>
          <a:lstStyle/>
          <a:p>
            <a:endParaRPr lang="en-US"/>
          </a:p>
        </p:txBody>
      </p:sp>
      <p:sp>
        <p:nvSpPr>
          <p:cNvPr id="139269" name="Oval 21"/>
          <p:cNvSpPr>
            <a:spLocks noChangeArrowheads="1"/>
          </p:cNvSpPr>
          <p:nvPr/>
        </p:nvSpPr>
        <p:spPr bwMode="auto">
          <a:xfrm>
            <a:off x="3462338" y="2924175"/>
            <a:ext cx="2203450" cy="317500"/>
          </a:xfrm>
          <a:prstGeom prst="ellipse">
            <a:avLst/>
          </a:prstGeom>
          <a:solidFill>
            <a:srgbClr val="C60A2D"/>
          </a:solidFill>
          <a:ln w="12700">
            <a:noFill/>
            <a:round/>
            <a:headEnd/>
            <a:tailEnd/>
          </a:ln>
        </p:spPr>
        <p:txBody>
          <a:bodyPr wrap="none" anchor="ctr"/>
          <a:lstStyle/>
          <a:p>
            <a:pPr eaLnBrk="0" hangingPunct="0"/>
            <a:endParaRPr lang="en-US">
              <a:latin typeface="Calibri" pitchFamily="34" charset="0"/>
            </a:endParaRPr>
          </a:p>
        </p:txBody>
      </p:sp>
      <p:sp>
        <p:nvSpPr>
          <p:cNvPr id="139270" name="Freeform 22"/>
          <p:cNvSpPr>
            <a:spLocks/>
          </p:cNvSpPr>
          <p:nvPr/>
        </p:nvSpPr>
        <p:spPr bwMode="auto">
          <a:xfrm>
            <a:off x="5083175" y="3149600"/>
            <a:ext cx="611188" cy="534988"/>
          </a:xfrm>
          <a:custGeom>
            <a:avLst/>
            <a:gdLst>
              <a:gd name="T0" fmla="*/ 0 w 385"/>
              <a:gd name="T1" fmla="*/ 2147483647 h 337"/>
              <a:gd name="T2" fmla="*/ 2147483647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2147483647 h 337"/>
              <a:gd name="T22" fmla="*/ 2147483647 w 385"/>
              <a:gd name="T23" fmla="*/ 2147483647 h 337"/>
              <a:gd name="T24" fmla="*/ 2147483647 w 385"/>
              <a:gd name="T25" fmla="*/ 2147483647 h 337"/>
              <a:gd name="T26" fmla="*/ 2147483647 w 385"/>
              <a:gd name="T27" fmla="*/ 2147483647 h 337"/>
              <a:gd name="T28" fmla="*/ 2147483647 w 385"/>
              <a:gd name="T29" fmla="*/ 2147483647 h 337"/>
              <a:gd name="T30" fmla="*/ 2147483647 w 385"/>
              <a:gd name="T31" fmla="*/ 2147483647 h 337"/>
              <a:gd name="T32" fmla="*/ 2147483647 w 385"/>
              <a:gd name="T33" fmla="*/ 2147483647 h 337"/>
              <a:gd name="T34" fmla="*/ 2147483647 w 385"/>
              <a:gd name="T35" fmla="*/ 2147483647 h 337"/>
              <a:gd name="T36" fmla="*/ 2147483647 w 385"/>
              <a:gd name="T37" fmla="*/ 2147483647 h 337"/>
              <a:gd name="T38" fmla="*/ 2147483647 w 385"/>
              <a:gd name="T39" fmla="*/ 2147483647 h 337"/>
              <a:gd name="T40" fmla="*/ 2147483647 w 385"/>
              <a:gd name="T41" fmla="*/ 2147483647 h 337"/>
              <a:gd name="T42" fmla="*/ 2147483647 w 385"/>
              <a:gd name="T43" fmla="*/ 2147483647 h 337"/>
              <a:gd name="T44" fmla="*/ 2147483647 w 385"/>
              <a:gd name="T45" fmla="*/ 2147483647 h 337"/>
              <a:gd name="T46" fmla="*/ 2147483647 w 385"/>
              <a:gd name="T47" fmla="*/ 2147483647 h 337"/>
              <a:gd name="T48" fmla="*/ 2147483647 w 385"/>
              <a:gd name="T49" fmla="*/ 0 h 337"/>
              <a:gd name="T50" fmla="*/ 2147483647 w 385"/>
              <a:gd name="T51" fmla="*/ 2147483647 h 337"/>
              <a:gd name="T52" fmla="*/ 2147483647 w 385"/>
              <a:gd name="T53" fmla="*/ 2147483647 h 337"/>
              <a:gd name="T54" fmla="*/ 2147483647 w 385"/>
              <a:gd name="T55" fmla="*/ 2147483647 h 337"/>
              <a:gd name="T56" fmla="*/ 2147483647 w 385"/>
              <a:gd name="T57" fmla="*/ 2147483647 h 337"/>
              <a:gd name="T58" fmla="*/ 2147483647 w 385"/>
              <a:gd name="T59" fmla="*/ 2147483647 h 337"/>
              <a:gd name="T60" fmla="*/ 2147483647 w 385"/>
              <a:gd name="T61" fmla="*/ 2147483647 h 337"/>
              <a:gd name="T62" fmla="*/ 2147483647 w 385"/>
              <a:gd name="T63" fmla="*/ 2147483647 h 337"/>
              <a:gd name="T64" fmla="*/ 2147483647 w 385"/>
              <a:gd name="T65" fmla="*/ 2147483647 h 337"/>
              <a:gd name="T66" fmla="*/ 2147483647 w 385"/>
              <a:gd name="T67" fmla="*/ 2147483647 h 337"/>
              <a:gd name="T68" fmla="*/ 0 w 385"/>
              <a:gd name="T69" fmla="*/ 2147483647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37"/>
              <a:gd name="T107" fmla="*/ 385 w 385"/>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37">
                <a:moveTo>
                  <a:pt x="0" y="63"/>
                </a:moveTo>
                <a:lnTo>
                  <a:pt x="16" y="94"/>
                </a:lnTo>
                <a:lnTo>
                  <a:pt x="24" y="133"/>
                </a:lnTo>
                <a:lnTo>
                  <a:pt x="39" y="180"/>
                </a:lnTo>
                <a:lnTo>
                  <a:pt x="55" y="211"/>
                </a:lnTo>
                <a:lnTo>
                  <a:pt x="71" y="250"/>
                </a:lnTo>
                <a:lnTo>
                  <a:pt x="94" y="273"/>
                </a:lnTo>
                <a:lnTo>
                  <a:pt x="110" y="297"/>
                </a:lnTo>
                <a:lnTo>
                  <a:pt x="149" y="320"/>
                </a:lnTo>
                <a:lnTo>
                  <a:pt x="172" y="328"/>
                </a:lnTo>
                <a:lnTo>
                  <a:pt x="196" y="336"/>
                </a:lnTo>
                <a:lnTo>
                  <a:pt x="212" y="336"/>
                </a:lnTo>
                <a:lnTo>
                  <a:pt x="227" y="328"/>
                </a:lnTo>
                <a:lnTo>
                  <a:pt x="243" y="320"/>
                </a:lnTo>
                <a:lnTo>
                  <a:pt x="259" y="313"/>
                </a:lnTo>
                <a:lnTo>
                  <a:pt x="282" y="289"/>
                </a:lnTo>
                <a:lnTo>
                  <a:pt x="298" y="273"/>
                </a:lnTo>
                <a:lnTo>
                  <a:pt x="313" y="242"/>
                </a:lnTo>
                <a:lnTo>
                  <a:pt x="337" y="219"/>
                </a:lnTo>
                <a:lnTo>
                  <a:pt x="345" y="188"/>
                </a:lnTo>
                <a:lnTo>
                  <a:pt x="360" y="148"/>
                </a:lnTo>
                <a:lnTo>
                  <a:pt x="368" y="109"/>
                </a:lnTo>
                <a:lnTo>
                  <a:pt x="376" y="78"/>
                </a:lnTo>
                <a:lnTo>
                  <a:pt x="384" y="39"/>
                </a:lnTo>
                <a:lnTo>
                  <a:pt x="384" y="0"/>
                </a:lnTo>
                <a:lnTo>
                  <a:pt x="360" y="16"/>
                </a:lnTo>
                <a:lnTo>
                  <a:pt x="329" y="16"/>
                </a:lnTo>
                <a:lnTo>
                  <a:pt x="306" y="23"/>
                </a:lnTo>
                <a:lnTo>
                  <a:pt x="259" y="31"/>
                </a:lnTo>
                <a:lnTo>
                  <a:pt x="227" y="39"/>
                </a:lnTo>
                <a:lnTo>
                  <a:pt x="172" y="47"/>
                </a:lnTo>
                <a:lnTo>
                  <a:pt x="125" y="55"/>
                </a:lnTo>
                <a:lnTo>
                  <a:pt x="78" y="55"/>
                </a:lnTo>
                <a:lnTo>
                  <a:pt x="39" y="55"/>
                </a:lnTo>
                <a:lnTo>
                  <a:pt x="0" y="63"/>
                </a:lnTo>
              </a:path>
            </a:pathLst>
          </a:custGeom>
          <a:solidFill>
            <a:srgbClr val="A00000"/>
          </a:solidFill>
          <a:ln w="12700" cap="rnd" cmpd="sng">
            <a:noFill/>
            <a:prstDash val="solid"/>
            <a:round/>
            <a:headEnd type="none" w="med" len="med"/>
            <a:tailEnd type="none" w="med" len="med"/>
          </a:ln>
        </p:spPr>
        <p:txBody>
          <a:bodyPr/>
          <a:lstStyle/>
          <a:p>
            <a:endParaRPr lang="en-US"/>
          </a:p>
        </p:txBody>
      </p:sp>
      <p:sp>
        <p:nvSpPr>
          <p:cNvPr id="139271" name="Freeform 23"/>
          <p:cNvSpPr>
            <a:spLocks/>
          </p:cNvSpPr>
          <p:nvPr/>
        </p:nvSpPr>
        <p:spPr bwMode="auto">
          <a:xfrm>
            <a:off x="5354638" y="2632075"/>
            <a:ext cx="344487" cy="1106488"/>
          </a:xfrm>
          <a:custGeom>
            <a:avLst/>
            <a:gdLst>
              <a:gd name="T0" fmla="*/ 0 w 217"/>
              <a:gd name="T1" fmla="*/ 0 h 697"/>
              <a:gd name="T2" fmla="*/ 2147483647 w 217"/>
              <a:gd name="T3" fmla="*/ 2147483647 h 697"/>
              <a:gd name="T4" fmla="*/ 2147483647 w 217"/>
              <a:gd name="T5" fmla="*/ 2147483647 h 697"/>
              <a:gd name="T6" fmla="*/ 2147483647 w 217"/>
              <a:gd name="T7" fmla="*/ 2147483647 h 697"/>
              <a:gd name="T8" fmla="*/ 2147483647 w 217"/>
              <a:gd name="T9" fmla="*/ 2147483647 h 697"/>
              <a:gd name="T10" fmla="*/ 2147483647 w 217"/>
              <a:gd name="T11" fmla="*/ 2147483647 h 697"/>
              <a:gd name="T12" fmla="*/ 2147483647 w 217"/>
              <a:gd name="T13" fmla="*/ 2147483647 h 697"/>
              <a:gd name="T14" fmla="*/ 2147483647 w 217"/>
              <a:gd name="T15" fmla="*/ 2147483647 h 697"/>
              <a:gd name="T16" fmla="*/ 2147483647 w 217"/>
              <a:gd name="T17" fmla="*/ 2147483647 h 697"/>
              <a:gd name="T18" fmla="*/ 2147483647 w 217"/>
              <a:gd name="T19" fmla="*/ 2147483647 h 697"/>
              <a:gd name="T20" fmla="*/ 2147483647 w 217"/>
              <a:gd name="T21" fmla="*/ 2147483647 h 697"/>
              <a:gd name="T22" fmla="*/ 2147483647 w 217"/>
              <a:gd name="T23" fmla="*/ 2147483647 h 697"/>
              <a:gd name="T24" fmla="*/ 2147483647 w 217"/>
              <a:gd name="T25" fmla="*/ 2147483647 h 697"/>
              <a:gd name="T26" fmla="*/ 2147483647 w 217"/>
              <a:gd name="T27" fmla="*/ 2147483647 h 697"/>
              <a:gd name="T28" fmla="*/ 2147483647 w 217"/>
              <a:gd name="T29" fmla="*/ 2147483647 h 697"/>
              <a:gd name="T30" fmla="*/ 2147483647 w 217"/>
              <a:gd name="T31" fmla="*/ 2147483647 h 697"/>
              <a:gd name="T32" fmla="*/ 2147483647 w 217"/>
              <a:gd name="T33" fmla="*/ 2147483647 h 697"/>
              <a:gd name="T34" fmla="*/ 2147483647 w 217"/>
              <a:gd name="T35" fmla="*/ 2147483647 h 697"/>
              <a:gd name="T36" fmla="*/ 2147483647 w 217"/>
              <a:gd name="T37" fmla="*/ 2147483647 h 697"/>
              <a:gd name="T38" fmla="*/ 2147483647 w 217"/>
              <a:gd name="T39" fmla="*/ 2147483647 h 697"/>
              <a:gd name="T40" fmla="*/ 2147483647 w 217"/>
              <a:gd name="T41" fmla="*/ 2147483647 h 697"/>
              <a:gd name="T42" fmla="*/ 2147483647 w 217"/>
              <a:gd name="T43" fmla="*/ 2147483647 h 697"/>
              <a:gd name="T44" fmla="*/ 2147483647 w 217"/>
              <a:gd name="T45" fmla="*/ 2147483647 h 697"/>
              <a:gd name="T46" fmla="*/ 2147483647 w 217"/>
              <a:gd name="T47" fmla="*/ 2147483647 h 697"/>
              <a:gd name="T48" fmla="*/ 2147483647 w 217"/>
              <a:gd name="T49" fmla="*/ 2147483647 h 697"/>
              <a:gd name="T50" fmla="*/ 2147483647 w 217"/>
              <a:gd name="T51" fmla="*/ 2147483647 h 697"/>
              <a:gd name="T52" fmla="*/ 2147483647 w 217"/>
              <a:gd name="T53" fmla="*/ 2147483647 h 697"/>
              <a:gd name="T54" fmla="*/ 2147483647 w 217"/>
              <a:gd name="T55" fmla="*/ 2147483647 h 697"/>
              <a:gd name="T56" fmla="*/ 2147483647 w 217"/>
              <a:gd name="T57" fmla="*/ 2147483647 h 697"/>
              <a:gd name="T58" fmla="*/ 2147483647 w 217"/>
              <a:gd name="T59" fmla="*/ 2147483647 h 697"/>
              <a:gd name="T60" fmla="*/ 2147483647 w 217"/>
              <a:gd name="T61" fmla="*/ 2147483647 h 697"/>
              <a:gd name="T62" fmla="*/ 0 w 217"/>
              <a:gd name="T63" fmla="*/ 2147483647 h 697"/>
              <a:gd name="T64" fmla="*/ 2147483647 w 217"/>
              <a:gd name="T65" fmla="*/ 2147483647 h 697"/>
              <a:gd name="T66" fmla="*/ 2147483647 w 217"/>
              <a:gd name="T67" fmla="*/ 2147483647 h 697"/>
              <a:gd name="T68" fmla="*/ 2147483647 w 217"/>
              <a:gd name="T69" fmla="*/ 2147483647 h 697"/>
              <a:gd name="T70" fmla="*/ 2147483647 w 217"/>
              <a:gd name="T71" fmla="*/ 2147483647 h 697"/>
              <a:gd name="T72" fmla="*/ 2147483647 w 217"/>
              <a:gd name="T73" fmla="*/ 2147483647 h 697"/>
              <a:gd name="T74" fmla="*/ 2147483647 w 217"/>
              <a:gd name="T75" fmla="*/ 2147483647 h 697"/>
              <a:gd name="T76" fmla="*/ 2147483647 w 217"/>
              <a:gd name="T77" fmla="*/ 2147483647 h 697"/>
              <a:gd name="T78" fmla="*/ 2147483647 w 217"/>
              <a:gd name="T79" fmla="*/ 2147483647 h 697"/>
              <a:gd name="T80" fmla="*/ 0 w 217"/>
              <a:gd name="T81" fmla="*/ 0 h 6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697"/>
              <a:gd name="T125" fmla="*/ 217 w 217"/>
              <a:gd name="T126" fmla="*/ 697 h 6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697">
                <a:moveTo>
                  <a:pt x="0" y="0"/>
                </a:moveTo>
                <a:lnTo>
                  <a:pt x="8" y="16"/>
                </a:lnTo>
                <a:lnTo>
                  <a:pt x="23" y="40"/>
                </a:lnTo>
                <a:lnTo>
                  <a:pt x="31" y="63"/>
                </a:lnTo>
                <a:lnTo>
                  <a:pt x="46" y="103"/>
                </a:lnTo>
                <a:lnTo>
                  <a:pt x="77" y="166"/>
                </a:lnTo>
                <a:lnTo>
                  <a:pt x="108" y="229"/>
                </a:lnTo>
                <a:lnTo>
                  <a:pt x="139" y="293"/>
                </a:lnTo>
                <a:lnTo>
                  <a:pt x="162" y="348"/>
                </a:lnTo>
                <a:lnTo>
                  <a:pt x="177" y="403"/>
                </a:lnTo>
                <a:lnTo>
                  <a:pt x="201" y="475"/>
                </a:lnTo>
                <a:lnTo>
                  <a:pt x="208" y="514"/>
                </a:lnTo>
                <a:lnTo>
                  <a:pt x="208" y="562"/>
                </a:lnTo>
                <a:lnTo>
                  <a:pt x="216" y="601"/>
                </a:lnTo>
                <a:lnTo>
                  <a:pt x="208" y="633"/>
                </a:lnTo>
                <a:lnTo>
                  <a:pt x="201" y="656"/>
                </a:lnTo>
                <a:lnTo>
                  <a:pt x="185" y="680"/>
                </a:lnTo>
                <a:lnTo>
                  <a:pt x="177" y="696"/>
                </a:lnTo>
                <a:lnTo>
                  <a:pt x="177" y="649"/>
                </a:lnTo>
                <a:lnTo>
                  <a:pt x="177" y="617"/>
                </a:lnTo>
                <a:lnTo>
                  <a:pt x="177" y="593"/>
                </a:lnTo>
                <a:lnTo>
                  <a:pt x="170" y="546"/>
                </a:lnTo>
                <a:lnTo>
                  <a:pt x="162" y="514"/>
                </a:lnTo>
                <a:lnTo>
                  <a:pt x="154" y="475"/>
                </a:lnTo>
                <a:lnTo>
                  <a:pt x="139" y="435"/>
                </a:lnTo>
                <a:lnTo>
                  <a:pt x="131" y="395"/>
                </a:lnTo>
                <a:lnTo>
                  <a:pt x="108" y="348"/>
                </a:lnTo>
                <a:lnTo>
                  <a:pt x="85" y="293"/>
                </a:lnTo>
                <a:lnTo>
                  <a:pt x="62" y="245"/>
                </a:lnTo>
                <a:lnTo>
                  <a:pt x="39" y="206"/>
                </a:lnTo>
                <a:lnTo>
                  <a:pt x="23" y="174"/>
                </a:lnTo>
                <a:lnTo>
                  <a:pt x="0" y="134"/>
                </a:lnTo>
                <a:lnTo>
                  <a:pt x="23" y="150"/>
                </a:lnTo>
                <a:lnTo>
                  <a:pt x="31" y="150"/>
                </a:lnTo>
                <a:lnTo>
                  <a:pt x="39" y="142"/>
                </a:lnTo>
                <a:lnTo>
                  <a:pt x="31" y="119"/>
                </a:lnTo>
                <a:lnTo>
                  <a:pt x="31" y="103"/>
                </a:lnTo>
                <a:lnTo>
                  <a:pt x="23" y="71"/>
                </a:lnTo>
                <a:lnTo>
                  <a:pt x="15" y="47"/>
                </a:lnTo>
                <a:lnTo>
                  <a:pt x="8" y="24"/>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272" name="Freeform 24"/>
          <p:cNvSpPr>
            <a:spLocks/>
          </p:cNvSpPr>
          <p:nvPr/>
        </p:nvSpPr>
        <p:spPr bwMode="auto">
          <a:xfrm>
            <a:off x="3411538" y="2708275"/>
            <a:ext cx="306387" cy="750888"/>
          </a:xfrm>
          <a:custGeom>
            <a:avLst/>
            <a:gdLst>
              <a:gd name="T0" fmla="*/ 2147483647 w 193"/>
              <a:gd name="T1" fmla="*/ 2147483647 h 473"/>
              <a:gd name="T2" fmla="*/ 2147483647 w 193"/>
              <a:gd name="T3" fmla="*/ 2147483647 h 473"/>
              <a:gd name="T4" fmla="*/ 2147483647 w 193"/>
              <a:gd name="T5" fmla="*/ 0 h 473"/>
              <a:gd name="T6" fmla="*/ 2147483647 w 193"/>
              <a:gd name="T7" fmla="*/ 2147483647 h 473"/>
              <a:gd name="T8" fmla="*/ 2147483647 w 193"/>
              <a:gd name="T9" fmla="*/ 2147483647 h 473"/>
              <a:gd name="T10" fmla="*/ 2147483647 w 193"/>
              <a:gd name="T11" fmla="*/ 2147483647 h 473"/>
              <a:gd name="T12" fmla="*/ 2147483647 w 193"/>
              <a:gd name="T13" fmla="*/ 2147483647 h 473"/>
              <a:gd name="T14" fmla="*/ 2147483647 w 193"/>
              <a:gd name="T15" fmla="*/ 2147483647 h 473"/>
              <a:gd name="T16" fmla="*/ 2147483647 w 193"/>
              <a:gd name="T17" fmla="*/ 2147483647 h 473"/>
              <a:gd name="T18" fmla="*/ 2147483647 w 193"/>
              <a:gd name="T19" fmla="*/ 2147483647 h 473"/>
              <a:gd name="T20" fmla="*/ 0 w 193"/>
              <a:gd name="T21" fmla="*/ 2147483647 h 473"/>
              <a:gd name="T22" fmla="*/ 2147483647 w 193"/>
              <a:gd name="T23" fmla="*/ 2147483647 h 473"/>
              <a:gd name="T24" fmla="*/ 2147483647 w 193"/>
              <a:gd name="T25" fmla="*/ 2147483647 h 473"/>
              <a:gd name="T26" fmla="*/ 2147483647 w 193"/>
              <a:gd name="T27" fmla="*/ 2147483647 h 473"/>
              <a:gd name="T28" fmla="*/ 2147483647 w 193"/>
              <a:gd name="T29" fmla="*/ 2147483647 h 473"/>
              <a:gd name="T30" fmla="*/ 2147483647 w 193"/>
              <a:gd name="T31" fmla="*/ 2147483647 h 473"/>
              <a:gd name="T32" fmla="*/ 2147483647 w 193"/>
              <a:gd name="T33" fmla="*/ 2147483647 h 473"/>
              <a:gd name="T34" fmla="*/ 2147483647 w 193"/>
              <a:gd name="T35" fmla="*/ 2147483647 h 473"/>
              <a:gd name="T36" fmla="*/ 2147483647 w 193"/>
              <a:gd name="T37" fmla="*/ 2147483647 h 473"/>
              <a:gd name="T38" fmla="*/ 2147483647 w 193"/>
              <a:gd name="T39" fmla="*/ 2147483647 h 473"/>
              <a:gd name="T40" fmla="*/ 2147483647 w 193"/>
              <a:gd name="T41" fmla="*/ 2147483647 h 473"/>
              <a:gd name="T42" fmla="*/ 2147483647 w 193"/>
              <a:gd name="T43" fmla="*/ 2147483647 h 4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473"/>
              <a:gd name="T68" fmla="*/ 193 w 193"/>
              <a:gd name="T69" fmla="*/ 473 h 4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473">
                <a:moveTo>
                  <a:pt x="192" y="63"/>
                </a:moveTo>
                <a:lnTo>
                  <a:pt x="192" y="31"/>
                </a:lnTo>
                <a:lnTo>
                  <a:pt x="192" y="0"/>
                </a:lnTo>
                <a:lnTo>
                  <a:pt x="177" y="39"/>
                </a:lnTo>
                <a:lnTo>
                  <a:pt x="146" y="94"/>
                </a:lnTo>
                <a:lnTo>
                  <a:pt x="115" y="157"/>
                </a:lnTo>
                <a:lnTo>
                  <a:pt x="84" y="228"/>
                </a:lnTo>
                <a:lnTo>
                  <a:pt x="54" y="299"/>
                </a:lnTo>
                <a:lnTo>
                  <a:pt x="31" y="354"/>
                </a:lnTo>
                <a:lnTo>
                  <a:pt x="15" y="417"/>
                </a:lnTo>
                <a:lnTo>
                  <a:pt x="0" y="464"/>
                </a:lnTo>
                <a:lnTo>
                  <a:pt x="15" y="472"/>
                </a:lnTo>
                <a:lnTo>
                  <a:pt x="31" y="464"/>
                </a:lnTo>
                <a:lnTo>
                  <a:pt x="46" y="441"/>
                </a:lnTo>
                <a:lnTo>
                  <a:pt x="61" y="393"/>
                </a:lnTo>
                <a:lnTo>
                  <a:pt x="84" y="338"/>
                </a:lnTo>
                <a:lnTo>
                  <a:pt x="100" y="291"/>
                </a:lnTo>
                <a:lnTo>
                  <a:pt x="123" y="244"/>
                </a:lnTo>
                <a:lnTo>
                  <a:pt x="146" y="197"/>
                </a:lnTo>
                <a:lnTo>
                  <a:pt x="169" y="142"/>
                </a:lnTo>
                <a:lnTo>
                  <a:pt x="184" y="94"/>
                </a:lnTo>
                <a:lnTo>
                  <a:pt x="192" y="63"/>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273" name="Freeform 25"/>
          <p:cNvSpPr>
            <a:spLocks/>
          </p:cNvSpPr>
          <p:nvPr/>
        </p:nvSpPr>
        <p:spPr bwMode="auto">
          <a:xfrm>
            <a:off x="3316288" y="3079750"/>
            <a:ext cx="2425700" cy="1344613"/>
          </a:xfrm>
          <a:custGeom>
            <a:avLst/>
            <a:gdLst>
              <a:gd name="T0" fmla="*/ 2147483647 w 1528"/>
              <a:gd name="T1" fmla="*/ 2147483647 h 847"/>
              <a:gd name="T2" fmla="*/ 2147483647 w 1528"/>
              <a:gd name="T3" fmla="*/ 2147483647 h 847"/>
              <a:gd name="T4" fmla="*/ 2147483647 w 1528"/>
              <a:gd name="T5" fmla="*/ 2147483647 h 847"/>
              <a:gd name="T6" fmla="*/ 0 w 1528"/>
              <a:gd name="T7" fmla="*/ 2147483647 h 847"/>
              <a:gd name="T8" fmla="*/ 0 w 1528"/>
              <a:gd name="T9" fmla="*/ 2147483647 h 847"/>
              <a:gd name="T10" fmla="*/ 2147483647 w 1528"/>
              <a:gd name="T11" fmla="*/ 2147483647 h 847"/>
              <a:gd name="T12" fmla="*/ 2147483647 w 1528"/>
              <a:gd name="T13" fmla="*/ 2147483647 h 847"/>
              <a:gd name="T14" fmla="*/ 2147483647 w 1528"/>
              <a:gd name="T15" fmla="*/ 2147483647 h 847"/>
              <a:gd name="T16" fmla="*/ 2147483647 w 1528"/>
              <a:gd name="T17" fmla="*/ 2147483647 h 847"/>
              <a:gd name="T18" fmla="*/ 2147483647 w 1528"/>
              <a:gd name="T19" fmla="*/ 2147483647 h 847"/>
              <a:gd name="T20" fmla="*/ 2147483647 w 1528"/>
              <a:gd name="T21" fmla="*/ 2147483647 h 847"/>
              <a:gd name="T22" fmla="*/ 2147483647 w 1528"/>
              <a:gd name="T23" fmla="*/ 2147483647 h 847"/>
              <a:gd name="T24" fmla="*/ 2147483647 w 1528"/>
              <a:gd name="T25" fmla="*/ 2147483647 h 847"/>
              <a:gd name="T26" fmla="*/ 2147483647 w 1528"/>
              <a:gd name="T27" fmla="*/ 2147483647 h 847"/>
              <a:gd name="T28" fmla="*/ 2147483647 w 1528"/>
              <a:gd name="T29" fmla="*/ 2147483647 h 847"/>
              <a:gd name="T30" fmla="*/ 2147483647 w 1528"/>
              <a:gd name="T31" fmla="*/ 2147483647 h 847"/>
              <a:gd name="T32" fmla="*/ 2147483647 w 1528"/>
              <a:gd name="T33" fmla="*/ 2147483647 h 847"/>
              <a:gd name="T34" fmla="*/ 2147483647 w 1528"/>
              <a:gd name="T35" fmla="*/ 2147483647 h 847"/>
              <a:gd name="T36" fmla="*/ 2147483647 w 1528"/>
              <a:gd name="T37" fmla="*/ 2147483647 h 847"/>
              <a:gd name="T38" fmla="*/ 2147483647 w 1528"/>
              <a:gd name="T39" fmla="*/ 2147483647 h 847"/>
              <a:gd name="T40" fmla="*/ 2147483647 w 1528"/>
              <a:gd name="T41" fmla="*/ 2147483647 h 847"/>
              <a:gd name="T42" fmla="*/ 2147483647 w 1528"/>
              <a:gd name="T43" fmla="*/ 2147483647 h 847"/>
              <a:gd name="T44" fmla="*/ 2147483647 w 1528"/>
              <a:gd name="T45" fmla="*/ 2147483647 h 847"/>
              <a:gd name="T46" fmla="*/ 2147483647 w 1528"/>
              <a:gd name="T47" fmla="*/ 2147483647 h 847"/>
              <a:gd name="T48" fmla="*/ 2147483647 w 1528"/>
              <a:gd name="T49" fmla="*/ 2147483647 h 847"/>
              <a:gd name="T50" fmla="*/ 2147483647 w 1528"/>
              <a:gd name="T51" fmla="*/ 2147483647 h 847"/>
              <a:gd name="T52" fmla="*/ 2147483647 w 1528"/>
              <a:gd name="T53" fmla="*/ 2147483647 h 847"/>
              <a:gd name="T54" fmla="*/ 2147483647 w 1528"/>
              <a:gd name="T55" fmla="*/ 2147483647 h 847"/>
              <a:gd name="T56" fmla="*/ 2147483647 w 1528"/>
              <a:gd name="T57" fmla="*/ 2147483647 h 847"/>
              <a:gd name="T58" fmla="*/ 2147483647 w 1528"/>
              <a:gd name="T59" fmla="*/ 2147483647 h 847"/>
              <a:gd name="T60" fmla="*/ 2147483647 w 1528"/>
              <a:gd name="T61" fmla="*/ 2147483647 h 847"/>
              <a:gd name="T62" fmla="*/ 2147483647 w 1528"/>
              <a:gd name="T63" fmla="*/ 2147483647 h 847"/>
              <a:gd name="T64" fmla="*/ 2147483647 w 1528"/>
              <a:gd name="T65" fmla="*/ 2147483647 h 847"/>
              <a:gd name="T66" fmla="*/ 2147483647 w 1528"/>
              <a:gd name="T67" fmla="*/ 2147483647 h 847"/>
              <a:gd name="T68" fmla="*/ 2147483647 w 1528"/>
              <a:gd name="T69" fmla="*/ 2147483647 h 847"/>
              <a:gd name="T70" fmla="*/ 2147483647 w 1528"/>
              <a:gd name="T71" fmla="*/ 2147483647 h 847"/>
              <a:gd name="T72" fmla="*/ 2147483647 w 1528"/>
              <a:gd name="T73" fmla="*/ 2147483647 h 847"/>
              <a:gd name="T74" fmla="*/ 2147483647 w 1528"/>
              <a:gd name="T75" fmla="*/ 2147483647 h 847"/>
              <a:gd name="T76" fmla="*/ 2147483647 w 1528"/>
              <a:gd name="T77" fmla="*/ 2147483647 h 847"/>
              <a:gd name="T78" fmla="*/ 2147483647 w 1528"/>
              <a:gd name="T79" fmla="*/ 2147483647 h 847"/>
              <a:gd name="T80" fmla="*/ 2147483647 w 1528"/>
              <a:gd name="T81" fmla="*/ 2147483647 h 847"/>
              <a:gd name="T82" fmla="*/ 2147483647 w 1528"/>
              <a:gd name="T83" fmla="*/ 2147483647 h 847"/>
              <a:gd name="T84" fmla="*/ 2147483647 w 1528"/>
              <a:gd name="T85" fmla="*/ 2147483647 h 847"/>
              <a:gd name="T86" fmla="*/ 2147483647 w 1528"/>
              <a:gd name="T87" fmla="*/ 2147483647 h 847"/>
              <a:gd name="T88" fmla="*/ 2147483647 w 1528"/>
              <a:gd name="T89" fmla="*/ 2147483647 h 847"/>
              <a:gd name="T90" fmla="*/ 2147483647 w 1528"/>
              <a:gd name="T91" fmla="*/ 2147483647 h 847"/>
              <a:gd name="T92" fmla="*/ 2147483647 w 1528"/>
              <a:gd name="T93" fmla="*/ 2147483647 h 847"/>
              <a:gd name="T94" fmla="*/ 2147483647 w 1528"/>
              <a:gd name="T95" fmla="*/ 2147483647 h 847"/>
              <a:gd name="T96" fmla="*/ 2147483647 w 1528"/>
              <a:gd name="T97" fmla="*/ 2147483647 h 847"/>
              <a:gd name="T98" fmla="*/ 2147483647 w 1528"/>
              <a:gd name="T99" fmla="*/ 2147483647 h 847"/>
              <a:gd name="T100" fmla="*/ 2147483647 w 1528"/>
              <a:gd name="T101" fmla="*/ 2147483647 h 847"/>
              <a:gd name="T102" fmla="*/ 2147483647 w 1528"/>
              <a:gd name="T103" fmla="*/ 2147483647 h 847"/>
              <a:gd name="T104" fmla="*/ 2147483647 w 1528"/>
              <a:gd name="T105" fmla="*/ 2147483647 h 847"/>
              <a:gd name="T106" fmla="*/ 2147483647 w 1528"/>
              <a:gd name="T107" fmla="*/ 2147483647 h 8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8"/>
              <a:gd name="T163" fmla="*/ 0 h 847"/>
              <a:gd name="T164" fmla="*/ 1528 w 1528"/>
              <a:gd name="T165" fmla="*/ 847 h 8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8" h="847">
                <a:moveTo>
                  <a:pt x="83" y="0"/>
                </a:moveTo>
                <a:lnTo>
                  <a:pt x="83" y="18"/>
                </a:lnTo>
                <a:lnTo>
                  <a:pt x="65" y="27"/>
                </a:lnTo>
                <a:lnTo>
                  <a:pt x="65" y="47"/>
                </a:lnTo>
                <a:lnTo>
                  <a:pt x="46" y="56"/>
                </a:lnTo>
                <a:lnTo>
                  <a:pt x="37" y="74"/>
                </a:lnTo>
                <a:lnTo>
                  <a:pt x="28" y="93"/>
                </a:lnTo>
                <a:lnTo>
                  <a:pt x="28" y="111"/>
                </a:lnTo>
                <a:lnTo>
                  <a:pt x="19" y="130"/>
                </a:lnTo>
                <a:lnTo>
                  <a:pt x="19" y="149"/>
                </a:lnTo>
                <a:lnTo>
                  <a:pt x="19" y="167"/>
                </a:lnTo>
                <a:lnTo>
                  <a:pt x="9" y="185"/>
                </a:lnTo>
                <a:lnTo>
                  <a:pt x="9" y="204"/>
                </a:lnTo>
                <a:lnTo>
                  <a:pt x="9" y="223"/>
                </a:lnTo>
                <a:lnTo>
                  <a:pt x="9" y="242"/>
                </a:lnTo>
                <a:lnTo>
                  <a:pt x="0" y="260"/>
                </a:lnTo>
                <a:lnTo>
                  <a:pt x="0" y="278"/>
                </a:lnTo>
                <a:lnTo>
                  <a:pt x="0" y="298"/>
                </a:lnTo>
                <a:lnTo>
                  <a:pt x="0" y="316"/>
                </a:lnTo>
                <a:lnTo>
                  <a:pt x="0" y="335"/>
                </a:lnTo>
                <a:lnTo>
                  <a:pt x="0" y="353"/>
                </a:lnTo>
                <a:lnTo>
                  <a:pt x="0" y="371"/>
                </a:lnTo>
                <a:lnTo>
                  <a:pt x="9" y="391"/>
                </a:lnTo>
                <a:lnTo>
                  <a:pt x="9" y="409"/>
                </a:lnTo>
                <a:lnTo>
                  <a:pt x="19" y="428"/>
                </a:lnTo>
                <a:lnTo>
                  <a:pt x="28" y="446"/>
                </a:lnTo>
                <a:lnTo>
                  <a:pt x="28" y="464"/>
                </a:lnTo>
                <a:lnTo>
                  <a:pt x="37" y="484"/>
                </a:lnTo>
                <a:lnTo>
                  <a:pt x="37" y="502"/>
                </a:lnTo>
                <a:lnTo>
                  <a:pt x="37" y="521"/>
                </a:lnTo>
                <a:lnTo>
                  <a:pt x="46" y="539"/>
                </a:lnTo>
                <a:lnTo>
                  <a:pt x="55" y="558"/>
                </a:lnTo>
                <a:lnTo>
                  <a:pt x="65" y="577"/>
                </a:lnTo>
                <a:lnTo>
                  <a:pt x="83" y="595"/>
                </a:lnTo>
                <a:lnTo>
                  <a:pt x="101" y="613"/>
                </a:lnTo>
                <a:lnTo>
                  <a:pt x="120" y="632"/>
                </a:lnTo>
                <a:lnTo>
                  <a:pt x="129" y="651"/>
                </a:lnTo>
                <a:lnTo>
                  <a:pt x="147" y="651"/>
                </a:lnTo>
                <a:lnTo>
                  <a:pt x="157" y="670"/>
                </a:lnTo>
                <a:lnTo>
                  <a:pt x="175" y="679"/>
                </a:lnTo>
                <a:lnTo>
                  <a:pt x="193" y="688"/>
                </a:lnTo>
                <a:lnTo>
                  <a:pt x="212" y="697"/>
                </a:lnTo>
                <a:lnTo>
                  <a:pt x="221" y="716"/>
                </a:lnTo>
                <a:lnTo>
                  <a:pt x="239" y="716"/>
                </a:lnTo>
                <a:lnTo>
                  <a:pt x="249" y="735"/>
                </a:lnTo>
                <a:lnTo>
                  <a:pt x="267" y="735"/>
                </a:lnTo>
                <a:lnTo>
                  <a:pt x="285" y="744"/>
                </a:lnTo>
                <a:lnTo>
                  <a:pt x="304" y="753"/>
                </a:lnTo>
                <a:lnTo>
                  <a:pt x="322" y="763"/>
                </a:lnTo>
                <a:lnTo>
                  <a:pt x="341" y="772"/>
                </a:lnTo>
                <a:lnTo>
                  <a:pt x="359" y="781"/>
                </a:lnTo>
                <a:lnTo>
                  <a:pt x="377" y="781"/>
                </a:lnTo>
                <a:lnTo>
                  <a:pt x="396" y="790"/>
                </a:lnTo>
                <a:lnTo>
                  <a:pt x="414" y="799"/>
                </a:lnTo>
                <a:lnTo>
                  <a:pt x="432" y="799"/>
                </a:lnTo>
                <a:lnTo>
                  <a:pt x="451" y="799"/>
                </a:lnTo>
                <a:lnTo>
                  <a:pt x="469" y="799"/>
                </a:lnTo>
                <a:lnTo>
                  <a:pt x="488" y="810"/>
                </a:lnTo>
                <a:lnTo>
                  <a:pt x="515" y="810"/>
                </a:lnTo>
                <a:lnTo>
                  <a:pt x="534" y="819"/>
                </a:lnTo>
                <a:lnTo>
                  <a:pt x="552" y="819"/>
                </a:lnTo>
                <a:lnTo>
                  <a:pt x="570" y="828"/>
                </a:lnTo>
                <a:lnTo>
                  <a:pt x="607" y="828"/>
                </a:lnTo>
                <a:lnTo>
                  <a:pt x="626" y="837"/>
                </a:lnTo>
                <a:lnTo>
                  <a:pt x="644" y="837"/>
                </a:lnTo>
                <a:lnTo>
                  <a:pt x="662" y="837"/>
                </a:lnTo>
                <a:lnTo>
                  <a:pt x="681" y="846"/>
                </a:lnTo>
                <a:lnTo>
                  <a:pt x="699" y="846"/>
                </a:lnTo>
                <a:lnTo>
                  <a:pt x="718" y="846"/>
                </a:lnTo>
                <a:lnTo>
                  <a:pt x="736" y="837"/>
                </a:lnTo>
                <a:lnTo>
                  <a:pt x="754" y="837"/>
                </a:lnTo>
                <a:lnTo>
                  <a:pt x="773" y="837"/>
                </a:lnTo>
                <a:lnTo>
                  <a:pt x="791" y="828"/>
                </a:lnTo>
                <a:lnTo>
                  <a:pt x="809" y="828"/>
                </a:lnTo>
                <a:lnTo>
                  <a:pt x="828" y="837"/>
                </a:lnTo>
                <a:lnTo>
                  <a:pt x="846" y="837"/>
                </a:lnTo>
                <a:lnTo>
                  <a:pt x="865" y="837"/>
                </a:lnTo>
                <a:lnTo>
                  <a:pt x="883" y="837"/>
                </a:lnTo>
                <a:lnTo>
                  <a:pt x="892" y="819"/>
                </a:lnTo>
                <a:lnTo>
                  <a:pt x="911" y="819"/>
                </a:lnTo>
                <a:lnTo>
                  <a:pt x="929" y="819"/>
                </a:lnTo>
                <a:lnTo>
                  <a:pt x="947" y="819"/>
                </a:lnTo>
                <a:lnTo>
                  <a:pt x="966" y="810"/>
                </a:lnTo>
                <a:lnTo>
                  <a:pt x="984" y="810"/>
                </a:lnTo>
                <a:lnTo>
                  <a:pt x="1003" y="799"/>
                </a:lnTo>
                <a:lnTo>
                  <a:pt x="1021" y="799"/>
                </a:lnTo>
                <a:lnTo>
                  <a:pt x="1039" y="799"/>
                </a:lnTo>
                <a:lnTo>
                  <a:pt x="1058" y="790"/>
                </a:lnTo>
                <a:lnTo>
                  <a:pt x="1076" y="790"/>
                </a:lnTo>
                <a:lnTo>
                  <a:pt x="1095" y="781"/>
                </a:lnTo>
                <a:lnTo>
                  <a:pt x="1113" y="772"/>
                </a:lnTo>
                <a:lnTo>
                  <a:pt x="1131" y="772"/>
                </a:lnTo>
                <a:lnTo>
                  <a:pt x="1150" y="772"/>
                </a:lnTo>
                <a:lnTo>
                  <a:pt x="1168" y="763"/>
                </a:lnTo>
                <a:lnTo>
                  <a:pt x="1186" y="763"/>
                </a:lnTo>
                <a:lnTo>
                  <a:pt x="1205" y="753"/>
                </a:lnTo>
                <a:lnTo>
                  <a:pt x="1223" y="744"/>
                </a:lnTo>
                <a:lnTo>
                  <a:pt x="1242" y="735"/>
                </a:lnTo>
                <a:lnTo>
                  <a:pt x="1260" y="726"/>
                </a:lnTo>
                <a:lnTo>
                  <a:pt x="1242" y="735"/>
                </a:lnTo>
                <a:lnTo>
                  <a:pt x="1251" y="716"/>
                </a:lnTo>
                <a:lnTo>
                  <a:pt x="1232" y="735"/>
                </a:lnTo>
                <a:lnTo>
                  <a:pt x="1251" y="726"/>
                </a:lnTo>
                <a:lnTo>
                  <a:pt x="1269" y="716"/>
                </a:lnTo>
                <a:lnTo>
                  <a:pt x="1288" y="706"/>
                </a:lnTo>
                <a:lnTo>
                  <a:pt x="1306" y="697"/>
                </a:lnTo>
                <a:lnTo>
                  <a:pt x="1324" y="688"/>
                </a:lnTo>
                <a:lnTo>
                  <a:pt x="1334" y="670"/>
                </a:lnTo>
                <a:lnTo>
                  <a:pt x="1352" y="660"/>
                </a:lnTo>
                <a:lnTo>
                  <a:pt x="1370" y="651"/>
                </a:lnTo>
                <a:lnTo>
                  <a:pt x="1389" y="642"/>
                </a:lnTo>
                <a:lnTo>
                  <a:pt x="1398" y="623"/>
                </a:lnTo>
                <a:lnTo>
                  <a:pt x="1416" y="613"/>
                </a:lnTo>
                <a:lnTo>
                  <a:pt x="1426" y="595"/>
                </a:lnTo>
                <a:lnTo>
                  <a:pt x="1435" y="577"/>
                </a:lnTo>
                <a:lnTo>
                  <a:pt x="1453" y="568"/>
                </a:lnTo>
                <a:lnTo>
                  <a:pt x="1462" y="548"/>
                </a:lnTo>
                <a:lnTo>
                  <a:pt x="1472" y="530"/>
                </a:lnTo>
                <a:lnTo>
                  <a:pt x="1481" y="511"/>
                </a:lnTo>
                <a:lnTo>
                  <a:pt x="1490" y="493"/>
                </a:lnTo>
                <a:lnTo>
                  <a:pt x="1499" y="475"/>
                </a:lnTo>
                <a:lnTo>
                  <a:pt x="1499" y="455"/>
                </a:lnTo>
                <a:lnTo>
                  <a:pt x="1508" y="437"/>
                </a:lnTo>
                <a:lnTo>
                  <a:pt x="1518" y="418"/>
                </a:lnTo>
                <a:lnTo>
                  <a:pt x="1518" y="400"/>
                </a:lnTo>
                <a:lnTo>
                  <a:pt x="1518" y="382"/>
                </a:lnTo>
                <a:lnTo>
                  <a:pt x="1518" y="362"/>
                </a:lnTo>
                <a:lnTo>
                  <a:pt x="1527" y="344"/>
                </a:lnTo>
                <a:lnTo>
                  <a:pt x="1527" y="325"/>
                </a:lnTo>
                <a:lnTo>
                  <a:pt x="1527" y="307"/>
                </a:lnTo>
                <a:lnTo>
                  <a:pt x="1518" y="288"/>
                </a:lnTo>
                <a:lnTo>
                  <a:pt x="1518" y="269"/>
                </a:lnTo>
                <a:lnTo>
                  <a:pt x="1518" y="251"/>
                </a:lnTo>
                <a:lnTo>
                  <a:pt x="1518" y="232"/>
                </a:lnTo>
                <a:lnTo>
                  <a:pt x="1508" y="214"/>
                </a:lnTo>
                <a:lnTo>
                  <a:pt x="1508" y="195"/>
                </a:lnTo>
                <a:lnTo>
                  <a:pt x="1499" y="176"/>
                </a:lnTo>
                <a:lnTo>
                  <a:pt x="1499" y="158"/>
                </a:lnTo>
                <a:lnTo>
                  <a:pt x="1490" y="140"/>
                </a:lnTo>
                <a:lnTo>
                  <a:pt x="1490" y="120"/>
                </a:lnTo>
                <a:lnTo>
                  <a:pt x="1481" y="102"/>
                </a:lnTo>
                <a:lnTo>
                  <a:pt x="1481" y="74"/>
                </a:lnTo>
                <a:lnTo>
                  <a:pt x="1472" y="56"/>
                </a:lnTo>
                <a:lnTo>
                  <a:pt x="1462" y="36"/>
                </a:lnTo>
                <a:lnTo>
                  <a:pt x="1444" y="36"/>
                </a:lnTo>
                <a:lnTo>
                  <a:pt x="1426" y="36"/>
                </a:lnTo>
                <a:lnTo>
                  <a:pt x="1407" y="47"/>
                </a:lnTo>
                <a:lnTo>
                  <a:pt x="1389" y="47"/>
                </a:lnTo>
                <a:lnTo>
                  <a:pt x="1370" y="47"/>
                </a:lnTo>
                <a:lnTo>
                  <a:pt x="1352" y="47"/>
                </a:lnTo>
                <a:lnTo>
                  <a:pt x="1334" y="56"/>
                </a:lnTo>
                <a:lnTo>
                  <a:pt x="1315" y="56"/>
                </a:lnTo>
                <a:lnTo>
                  <a:pt x="1297" y="56"/>
                </a:lnTo>
                <a:lnTo>
                  <a:pt x="1278" y="65"/>
                </a:lnTo>
                <a:lnTo>
                  <a:pt x="1260" y="74"/>
                </a:lnTo>
                <a:lnTo>
                  <a:pt x="1242" y="83"/>
                </a:lnTo>
                <a:lnTo>
                  <a:pt x="1223" y="83"/>
                </a:lnTo>
                <a:lnTo>
                  <a:pt x="1205" y="83"/>
                </a:lnTo>
                <a:lnTo>
                  <a:pt x="1186" y="83"/>
                </a:lnTo>
                <a:lnTo>
                  <a:pt x="1168" y="83"/>
                </a:lnTo>
                <a:lnTo>
                  <a:pt x="1150" y="83"/>
                </a:lnTo>
                <a:lnTo>
                  <a:pt x="1131" y="83"/>
                </a:lnTo>
                <a:lnTo>
                  <a:pt x="1113" y="93"/>
                </a:lnTo>
                <a:lnTo>
                  <a:pt x="1095" y="93"/>
                </a:lnTo>
                <a:lnTo>
                  <a:pt x="1076" y="93"/>
                </a:lnTo>
                <a:lnTo>
                  <a:pt x="1058" y="93"/>
                </a:lnTo>
                <a:lnTo>
                  <a:pt x="1039" y="93"/>
                </a:lnTo>
                <a:lnTo>
                  <a:pt x="1021" y="93"/>
                </a:lnTo>
                <a:lnTo>
                  <a:pt x="1003" y="102"/>
                </a:lnTo>
                <a:lnTo>
                  <a:pt x="984" y="102"/>
                </a:lnTo>
                <a:lnTo>
                  <a:pt x="966" y="111"/>
                </a:lnTo>
                <a:lnTo>
                  <a:pt x="938" y="111"/>
                </a:lnTo>
                <a:lnTo>
                  <a:pt x="920" y="111"/>
                </a:lnTo>
                <a:lnTo>
                  <a:pt x="901" y="111"/>
                </a:lnTo>
                <a:lnTo>
                  <a:pt x="883" y="111"/>
                </a:lnTo>
                <a:lnTo>
                  <a:pt x="865" y="111"/>
                </a:lnTo>
                <a:lnTo>
                  <a:pt x="846" y="111"/>
                </a:lnTo>
                <a:lnTo>
                  <a:pt x="828" y="102"/>
                </a:lnTo>
                <a:lnTo>
                  <a:pt x="809" y="102"/>
                </a:lnTo>
                <a:lnTo>
                  <a:pt x="791" y="93"/>
                </a:lnTo>
                <a:lnTo>
                  <a:pt x="773" y="93"/>
                </a:lnTo>
                <a:lnTo>
                  <a:pt x="754" y="83"/>
                </a:lnTo>
                <a:lnTo>
                  <a:pt x="736" y="74"/>
                </a:lnTo>
                <a:lnTo>
                  <a:pt x="718" y="74"/>
                </a:lnTo>
                <a:lnTo>
                  <a:pt x="699" y="74"/>
                </a:lnTo>
                <a:lnTo>
                  <a:pt x="681" y="83"/>
                </a:lnTo>
                <a:lnTo>
                  <a:pt x="662" y="83"/>
                </a:lnTo>
                <a:lnTo>
                  <a:pt x="644" y="93"/>
                </a:lnTo>
                <a:lnTo>
                  <a:pt x="626" y="93"/>
                </a:lnTo>
                <a:lnTo>
                  <a:pt x="598" y="93"/>
                </a:lnTo>
                <a:lnTo>
                  <a:pt x="580" y="93"/>
                </a:lnTo>
                <a:lnTo>
                  <a:pt x="561" y="93"/>
                </a:lnTo>
                <a:lnTo>
                  <a:pt x="543" y="93"/>
                </a:lnTo>
                <a:lnTo>
                  <a:pt x="524" y="93"/>
                </a:lnTo>
                <a:lnTo>
                  <a:pt x="506" y="93"/>
                </a:lnTo>
                <a:lnTo>
                  <a:pt x="488" y="83"/>
                </a:lnTo>
                <a:lnTo>
                  <a:pt x="469" y="83"/>
                </a:lnTo>
                <a:lnTo>
                  <a:pt x="451" y="83"/>
                </a:lnTo>
                <a:lnTo>
                  <a:pt x="432" y="83"/>
                </a:lnTo>
                <a:lnTo>
                  <a:pt x="414" y="83"/>
                </a:lnTo>
                <a:lnTo>
                  <a:pt x="396" y="74"/>
                </a:lnTo>
                <a:lnTo>
                  <a:pt x="377" y="74"/>
                </a:lnTo>
                <a:lnTo>
                  <a:pt x="359" y="74"/>
                </a:lnTo>
                <a:lnTo>
                  <a:pt x="341" y="74"/>
                </a:lnTo>
                <a:lnTo>
                  <a:pt x="322" y="74"/>
                </a:lnTo>
                <a:lnTo>
                  <a:pt x="304" y="74"/>
                </a:lnTo>
                <a:lnTo>
                  <a:pt x="285" y="74"/>
                </a:lnTo>
                <a:lnTo>
                  <a:pt x="267" y="74"/>
                </a:lnTo>
                <a:lnTo>
                  <a:pt x="249" y="65"/>
                </a:lnTo>
                <a:lnTo>
                  <a:pt x="230" y="56"/>
                </a:lnTo>
                <a:lnTo>
                  <a:pt x="212" y="56"/>
                </a:lnTo>
                <a:lnTo>
                  <a:pt x="193" y="47"/>
                </a:lnTo>
                <a:lnTo>
                  <a:pt x="175" y="47"/>
                </a:lnTo>
                <a:lnTo>
                  <a:pt x="157" y="36"/>
                </a:lnTo>
                <a:lnTo>
                  <a:pt x="138" y="36"/>
                </a:lnTo>
                <a:lnTo>
                  <a:pt x="111" y="27"/>
                </a:lnTo>
                <a:lnTo>
                  <a:pt x="92" y="18"/>
                </a:lnTo>
                <a:lnTo>
                  <a:pt x="74" y="18"/>
                </a:lnTo>
                <a:lnTo>
                  <a:pt x="83" y="0"/>
                </a:lnTo>
              </a:path>
            </a:pathLst>
          </a:custGeom>
          <a:solidFill>
            <a:srgbClr val="F76681"/>
          </a:solidFill>
          <a:ln w="12700" cap="rnd" cmpd="sng">
            <a:noFill/>
            <a:prstDash val="solid"/>
            <a:round/>
            <a:headEnd type="none" w="med" len="med"/>
            <a:tailEnd type="none" w="med" len="med"/>
          </a:ln>
        </p:spPr>
        <p:txBody>
          <a:bodyPr/>
          <a:lstStyle/>
          <a:p>
            <a:endParaRPr lang="en-US"/>
          </a:p>
        </p:txBody>
      </p:sp>
      <p:grpSp>
        <p:nvGrpSpPr>
          <p:cNvPr id="7" name="Group 26"/>
          <p:cNvGrpSpPr>
            <a:grpSpLocks/>
          </p:cNvGrpSpPr>
          <p:nvPr/>
        </p:nvGrpSpPr>
        <p:grpSpPr bwMode="auto">
          <a:xfrm>
            <a:off x="6310313" y="2501900"/>
            <a:ext cx="2452687" cy="1944688"/>
            <a:chOff x="3975" y="1576"/>
            <a:chExt cx="1545" cy="1225"/>
          </a:xfrm>
        </p:grpSpPr>
        <p:grpSp>
          <p:nvGrpSpPr>
            <p:cNvPr id="8" name="Group 27"/>
            <p:cNvGrpSpPr>
              <a:grpSpLocks/>
            </p:cNvGrpSpPr>
            <p:nvPr/>
          </p:nvGrpSpPr>
          <p:grpSpPr bwMode="auto">
            <a:xfrm>
              <a:off x="3975" y="1576"/>
              <a:ext cx="1545" cy="1225"/>
              <a:chOff x="3975" y="1576"/>
              <a:chExt cx="1545" cy="1225"/>
            </a:xfrm>
          </p:grpSpPr>
          <p:sp>
            <p:nvSpPr>
              <p:cNvPr id="139334" name="Freeform 28"/>
              <p:cNvSpPr>
                <a:spLocks/>
              </p:cNvSpPr>
              <p:nvPr/>
            </p:nvSpPr>
            <p:spPr bwMode="auto">
              <a:xfrm>
                <a:off x="3975" y="1576"/>
                <a:ext cx="1545" cy="1225"/>
              </a:xfrm>
              <a:custGeom>
                <a:avLst/>
                <a:gdLst>
                  <a:gd name="T0" fmla="*/ 223 w 1545"/>
                  <a:gd name="T1" fmla="*/ 79 h 1225"/>
                  <a:gd name="T2" fmla="*/ 175 w 1545"/>
                  <a:gd name="T3" fmla="*/ 167 h 1225"/>
                  <a:gd name="T4" fmla="*/ 119 w 1545"/>
                  <a:gd name="T5" fmla="*/ 302 h 1225"/>
                  <a:gd name="T6" fmla="*/ 56 w 1545"/>
                  <a:gd name="T7" fmla="*/ 453 h 1225"/>
                  <a:gd name="T8" fmla="*/ 16 w 1545"/>
                  <a:gd name="T9" fmla="*/ 580 h 1225"/>
                  <a:gd name="T10" fmla="*/ 8 w 1545"/>
                  <a:gd name="T11" fmla="*/ 707 h 1225"/>
                  <a:gd name="T12" fmla="*/ 32 w 1545"/>
                  <a:gd name="T13" fmla="*/ 842 h 1225"/>
                  <a:gd name="T14" fmla="*/ 96 w 1545"/>
                  <a:gd name="T15" fmla="*/ 962 h 1225"/>
                  <a:gd name="T16" fmla="*/ 191 w 1545"/>
                  <a:gd name="T17" fmla="*/ 1049 h 1225"/>
                  <a:gd name="T18" fmla="*/ 310 w 1545"/>
                  <a:gd name="T19" fmla="*/ 1121 h 1225"/>
                  <a:gd name="T20" fmla="*/ 454 w 1545"/>
                  <a:gd name="T21" fmla="*/ 1168 h 1225"/>
                  <a:gd name="T22" fmla="*/ 597 w 1545"/>
                  <a:gd name="T23" fmla="*/ 1200 h 1225"/>
                  <a:gd name="T24" fmla="*/ 684 w 1545"/>
                  <a:gd name="T25" fmla="*/ 1216 h 1225"/>
                  <a:gd name="T26" fmla="*/ 780 w 1545"/>
                  <a:gd name="T27" fmla="*/ 1224 h 1225"/>
                  <a:gd name="T28" fmla="*/ 883 w 1545"/>
                  <a:gd name="T29" fmla="*/ 1216 h 1225"/>
                  <a:gd name="T30" fmla="*/ 971 w 1545"/>
                  <a:gd name="T31" fmla="*/ 1200 h 1225"/>
                  <a:gd name="T32" fmla="*/ 1098 w 1545"/>
                  <a:gd name="T33" fmla="*/ 1168 h 1225"/>
                  <a:gd name="T34" fmla="*/ 1218 w 1545"/>
                  <a:gd name="T35" fmla="*/ 1129 h 1225"/>
                  <a:gd name="T36" fmla="*/ 1313 w 1545"/>
                  <a:gd name="T37" fmla="*/ 1081 h 1225"/>
                  <a:gd name="T38" fmla="*/ 1393 w 1545"/>
                  <a:gd name="T39" fmla="*/ 1017 h 1225"/>
                  <a:gd name="T40" fmla="*/ 1448 w 1545"/>
                  <a:gd name="T41" fmla="*/ 962 h 1225"/>
                  <a:gd name="T42" fmla="*/ 1488 w 1545"/>
                  <a:gd name="T43" fmla="*/ 906 h 1225"/>
                  <a:gd name="T44" fmla="*/ 1512 w 1545"/>
                  <a:gd name="T45" fmla="*/ 835 h 1225"/>
                  <a:gd name="T46" fmla="*/ 1528 w 1545"/>
                  <a:gd name="T47" fmla="*/ 771 h 1225"/>
                  <a:gd name="T48" fmla="*/ 1544 w 1545"/>
                  <a:gd name="T49" fmla="*/ 684 h 1225"/>
                  <a:gd name="T50" fmla="*/ 1536 w 1545"/>
                  <a:gd name="T51" fmla="*/ 612 h 1225"/>
                  <a:gd name="T52" fmla="*/ 1520 w 1545"/>
                  <a:gd name="T53" fmla="*/ 525 h 1225"/>
                  <a:gd name="T54" fmla="*/ 1488 w 1545"/>
                  <a:gd name="T55" fmla="*/ 445 h 1225"/>
                  <a:gd name="T56" fmla="*/ 1456 w 1545"/>
                  <a:gd name="T57" fmla="*/ 374 h 1225"/>
                  <a:gd name="T58" fmla="*/ 1425 w 1545"/>
                  <a:gd name="T59" fmla="*/ 286 h 1225"/>
                  <a:gd name="T60" fmla="*/ 1393 w 1545"/>
                  <a:gd name="T61" fmla="*/ 207 h 1225"/>
                  <a:gd name="T62" fmla="*/ 1361 w 1545"/>
                  <a:gd name="T63" fmla="*/ 127 h 1225"/>
                  <a:gd name="T64" fmla="*/ 1329 w 1545"/>
                  <a:gd name="T65" fmla="*/ 79 h 1225"/>
                  <a:gd name="T66" fmla="*/ 1321 w 1545"/>
                  <a:gd name="T67" fmla="*/ 56 h 1225"/>
                  <a:gd name="T68" fmla="*/ 1297 w 1545"/>
                  <a:gd name="T69" fmla="*/ 48 h 1225"/>
                  <a:gd name="T70" fmla="*/ 1273 w 1545"/>
                  <a:gd name="T71" fmla="*/ 40 h 1225"/>
                  <a:gd name="T72" fmla="*/ 1242 w 1545"/>
                  <a:gd name="T73" fmla="*/ 32 h 1225"/>
                  <a:gd name="T74" fmla="*/ 1202 w 1545"/>
                  <a:gd name="T75" fmla="*/ 24 h 1225"/>
                  <a:gd name="T76" fmla="*/ 1154 w 1545"/>
                  <a:gd name="T77" fmla="*/ 16 h 1225"/>
                  <a:gd name="T78" fmla="*/ 1114 w 1545"/>
                  <a:gd name="T79" fmla="*/ 16 h 1225"/>
                  <a:gd name="T80" fmla="*/ 1066 w 1545"/>
                  <a:gd name="T81" fmla="*/ 8 h 1225"/>
                  <a:gd name="T82" fmla="*/ 1019 w 1545"/>
                  <a:gd name="T83" fmla="*/ 8 h 1225"/>
                  <a:gd name="T84" fmla="*/ 963 w 1545"/>
                  <a:gd name="T85" fmla="*/ 0 h 1225"/>
                  <a:gd name="T86" fmla="*/ 907 w 1545"/>
                  <a:gd name="T87" fmla="*/ 0 h 1225"/>
                  <a:gd name="T88" fmla="*/ 860 w 1545"/>
                  <a:gd name="T89" fmla="*/ 0 h 1225"/>
                  <a:gd name="T90" fmla="*/ 812 w 1545"/>
                  <a:gd name="T91" fmla="*/ 0 h 1225"/>
                  <a:gd name="T92" fmla="*/ 772 w 1545"/>
                  <a:gd name="T93" fmla="*/ 0 h 1225"/>
                  <a:gd name="T94" fmla="*/ 732 w 1545"/>
                  <a:gd name="T95" fmla="*/ 0 h 1225"/>
                  <a:gd name="T96" fmla="*/ 684 w 1545"/>
                  <a:gd name="T97" fmla="*/ 0 h 1225"/>
                  <a:gd name="T98" fmla="*/ 629 w 1545"/>
                  <a:gd name="T99" fmla="*/ 0 h 1225"/>
                  <a:gd name="T100" fmla="*/ 581 w 1545"/>
                  <a:gd name="T101" fmla="*/ 0 h 1225"/>
                  <a:gd name="T102" fmla="*/ 525 w 1545"/>
                  <a:gd name="T103" fmla="*/ 8 h 1225"/>
                  <a:gd name="T104" fmla="*/ 485 w 1545"/>
                  <a:gd name="T105" fmla="*/ 8 h 1225"/>
                  <a:gd name="T106" fmla="*/ 430 w 1545"/>
                  <a:gd name="T107" fmla="*/ 16 h 1225"/>
                  <a:gd name="T108" fmla="*/ 382 w 1545"/>
                  <a:gd name="T109" fmla="*/ 24 h 1225"/>
                  <a:gd name="T110" fmla="*/ 342 w 1545"/>
                  <a:gd name="T111" fmla="*/ 24 h 1225"/>
                  <a:gd name="T112" fmla="*/ 302 w 1545"/>
                  <a:gd name="T113" fmla="*/ 32 h 1225"/>
                  <a:gd name="T114" fmla="*/ 271 w 1545"/>
                  <a:gd name="T115" fmla="*/ 40 h 1225"/>
                  <a:gd name="T116" fmla="*/ 247 w 1545"/>
                  <a:gd name="T117" fmla="*/ 48 h 12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5"/>
                  <a:gd name="T178" fmla="*/ 0 h 1225"/>
                  <a:gd name="T179" fmla="*/ 1545 w 1545"/>
                  <a:gd name="T180" fmla="*/ 1225 h 12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5" h="1225">
                    <a:moveTo>
                      <a:pt x="231" y="64"/>
                    </a:moveTo>
                    <a:lnTo>
                      <a:pt x="223" y="72"/>
                    </a:lnTo>
                    <a:lnTo>
                      <a:pt x="223" y="79"/>
                    </a:lnTo>
                    <a:lnTo>
                      <a:pt x="215" y="95"/>
                    </a:lnTo>
                    <a:lnTo>
                      <a:pt x="199" y="127"/>
                    </a:lnTo>
                    <a:lnTo>
                      <a:pt x="175" y="167"/>
                    </a:lnTo>
                    <a:lnTo>
                      <a:pt x="159" y="207"/>
                    </a:lnTo>
                    <a:lnTo>
                      <a:pt x="135" y="262"/>
                    </a:lnTo>
                    <a:lnTo>
                      <a:pt x="119" y="302"/>
                    </a:lnTo>
                    <a:lnTo>
                      <a:pt x="96" y="350"/>
                    </a:lnTo>
                    <a:lnTo>
                      <a:pt x="80" y="405"/>
                    </a:lnTo>
                    <a:lnTo>
                      <a:pt x="56" y="453"/>
                    </a:lnTo>
                    <a:lnTo>
                      <a:pt x="40" y="501"/>
                    </a:lnTo>
                    <a:lnTo>
                      <a:pt x="24" y="533"/>
                    </a:lnTo>
                    <a:lnTo>
                      <a:pt x="16" y="580"/>
                    </a:lnTo>
                    <a:lnTo>
                      <a:pt x="8" y="612"/>
                    </a:lnTo>
                    <a:lnTo>
                      <a:pt x="0" y="660"/>
                    </a:lnTo>
                    <a:lnTo>
                      <a:pt x="8" y="707"/>
                    </a:lnTo>
                    <a:lnTo>
                      <a:pt x="16" y="747"/>
                    </a:lnTo>
                    <a:lnTo>
                      <a:pt x="24" y="803"/>
                    </a:lnTo>
                    <a:lnTo>
                      <a:pt x="32" y="842"/>
                    </a:lnTo>
                    <a:lnTo>
                      <a:pt x="56" y="890"/>
                    </a:lnTo>
                    <a:lnTo>
                      <a:pt x="72" y="922"/>
                    </a:lnTo>
                    <a:lnTo>
                      <a:pt x="96" y="962"/>
                    </a:lnTo>
                    <a:lnTo>
                      <a:pt x="127" y="994"/>
                    </a:lnTo>
                    <a:lnTo>
                      <a:pt x="159" y="1017"/>
                    </a:lnTo>
                    <a:lnTo>
                      <a:pt x="191" y="1049"/>
                    </a:lnTo>
                    <a:lnTo>
                      <a:pt x="231" y="1073"/>
                    </a:lnTo>
                    <a:lnTo>
                      <a:pt x="271" y="1105"/>
                    </a:lnTo>
                    <a:lnTo>
                      <a:pt x="310" y="1121"/>
                    </a:lnTo>
                    <a:lnTo>
                      <a:pt x="358" y="1137"/>
                    </a:lnTo>
                    <a:lnTo>
                      <a:pt x="406" y="1160"/>
                    </a:lnTo>
                    <a:lnTo>
                      <a:pt x="454" y="1168"/>
                    </a:lnTo>
                    <a:lnTo>
                      <a:pt x="493" y="1184"/>
                    </a:lnTo>
                    <a:lnTo>
                      <a:pt x="549" y="1192"/>
                    </a:lnTo>
                    <a:lnTo>
                      <a:pt x="597" y="1200"/>
                    </a:lnTo>
                    <a:lnTo>
                      <a:pt x="621" y="1200"/>
                    </a:lnTo>
                    <a:lnTo>
                      <a:pt x="653" y="1208"/>
                    </a:lnTo>
                    <a:lnTo>
                      <a:pt x="684" y="1216"/>
                    </a:lnTo>
                    <a:lnTo>
                      <a:pt x="708" y="1224"/>
                    </a:lnTo>
                    <a:lnTo>
                      <a:pt x="740" y="1224"/>
                    </a:lnTo>
                    <a:lnTo>
                      <a:pt x="780" y="1224"/>
                    </a:lnTo>
                    <a:lnTo>
                      <a:pt x="820" y="1224"/>
                    </a:lnTo>
                    <a:lnTo>
                      <a:pt x="860" y="1216"/>
                    </a:lnTo>
                    <a:lnTo>
                      <a:pt x="883" y="1216"/>
                    </a:lnTo>
                    <a:lnTo>
                      <a:pt x="899" y="1208"/>
                    </a:lnTo>
                    <a:lnTo>
                      <a:pt x="931" y="1200"/>
                    </a:lnTo>
                    <a:lnTo>
                      <a:pt x="971" y="1200"/>
                    </a:lnTo>
                    <a:lnTo>
                      <a:pt x="1019" y="1184"/>
                    </a:lnTo>
                    <a:lnTo>
                      <a:pt x="1059" y="1176"/>
                    </a:lnTo>
                    <a:lnTo>
                      <a:pt x="1098" y="1168"/>
                    </a:lnTo>
                    <a:lnTo>
                      <a:pt x="1138" y="1160"/>
                    </a:lnTo>
                    <a:lnTo>
                      <a:pt x="1178" y="1145"/>
                    </a:lnTo>
                    <a:lnTo>
                      <a:pt x="1218" y="1129"/>
                    </a:lnTo>
                    <a:lnTo>
                      <a:pt x="1250" y="1113"/>
                    </a:lnTo>
                    <a:lnTo>
                      <a:pt x="1281" y="1097"/>
                    </a:lnTo>
                    <a:lnTo>
                      <a:pt x="1313" y="1081"/>
                    </a:lnTo>
                    <a:lnTo>
                      <a:pt x="1337" y="1065"/>
                    </a:lnTo>
                    <a:lnTo>
                      <a:pt x="1361" y="1041"/>
                    </a:lnTo>
                    <a:lnTo>
                      <a:pt x="1393" y="1017"/>
                    </a:lnTo>
                    <a:lnTo>
                      <a:pt x="1417" y="1001"/>
                    </a:lnTo>
                    <a:lnTo>
                      <a:pt x="1433" y="978"/>
                    </a:lnTo>
                    <a:lnTo>
                      <a:pt x="1448" y="962"/>
                    </a:lnTo>
                    <a:lnTo>
                      <a:pt x="1464" y="946"/>
                    </a:lnTo>
                    <a:lnTo>
                      <a:pt x="1472" y="922"/>
                    </a:lnTo>
                    <a:lnTo>
                      <a:pt x="1488" y="906"/>
                    </a:lnTo>
                    <a:lnTo>
                      <a:pt x="1496" y="882"/>
                    </a:lnTo>
                    <a:lnTo>
                      <a:pt x="1504" y="858"/>
                    </a:lnTo>
                    <a:lnTo>
                      <a:pt x="1512" y="835"/>
                    </a:lnTo>
                    <a:lnTo>
                      <a:pt x="1520" y="819"/>
                    </a:lnTo>
                    <a:lnTo>
                      <a:pt x="1528" y="795"/>
                    </a:lnTo>
                    <a:lnTo>
                      <a:pt x="1528" y="771"/>
                    </a:lnTo>
                    <a:lnTo>
                      <a:pt x="1536" y="747"/>
                    </a:lnTo>
                    <a:lnTo>
                      <a:pt x="1536" y="723"/>
                    </a:lnTo>
                    <a:lnTo>
                      <a:pt x="1544" y="684"/>
                    </a:lnTo>
                    <a:lnTo>
                      <a:pt x="1544" y="660"/>
                    </a:lnTo>
                    <a:lnTo>
                      <a:pt x="1544" y="636"/>
                    </a:lnTo>
                    <a:lnTo>
                      <a:pt x="1536" y="612"/>
                    </a:lnTo>
                    <a:lnTo>
                      <a:pt x="1536" y="580"/>
                    </a:lnTo>
                    <a:lnTo>
                      <a:pt x="1528" y="556"/>
                    </a:lnTo>
                    <a:lnTo>
                      <a:pt x="1520" y="525"/>
                    </a:lnTo>
                    <a:lnTo>
                      <a:pt x="1512" y="501"/>
                    </a:lnTo>
                    <a:lnTo>
                      <a:pt x="1496" y="477"/>
                    </a:lnTo>
                    <a:lnTo>
                      <a:pt x="1488" y="445"/>
                    </a:lnTo>
                    <a:lnTo>
                      <a:pt x="1480" y="421"/>
                    </a:lnTo>
                    <a:lnTo>
                      <a:pt x="1464" y="397"/>
                    </a:lnTo>
                    <a:lnTo>
                      <a:pt x="1456" y="374"/>
                    </a:lnTo>
                    <a:lnTo>
                      <a:pt x="1448" y="350"/>
                    </a:lnTo>
                    <a:lnTo>
                      <a:pt x="1433" y="318"/>
                    </a:lnTo>
                    <a:lnTo>
                      <a:pt x="1425" y="286"/>
                    </a:lnTo>
                    <a:lnTo>
                      <a:pt x="1409" y="262"/>
                    </a:lnTo>
                    <a:lnTo>
                      <a:pt x="1401" y="238"/>
                    </a:lnTo>
                    <a:lnTo>
                      <a:pt x="1393" y="207"/>
                    </a:lnTo>
                    <a:lnTo>
                      <a:pt x="1377" y="183"/>
                    </a:lnTo>
                    <a:lnTo>
                      <a:pt x="1369" y="151"/>
                    </a:lnTo>
                    <a:lnTo>
                      <a:pt x="1361" y="127"/>
                    </a:lnTo>
                    <a:lnTo>
                      <a:pt x="1345" y="103"/>
                    </a:lnTo>
                    <a:lnTo>
                      <a:pt x="1337" y="87"/>
                    </a:lnTo>
                    <a:lnTo>
                      <a:pt x="1329" y="79"/>
                    </a:lnTo>
                    <a:lnTo>
                      <a:pt x="1329" y="72"/>
                    </a:lnTo>
                    <a:lnTo>
                      <a:pt x="1321" y="64"/>
                    </a:lnTo>
                    <a:lnTo>
                      <a:pt x="1321" y="56"/>
                    </a:lnTo>
                    <a:lnTo>
                      <a:pt x="1313" y="56"/>
                    </a:lnTo>
                    <a:lnTo>
                      <a:pt x="1305" y="48"/>
                    </a:lnTo>
                    <a:lnTo>
                      <a:pt x="1297" y="48"/>
                    </a:lnTo>
                    <a:lnTo>
                      <a:pt x="1289" y="40"/>
                    </a:lnTo>
                    <a:lnTo>
                      <a:pt x="1281" y="40"/>
                    </a:lnTo>
                    <a:lnTo>
                      <a:pt x="1273" y="40"/>
                    </a:lnTo>
                    <a:lnTo>
                      <a:pt x="1257" y="32"/>
                    </a:lnTo>
                    <a:lnTo>
                      <a:pt x="1250" y="32"/>
                    </a:lnTo>
                    <a:lnTo>
                      <a:pt x="1242" y="32"/>
                    </a:lnTo>
                    <a:lnTo>
                      <a:pt x="1226" y="24"/>
                    </a:lnTo>
                    <a:lnTo>
                      <a:pt x="1210" y="24"/>
                    </a:lnTo>
                    <a:lnTo>
                      <a:pt x="1202" y="24"/>
                    </a:lnTo>
                    <a:lnTo>
                      <a:pt x="1186" y="24"/>
                    </a:lnTo>
                    <a:lnTo>
                      <a:pt x="1170" y="16"/>
                    </a:lnTo>
                    <a:lnTo>
                      <a:pt x="1154" y="16"/>
                    </a:lnTo>
                    <a:lnTo>
                      <a:pt x="1146" y="16"/>
                    </a:lnTo>
                    <a:lnTo>
                      <a:pt x="1130" y="16"/>
                    </a:lnTo>
                    <a:lnTo>
                      <a:pt x="1114" y="16"/>
                    </a:lnTo>
                    <a:lnTo>
                      <a:pt x="1098" y="16"/>
                    </a:lnTo>
                    <a:lnTo>
                      <a:pt x="1082" y="8"/>
                    </a:lnTo>
                    <a:lnTo>
                      <a:pt x="1066" y="8"/>
                    </a:lnTo>
                    <a:lnTo>
                      <a:pt x="1051" y="8"/>
                    </a:lnTo>
                    <a:lnTo>
                      <a:pt x="1035" y="8"/>
                    </a:lnTo>
                    <a:lnTo>
                      <a:pt x="1019" y="8"/>
                    </a:lnTo>
                    <a:lnTo>
                      <a:pt x="1003" y="8"/>
                    </a:lnTo>
                    <a:lnTo>
                      <a:pt x="979" y="0"/>
                    </a:lnTo>
                    <a:lnTo>
                      <a:pt x="963" y="0"/>
                    </a:lnTo>
                    <a:lnTo>
                      <a:pt x="947" y="0"/>
                    </a:lnTo>
                    <a:lnTo>
                      <a:pt x="923" y="0"/>
                    </a:lnTo>
                    <a:lnTo>
                      <a:pt x="907" y="0"/>
                    </a:lnTo>
                    <a:lnTo>
                      <a:pt x="891" y="0"/>
                    </a:lnTo>
                    <a:lnTo>
                      <a:pt x="875" y="0"/>
                    </a:lnTo>
                    <a:lnTo>
                      <a:pt x="860" y="0"/>
                    </a:lnTo>
                    <a:lnTo>
                      <a:pt x="844" y="0"/>
                    </a:lnTo>
                    <a:lnTo>
                      <a:pt x="828" y="0"/>
                    </a:lnTo>
                    <a:lnTo>
                      <a:pt x="812" y="0"/>
                    </a:lnTo>
                    <a:lnTo>
                      <a:pt x="804" y="0"/>
                    </a:lnTo>
                    <a:lnTo>
                      <a:pt x="788" y="0"/>
                    </a:lnTo>
                    <a:lnTo>
                      <a:pt x="772" y="0"/>
                    </a:lnTo>
                    <a:lnTo>
                      <a:pt x="756" y="0"/>
                    </a:lnTo>
                    <a:lnTo>
                      <a:pt x="748" y="0"/>
                    </a:lnTo>
                    <a:lnTo>
                      <a:pt x="732" y="0"/>
                    </a:lnTo>
                    <a:lnTo>
                      <a:pt x="716" y="0"/>
                    </a:lnTo>
                    <a:lnTo>
                      <a:pt x="700" y="0"/>
                    </a:lnTo>
                    <a:lnTo>
                      <a:pt x="684" y="0"/>
                    </a:lnTo>
                    <a:lnTo>
                      <a:pt x="669" y="0"/>
                    </a:lnTo>
                    <a:lnTo>
                      <a:pt x="653" y="0"/>
                    </a:lnTo>
                    <a:lnTo>
                      <a:pt x="629" y="0"/>
                    </a:lnTo>
                    <a:lnTo>
                      <a:pt x="621" y="0"/>
                    </a:lnTo>
                    <a:lnTo>
                      <a:pt x="597" y="0"/>
                    </a:lnTo>
                    <a:lnTo>
                      <a:pt x="581" y="0"/>
                    </a:lnTo>
                    <a:lnTo>
                      <a:pt x="557" y="8"/>
                    </a:lnTo>
                    <a:lnTo>
                      <a:pt x="541" y="8"/>
                    </a:lnTo>
                    <a:lnTo>
                      <a:pt x="525" y="8"/>
                    </a:lnTo>
                    <a:lnTo>
                      <a:pt x="517" y="8"/>
                    </a:lnTo>
                    <a:lnTo>
                      <a:pt x="501" y="8"/>
                    </a:lnTo>
                    <a:lnTo>
                      <a:pt x="485" y="8"/>
                    </a:lnTo>
                    <a:lnTo>
                      <a:pt x="470" y="16"/>
                    </a:lnTo>
                    <a:lnTo>
                      <a:pt x="446" y="16"/>
                    </a:lnTo>
                    <a:lnTo>
                      <a:pt x="430" y="16"/>
                    </a:lnTo>
                    <a:lnTo>
                      <a:pt x="414" y="16"/>
                    </a:lnTo>
                    <a:lnTo>
                      <a:pt x="398" y="16"/>
                    </a:lnTo>
                    <a:lnTo>
                      <a:pt x="382" y="24"/>
                    </a:lnTo>
                    <a:lnTo>
                      <a:pt x="366" y="24"/>
                    </a:lnTo>
                    <a:lnTo>
                      <a:pt x="350" y="24"/>
                    </a:lnTo>
                    <a:lnTo>
                      <a:pt x="342" y="24"/>
                    </a:lnTo>
                    <a:lnTo>
                      <a:pt x="326" y="32"/>
                    </a:lnTo>
                    <a:lnTo>
                      <a:pt x="318" y="32"/>
                    </a:lnTo>
                    <a:lnTo>
                      <a:pt x="302" y="32"/>
                    </a:lnTo>
                    <a:lnTo>
                      <a:pt x="294" y="32"/>
                    </a:lnTo>
                    <a:lnTo>
                      <a:pt x="279" y="40"/>
                    </a:lnTo>
                    <a:lnTo>
                      <a:pt x="271" y="40"/>
                    </a:lnTo>
                    <a:lnTo>
                      <a:pt x="263" y="40"/>
                    </a:lnTo>
                    <a:lnTo>
                      <a:pt x="255" y="48"/>
                    </a:lnTo>
                    <a:lnTo>
                      <a:pt x="247" y="48"/>
                    </a:lnTo>
                    <a:lnTo>
                      <a:pt x="239" y="56"/>
                    </a:lnTo>
                    <a:lnTo>
                      <a:pt x="231" y="64"/>
                    </a:lnTo>
                  </a:path>
                </a:pathLst>
              </a:custGeom>
              <a:solidFill>
                <a:srgbClr val="4040FF"/>
              </a:solidFill>
              <a:ln w="12700" cap="rnd" cmpd="sng">
                <a:noFill/>
                <a:prstDash val="solid"/>
                <a:round/>
                <a:headEnd type="none" w="med" len="med"/>
                <a:tailEnd type="none" w="med" len="med"/>
              </a:ln>
            </p:spPr>
            <p:txBody>
              <a:bodyPr/>
              <a:lstStyle/>
              <a:p>
                <a:endParaRPr lang="en-US"/>
              </a:p>
            </p:txBody>
          </p:sp>
          <p:sp>
            <p:nvSpPr>
              <p:cNvPr id="139335" name="Oval 29"/>
              <p:cNvSpPr>
                <a:spLocks noChangeArrowheads="1"/>
              </p:cNvSpPr>
              <p:nvPr/>
            </p:nvSpPr>
            <p:spPr bwMode="auto">
              <a:xfrm>
                <a:off x="4207" y="1576"/>
                <a:ext cx="1096" cy="128"/>
              </a:xfrm>
              <a:prstGeom prst="ellipse">
                <a:avLst/>
              </a:prstGeom>
              <a:solidFill>
                <a:srgbClr val="C0C0FF"/>
              </a:solidFill>
              <a:ln w="12700">
                <a:noFill/>
                <a:round/>
                <a:headEnd/>
                <a:tailEnd/>
              </a:ln>
            </p:spPr>
            <p:txBody>
              <a:bodyPr wrap="none" anchor="ctr"/>
              <a:lstStyle/>
              <a:p>
                <a:pPr eaLnBrk="0" hangingPunct="0"/>
                <a:endParaRPr lang="en-US">
                  <a:latin typeface="Calibri" pitchFamily="34" charset="0"/>
                </a:endParaRPr>
              </a:p>
            </p:txBody>
          </p:sp>
        </p:grpSp>
        <p:grpSp>
          <p:nvGrpSpPr>
            <p:cNvPr id="9" name="Group 30"/>
            <p:cNvGrpSpPr>
              <a:grpSpLocks/>
            </p:cNvGrpSpPr>
            <p:nvPr/>
          </p:nvGrpSpPr>
          <p:grpSpPr bwMode="auto">
            <a:xfrm>
              <a:off x="5127" y="1600"/>
              <a:ext cx="385" cy="601"/>
              <a:chOff x="5127" y="1600"/>
              <a:chExt cx="385" cy="601"/>
            </a:xfrm>
          </p:grpSpPr>
          <p:sp>
            <p:nvSpPr>
              <p:cNvPr id="139332" name="Freeform 31"/>
              <p:cNvSpPr>
                <a:spLocks/>
              </p:cNvSpPr>
              <p:nvPr/>
            </p:nvSpPr>
            <p:spPr bwMode="auto">
              <a:xfrm>
                <a:off x="5127" y="1632"/>
                <a:ext cx="385" cy="569"/>
              </a:xfrm>
              <a:custGeom>
                <a:avLst/>
                <a:gdLst>
                  <a:gd name="T0" fmla="*/ 243 w 385"/>
                  <a:gd name="T1" fmla="*/ 513 h 569"/>
                  <a:gd name="T2" fmla="*/ 321 w 385"/>
                  <a:gd name="T3" fmla="*/ 529 h 569"/>
                  <a:gd name="T4" fmla="*/ 384 w 385"/>
                  <a:gd name="T5" fmla="*/ 568 h 569"/>
                  <a:gd name="T6" fmla="*/ 384 w 385"/>
                  <a:gd name="T7" fmla="*/ 560 h 569"/>
                  <a:gd name="T8" fmla="*/ 384 w 385"/>
                  <a:gd name="T9" fmla="*/ 544 h 569"/>
                  <a:gd name="T10" fmla="*/ 384 w 385"/>
                  <a:gd name="T11" fmla="*/ 536 h 569"/>
                  <a:gd name="T12" fmla="*/ 376 w 385"/>
                  <a:gd name="T13" fmla="*/ 505 h 569"/>
                  <a:gd name="T14" fmla="*/ 368 w 385"/>
                  <a:gd name="T15" fmla="*/ 465 h 569"/>
                  <a:gd name="T16" fmla="*/ 353 w 385"/>
                  <a:gd name="T17" fmla="*/ 426 h 569"/>
                  <a:gd name="T18" fmla="*/ 321 w 385"/>
                  <a:gd name="T19" fmla="*/ 347 h 569"/>
                  <a:gd name="T20" fmla="*/ 290 w 385"/>
                  <a:gd name="T21" fmla="*/ 284 h 569"/>
                  <a:gd name="T22" fmla="*/ 259 w 385"/>
                  <a:gd name="T23" fmla="*/ 205 h 569"/>
                  <a:gd name="T24" fmla="*/ 227 w 385"/>
                  <a:gd name="T25" fmla="*/ 126 h 569"/>
                  <a:gd name="T26" fmla="*/ 204 w 385"/>
                  <a:gd name="T27" fmla="*/ 63 h 569"/>
                  <a:gd name="T28" fmla="*/ 188 w 385"/>
                  <a:gd name="T29" fmla="*/ 32 h 569"/>
                  <a:gd name="T30" fmla="*/ 172 w 385"/>
                  <a:gd name="T31" fmla="*/ 0 h 569"/>
                  <a:gd name="T32" fmla="*/ 39 w 385"/>
                  <a:gd name="T33" fmla="*/ 47 h 569"/>
                  <a:gd name="T34" fmla="*/ 39 w 385"/>
                  <a:gd name="T35" fmla="*/ 118 h 569"/>
                  <a:gd name="T36" fmla="*/ 31 w 385"/>
                  <a:gd name="T37" fmla="*/ 181 h 569"/>
                  <a:gd name="T38" fmla="*/ 31 w 385"/>
                  <a:gd name="T39" fmla="*/ 229 h 569"/>
                  <a:gd name="T40" fmla="*/ 31 w 385"/>
                  <a:gd name="T41" fmla="*/ 292 h 569"/>
                  <a:gd name="T42" fmla="*/ 16 w 385"/>
                  <a:gd name="T43" fmla="*/ 347 h 569"/>
                  <a:gd name="T44" fmla="*/ 8 w 385"/>
                  <a:gd name="T45" fmla="*/ 402 h 569"/>
                  <a:gd name="T46" fmla="*/ 0 w 385"/>
                  <a:gd name="T47" fmla="*/ 473 h 569"/>
                  <a:gd name="T48" fmla="*/ 86 w 385"/>
                  <a:gd name="T49" fmla="*/ 489 h 569"/>
                  <a:gd name="T50" fmla="*/ 180 w 385"/>
                  <a:gd name="T51" fmla="*/ 505 h 569"/>
                  <a:gd name="T52" fmla="*/ 243 w 385"/>
                  <a:gd name="T53" fmla="*/ 513 h 5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5"/>
                  <a:gd name="T82" fmla="*/ 0 h 569"/>
                  <a:gd name="T83" fmla="*/ 385 w 385"/>
                  <a:gd name="T84" fmla="*/ 569 h 5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5" h="569">
                    <a:moveTo>
                      <a:pt x="243" y="513"/>
                    </a:moveTo>
                    <a:lnTo>
                      <a:pt x="321" y="529"/>
                    </a:lnTo>
                    <a:lnTo>
                      <a:pt x="384" y="568"/>
                    </a:lnTo>
                    <a:lnTo>
                      <a:pt x="384" y="560"/>
                    </a:lnTo>
                    <a:lnTo>
                      <a:pt x="384" y="544"/>
                    </a:lnTo>
                    <a:lnTo>
                      <a:pt x="384" y="536"/>
                    </a:lnTo>
                    <a:lnTo>
                      <a:pt x="376" y="505"/>
                    </a:lnTo>
                    <a:lnTo>
                      <a:pt x="368" y="465"/>
                    </a:lnTo>
                    <a:lnTo>
                      <a:pt x="353" y="426"/>
                    </a:lnTo>
                    <a:lnTo>
                      <a:pt x="321" y="347"/>
                    </a:lnTo>
                    <a:lnTo>
                      <a:pt x="290" y="284"/>
                    </a:lnTo>
                    <a:lnTo>
                      <a:pt x="259" y="205"/>
                    </a:lnTo>
                    <a:lnTo>
                      <a:pt x="227" y="126"/>
                    </a:lnTo>
                    <a:lnTo>
                      <a:pt x="204" y="63"/>
                    </a:lnTo>
                    <a:lnTo>
                      <a:pt x="188" y="32"/>
                    </a:lnTo>
                    <a:lnTo>
                      <a:pt x="172" y="0"/>
                    </a:lnTo>
                    <a:lnTo>
                      <a:pt x="39" y="47"/>
                    </a:lnTo>
                    <a:lnTo>
                      <a:pt x="39" y="118"/>
                    </a:lnTo>
                    <a:lnTo>
                      <a:pt x="31" y="181"/>
                    </a:lnTo>
                    <a:lnTo>
                      <a:pt x="31" y="229"/>
                    </a:lnTo>
                    <a:lnTo>
                      <a:pt x="31" y="292"/>
                    </a:lnTo>
                    <a:lnTo>
                      <a:pt x="16" y="347"/>
                    </a:lnTo>
                    <a:lnTo>
                      <a:pt x="8" y="402"/>
                    </a:lnTo>
                    <a:lnTo>
                      <a:pt x="0" y="473"/>
                    </a:lnTo>
                    <a:lnTo>
                      <a:pt x="86" y="489"/>
                    </a:lnTo>
                    <a:lnTo>
                      <a:pt x="180" y="505"/>
                    </a:lnTo>
                    <a:lnTo>
                      <a:pt x="243" y="513"/>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33" name="Freeform 32"/>
              <p:cNvSpPr>
                <a:spLocks/>
              </p:cNvSpPr>
              <p:nvPr/>
            </p:nvSpPr>
            <p:spPr bwMode="auto">
              <a:xfrm>
                <a:off x="5159" y="1600"/>
                <a:ext cx="153" cy="81"/>
              </a:xfrm>
              <a:custGeom>
                <a:avLst/>
                <a:gdLst>
                  <a:gd name="T0" fmla="*/ 0 w 153"/>
                  <a:gd name="T1" fmla="*/ 0 h 81"/>
                  <a:gd name="T2" fmla="*/ 8 w 153"/>
                  <a:gd name="T3" fmla="*/ 48 h 81"/>
                  <a:gd name="T4" fmla="*/ 16 w 153"/>
                  <a:gd name="T5" fmla="*/ 64 h 81"/>
                  <a:gd name="T6" fmla="*/ 8 w 153"/>
                  <a:gd name="T7" fmla="*/ 80 h 81"/>
                  <a:gd name="T8" fmla="*/ 48 w 153"/>
                  <a:gd name="T9" fmla="*/ 80 h 81"/>
                  <a:gd name="T10" fmla="*/ 96 w 153"/>
                  <a:gd name="T11" fmla="*/ 72 h 81"/>
                  <a:gd name="T12" fmla="*/ 136 w 153"/>
                  <a:gd name="T13" fmla="*/ 56 h 81"/>
                  <a:gd name="T14" fmla="*/ 152 w 153"/>
                  <a:gd name="T15" fmla="*/ 32 h 81"/>
                  <a:gd name="T16" fmla="*/ 120 w 153"/>
                  <a:gd name="T17" fmla="*/ 16 h 81"/>
                  <a:gd name="T18" fmla="*/ 88 w 153"/>
                  <a:gd name="T19" fmla="*/ 0 h 81"/>
                  <a:gd name="T20" fmla="*/ 0 w 1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1"/>
                  <a:gd name="T35" fmla="*/ 153 w 15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1">
                    <a:moveTo>
                      <a:pt x="0" y="0"/>
                    </a:moveTo>
                    <a:lnTo>
                      <a:pt x="8" y="48"/>
                    </a:lnTo>
                    <a:lnTo>
                      <a:pt x="16" y="64"/>
                    </a:lnTo>
                    <a:lnTo>
                      <a:pt x="8" y="80"/>
                    </a:lnTo>
                    <a:lnTo>
                      <a:pt x="48" y="80"/>
                    </a:lnTo>
                    <a:lnTo>
                      <a:pt x="96" y="72"/>
                    </a:lnTo>
                    <a:lnTo>
                      <a:pt x="136" y="56"/>
                    </a:lnTo>
                    <a:lnTo>
                      <a:pt x="152" y="32"/>
                    </a:lnTo>
                    <a:lnTo>
                      <a:pt x="120" y="16"/>
                    </a:lnTo>
                    <a:lnTo>
                      <a:pt x="88" y="0"/>
                    </a:lnTo>
                    <a:lnTo>
                      <a:pt x="0" y="0"/>
                    </a:lnTo>
                  </a:path>
                </a:pathLst>
              </a:custGeom>
              <a:solidFill>
                <a:srgbClr val="8080FF"/>
              </a:solidFill>
              <a:ln w="12700" cap="rnd" cmpd="sng">
                <a:noFill/>
                <a:prstDash val="solid"/>
                <a:round/>
                <a:headEnd type="none" w="med" len="med"/>
                <a:tailEnd type="none" w="med" len="med"/>
              </a:ln>
            </p:spPr>
            <p:txBody>
              <a:bodyPr/>
              <a:lstStyle/>
              <a:p>
                <a:endParaRPr lang="en-US"/>
              </a:p>
            </p:txBody>
          </p:sp>
        </p:grpSp>
      </p:grpSp>
      <p:grpSp>
        <p:nvGrpSpPr>
          <p:cNvPr id="10" name="Group 33"/>
          <p:cNvGrpSpPr>
            <a:grpSpLocks/>
          </p:cNvGrpSpPr>
          <p:nvPr/>
        </p:nvGrpSpPr>
        <p:grpSpPr bwMode="auto">
          <a:xfrm>
            <a:off x="6246813" y="4445000"/>
            <a:ext cx="2566987" cy="2033588"/>
            <a:chOff x="3935" y="2800"/>
            <a:chExt cx="1617" cy="1281"/>
          </a:xfrm>
        </p:grpSpPr>
        <p:sp>
          <p:nvSpPr>
            <p:cNvPr id="139321" name="Freeform 34"/>
            <p:cNvSpPr>
              <a:spLocks/>
            </p:cNvSpPr>
            <p:nvPr/>
          </p:nvSpPr>
          <p:spPr bwMode="auto">
            <a:xfrm>
              <a:off x="3935" y="2800"/>
              <a:ext cx="1617" cy="1281"/>
            </a:xfrm>
            <a:custGeom>
              <a:avLst/>
              <a:gdLst>
                <a:gd name="T0" fmla="*/ 740 w 1617"/>
                <a:gd name="T1" fmla="*/ 994 h 1281"/>
                <a:gd name="T2" fmla="*/ 724 w 1617"/>
                <a:gd name="T3" fmla="*/ 1010 h 1281"/>
                <a:gd name="T4" fmla="*/ 708 w 1617"/>
                <a:gd name="T5" fmla="*/ 1026 h 1281"/>
                <a:gd name="T6" fmla="*/ 701 w 1617"/>
                <a:gd name="T7" fmla="*/ 1049 h 1281"/>
                <a:gd name="T8" fmla="*/ 693 w 1617"/>
                <a:gd name="T9" fmla="*/ 1073 h 1281"/>
                <a:gd name="T10" fmla="*/ 693 w 1617"/>
                <a:gd name="T11" fmla="*/ 1097 h 1281"/>
                <a:gd name="T12" fmla="*/ 0 w 1617"/>
                <a:gd name="T13" fmla="*/ 1200 h 1281"/>
                <a:gd name="T14" fmla="*/ 8 w 1617"/>
                <a:gd name="T15" fmla="*/ 1216 h 1281"/>
                <a:gd name="T16" fmla="*/ 24 w 1617"/>
                <a:gd name="T17" fmla="*/ 1224 h 1281"/>
                <a:gd name="T18" fmla="*/ 56 w 1617"/>
                <a:gd name="T19" fmla="*/ 1240 h 1281"/>
                <a:gd name="T20" fmla="*/ 88 w 1617"/>
                <a:gd name="T21" fmla="*/ 1240 h 1281"/>
                <a:gd name="T22" fmla="*/ 135 w 1617"/>
                <a:gd name="T23" fmla="*/ 1248 h 1281"/>
                <a:gd name="T24" fmla="*/ 199 w 1617"/>
                <a:gd name="T25" fmla="*/ 1256 h 1281"/>
                <a:gd name="T26" fmla="*/ 271 w 1617"/>
                <a:gd name="T27" fmla="*/ 1264 h 1281"/>
                <a:gd name="T28" fmla="*/ 334 w 1617"/>
                <a:gd name="T29" fmla="*/ 1264 h 1281"/>
                <a:gd name="T30" fmla="*/ 398 w 1617"/>
                <a:gd name="T31" fmla="*/ 1272 h 1281"/>
                <a:gd name="T32" fmla="*/ 470 w 1617"/>
                <a:gd name="T33" fmla="*/ 1272 h 1281"/>
                <a:gd name="T34" fmla="*/ 541 w 1617"/>
                <a:gd name="T35" fmla="*/ 1272 h 1281"/>
                <a:gd name="T36" fmla="*/ 605 w 1617"/>
                <a:gd name="T37" fmla="*/ 1280 h 1281"/>
                <a:gd name="T38" fmla="*/ 677 w 1617"/>
                <a:gd name="T39" fmla="*/ 1280 h 1281"/>
                <a:gd name="T40" fmla="*/ 748 w 1617"/>
                <a:gd name="T41" fmla="*/ 1280 h 1281"/>
                <a:gd name="T42" fmla="*/ 804 w 1617"/>
                <a:gd name="T43" fmla="*/ 1280 h 1281"/>
                <a:gd name="T44" fmla="*/ 868 w 1617"/>
                <a:gd name="T45" fmla="*/ 1280 h 1281"/>
                <a:gd name="T46" fmla="*/ 931 w 1617"/>
                <a:gd name="T47" fmla="*/ 1272 h 1281"/>
                <a:gd name="T48" fmla="*/ 987 w 1617"/>
                <a:gd name="T49" fmla="*/ 1272 h 1281"/>
                <a:gd name="T50" fmla="*/ 1043 w 1617"/>
                <a:gd name="T51" fmla="*/ 1272 h 1281"/>
                <a:gd name="T52" fmla="*/ 1099 w 1617"/>
                <a:gd name="T53" fmla="*/ 1264 h 1281"/>
                <a:gd name="T54" fmla="*/ 1162 w 1617"/>
                <a:gd name="T55" fmla="*/ 1264 h 1281"/>
                <a:gd name="T56" fmla="*/ 1226 w 1617"/>
                <a:gd name="T57" fmla="*/ 1264 h 1281"/>
                <a:gd name="T58" fmla="*/ 1313 w 1617"/>
                <a:gd name="T59" fmla="*/ 1256 h 1281"/>
                <a:gd name="T60" fmla="*/ 1377 w 1617"/>
                <a:gd name="T61" fmla="*/ 1256 h 1281"/>
                <a:gd name="T62" fmla="*/ 1425 w 1617"/>
                <a:gd name="T63" fmla="*/ 1248 h 1281"/>
                <a:gd name="T64" fmla="*/ 1481 w 1617"/>
                <a:gd name="T65" fmla="*/ 1240 h 1281"/>
                <a:gd name="T66" fmla="*/ 1536 w 1617"/>
                <a:gd name="T67" fmla="*/ 1232 h 1281"/>
                <a:gd name="T68" fmla="*/ 1576 w 1617"/>
                <a:gd name="T69" fmla="*/ 1224 h 1281"/>
                <a:gd name="T70" fmla="*/ 1600 w 1617"/>
                <a:gd name="T71" fmla="*/ 1216 h 1281"/>
                <a:gd name="T72" fmla="*/ 1616 w 1617"/>
                <a:gd name="T73" fmla="*/ 1208 h 1281"/>
                <a:gd name="T74" fmla="*/ 1616 w 1617"/>
                <a:gd name="T75" fmla="*/ 1193 h 1281"/>
                <a:gd name="T76" fmla="*/ 939 w 1617"/>
                <a:gd name="T77" fmla="*/ 1097 h 1281"/>
                <a:gd name="T78" fmla="*/ 931 w 1617"/>
                <a:gd name="T79" fmla="*/ 1073 h 1281"/>
                <a:gd name="T80" fmla="*/ 931 w 1617"/>
                <a:gd name="T81" fmla="*/ 1057 h 1281"/>
                <a:gd name="T82" fmla="*/ 923 w 1617"/>
                <a:gd name="T83" fmla="*/ 1041 h 1281"/>
                <a:gd name="T84" fmla="*/ 908 w 1617"/>
                <a:gd name="T85" fmla="*/ 1018 h 1281"/>
                <a:gd name="T86" fmla="*/ 900 w 1617"/>
                <a:gd name="T87" fmla="*/ 1002 h 1281"/>
                <a:gd name="T88" fmla="*/ 923 w 1617"/>
                <a:gd name="T89" fmla="*/ 8 h 1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7"/>
                <a:gd name="T136" fmla="*/ 0 h 1281"/>
                <a:gd name="T137" fmla="*/ 1617 w 1617"/>
                <a:gd name="T138" fmla="*/ 1281 h 12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7" h="1281">
                  <a:moveTo>
                    <a:pt x="732" y="0"/>
                  </a:moveTo>
                  <a:lnTo>
                    <a:pt x="740" y="994"/>
                  </a:lnTo>
                  <a:lnTo>
                    <a:pt x="732" y="1002"/>
                  </a:lnTo>
                  <a:lnTo>
                    <a:pt x="724" y="1010"/>
                  </a:lnTo>
                  <a:lnTo>
                    <a:pt x="716" y="1018"/>
                  </a:lnTo>
                  <a:lnTo>
                    <a:pt x="708" y="1026"/>
                  </a:lnTo>
                  <a:lnTo>
                    <a:pt x="701" y="1034"/>
                  </a:lnTo>
                  <a:lnTo>
                    <a:pt x="701" y="1049"/>
                  </a:lnTo>
                  <a:lnTo>
                    <a:pt x="693" y="1057"/>
                  </a:lnTo>
                  <a:lnTo>
                    <a:pt x="693" y="1073"/>
                  </a:lnTo>
                  <a:lnTo>
                    <a:pt x="693" y="1081"/>
                  </a:lnTo>
                  <a:lnTo>
                    <a:pt x="693" y="1097"/>
                  </a:lnTo>
                  <a:lnTo>
                    <a:pt x="8" y="1193"/>
                  </a:lnTo>
                  <a:lnTo>
                    <a:pt x="0" y="1200"/>
                  </a:lnTo>
                  <a:lnTo>
                    <a:pt x="0" y="1208"/>
                  </a:lnTo>
                  <a:lnTo>
                    <a:pt x="8" y="1216"/>
                  </a:lnTo>
                  <a:lnTo>
                    <a:pt x="16" y="1224"/>
                  </a:lnTo>
                  <a:lnTo>
                    <a:pt x="24" y="1224"/>
                  </a:lnTo>
                  <a:lnTo>
                    <a:pt x="40" y="1232"/>
                  </a:lnTo>
                  <a:lnTo>
                    <a:pt x="56" y="1240"/>
                  </a:lnTo>
                  <a:lnTo>
                    <a:pt x="72" y="1240"/>
                  </a:lnTo>
                  <a:lnTo>
                    <a:pt x="88" y="1240"/>
                  </a:lnTo>
                  <a:lnTo>
                    <a:pt x="119" y="1248"/>
                  </a:lnTo>
                  <a:lnTo>
                    <a:pt x="135" y="1248"/>
                  </a:lnTo>
                  <a:lnTo>
                    <a:pt x="167" y="1256"/>
                  </a:lnTo>
                  <a:lnTo>
                    <a:pt x="199" y="1256"/>
                  </a:lnTo>
                  <a:lnTo>
                    <a:pt x="231" y="1264"/>
                  </a:lnTo>
                  <a:lnTo>
                    <a:pt x="271" y="1264"/>
                  </a:lnTo>
                  <a:lnTo>
                    <a:pt x="295" y="1264"/>
                  </a:lnTo>
                  <a:lnTo>
                    <a:pt x="334" y="1264"/>
                  </a:lnTo>
                  <a:lnTo>
                    <a:pt x="366" y="1272"/>
                  </a:lnTo>
                  <a:lnTo>
                    <a:pt x="398" y="1272"/>
                  </a:lnTo>
                  <a:lnTo>
                    <a:pt x="430" y="1272"/>
                  </a:lnTo>
                  <a:lnTo>
                    <a:pt x="470" y="1272"/>
                  </a:lnTo>
                  <a:lnTo>
                    <a:pt x="502" y="1272"/>
                  </a:lnTo>
                  <a:lnTo>
                    <a:pt x="541" y="1272"/>
                  </a:lnTo>
                  <a:lnTo>
                    <a:pt x="573" y="1272"/>
                  </a:lnTo>
                  <a:lnTo>
                    <a:pt x="605" y="1280"/>
                  </a:lnTo>
                  <a:lnTo>
                    <a:pt x="637" y="1280"/>
                  </a:lnTo>
                  <a:lnTo>
                    <a:pt x="677" y="1280"/>
                  </a:lnTo>
                  <a:lnTo>
                    <a:pt x="708" y="1280"/>
                  </a:lnTo>
                  <a:lnTo>
                    <a:pt x="748" y="1280"/>
                  </a:lnTo>
                  <a:lnTo>
                    <a:pt x="780" y="1280"/>
                  </a:lnTo>
                  <a:lnTo>
                    <a:pt x="804" y="1280"/>
                  </a:lnTo>
                  <a:lnTo>
                    <a:pt x="836" y="1280"/>
                  </a:lnTo>
                  <a:lnTo>
                    <a:pt x="868" y="1280"/>
                  </a:lnTo>
                  <a:lnTo>
                    <a:pt x="908" y="1272"/>
                  </a:lnTo>
                  <a:lnTo>
                    <a:pt x="931" y="1272"/>
                  </a:lnTo>
                  <a:lnTo>
                    <a:pt x="963" y="1272"/>
                  </a:lnTo>
                  <a:lnTo>
                    <a:pt x="987" y="1272"/>
                  </a:lnTo>
                  <a:lnTo>
                    <a:pt x="1011" y="1272"/>
                  </a:lnTo>
                  <a:lnTo>
                    <a:pt x="1043" y="1272"/>
                  </a:lnTo>
                  <a:lnTo>
                    <a:pt x="1067" y="1264"/>
                  </a:lnTo>
                  <a:lnTo>
                    <a:pt x="1099" y="1264"/>
                  </a:lnTo>
                  <a:lnTo>
                    <a:pt x="1130" y="1264"/>
                  </a:lnTo>
                  <a:lnTo>
                    <a:pt x="1162" y="1264"/>
                  </a:lnTo>
                  <a:lnTo>
                    <a:pt x="1186" y="1264"/>
                  </a:lnTo>
                  <a:lnTo>
                    <a:pt x="1226" y="1264"/>
                  </a:lnTo>
                  <a:lnTo>
                    <a:pt x="1266" y="1264"/>
                  </a:lnTo>
                  <a:lnTo>
                    <a:pt x="1313" y="1256"/>
                  </a:lnTo>
                  <a:lnTo>
                    <a:pt x="1345" y="1256"/>
                  </a:lnTo>
                  <a:lnTo>
                    <a:pt x="1377" y="1256"/>
                  </a:lnTo>
                  <a:lnTo>
                    <a:pt x="1401" y="1248"/>
                  </a:lnTo>
                  <a:lnTo>
                    <a:pt x="1425" y="1248"/>
                  </a:lnTo>
                  <a:lnTo>
                    <a:pt x="1449" y="1240"/>
                  </a:lnTo>
                  <a:lnTo>
                    <a:pt x="1481" y="1240"/>
                  </a:lnTo>
                  <a:lnTo>
                    <a:pt x="1513" y="1240"/>
                  </a:lnTo>
                  <a:lnTo>
                    <a:pt x="1536" y="1232"/>
                  </a:lnTo>
                  <a:lnTo>
                    <a:pt x="1552" y="1232"/>
                  </a:lnTo>
                  <a:lnTo>
                    <a:pt x="1576" y="1224"/>
                  </a:lnTo>
                  <a:lnTo>
                    <a:pt x="1584" y="1224"/>
                  </a:lnTo>
                  <a:lnTo>
                    <a:pt x="1600" y="1216"/>
                  </a:lnTo>
                  <a:lnTo>
                    <a:pt x="1608" y="1216"/>
                  </a:lnTo>
                  <a:lnTo>
                    <a:pt x="1616" y="1208"/>
                  </a:lnTo>
                  <a:lnTo>
                    <a:pt x="1616" y="1200"/>
                  </a:lnTo>
                  <a:lnTo>
                    <a:pt x="1616" y="1193"/>
                  </a:lnTo>
                  <a:lnTo>
                    <a:pt x="1608" y="1193"/>
                  </a:lnTo>
                  <a:lnTo>
                    <a:pt x="939" y="1097"/>
                  </a:lnTo>
                  <a:lnTo>
                    <a:pt x="931" y="1081"/>
                  </a:lnTo>
                  <a:lnTo>
                    <a:pt x="931" y="1073"/>
                  </a:lnTo>
                  <a:lnTo>
                    <a:pt x="931" y="1065"/>
                  </a:lnTo>
                  <a:lnTo>
                    <a:pt x="931" y="1057"/>
                  </a:lnTo>
                  <a:lnTo>
                    <a:pt x="923" y="1049"/>
                  </a:lnTo>
                  <a:lnTo>
                    <a:pt x="923" y="1041"/>
                  </a:lnTo>
                  <a:lnTo>
                    <a:pt x="915" y="1026"/>
                  </a:lnTo>
                  <a:lnTo>
                    <a:pt x="908" y="1018"/>
                  </a:lnTo>
                  <a:lnTo>
                    <a:pt x="908" y="1010"/>
                  </a:lnTo>
                  <a:lnTo>
                    <a:pt x="900" y="1002"/>
                  </a:lnTo>
                  <a:lnTo>
                    <a:pt x="884" y="994"/>
                  </a:lnTo>
                  <a:lnTo>
                    <a:pt x="923" y="8"/>
                  </a:lnTo>
                  <a:lnTo>
                    <a:pt x="732" y="0"/>
                  </a:lnTo>
                </a:path>
              </a:pathLst>
            </a:custGeom>
            <a:solidFill>
              <a:srgbClr val="4040FF"/>
            </a:solidFill>
            <a:ln w="12700" cap="rnd" cmpd="sng">
              <a:noFill/>
              <a:prstDash val="solid"/>
              <a:round/>
              <a:headEnd type="none" w="med" len="med"/>
              <a:tailEnd type="none" w="med" len="med"/>
            </a:ln>
          </p:spPr>
          <p:txBody>
            <a:bodyPr/>
            <a:lstStyle/>
            <a:p>
              <a:endParaRPr lang="en-US"/>
            </a:p>
          </p:txBody>
        </p:sp>
        <p:grpSp>
          <p:nvGrpSpPr>
            <p:cNvPr id="11" name="Group 35"/>
            <p:cNvGrpSpPr>
              <a:grpSpLocks/>
            </p:cNvGrpSpPr>
            <p:nvPr/>
          </p:nvGrpSpPr>
          <p:grpSpPr bwMode="auto">
            <a:xfrm>
              <a:off x="4271" y="2816"/>
              <a:ext cx="1241" cy="1241"/>
              <a:chOff x="4271" y="2816"/>
              <a:chExt cx="1241" cy="1241"/>
            </a:xfrm>
          </p:grpSpPr>
          <p:sp>
            <p:nvSpPr>
              <p:cNvPr id="139323" name="Freeform 36"/>
              <p:cNvSpPr>
                <a:spLocks/>
              </p:cNvSpPr>
              <p:nvPr/>
            </p:nvSpPr>
            <p:spPr bwMode="auto">
              <a:xfrm>
                <a:off x="4783" y="2816"/>
                <a:ext cx="49" cy="977"/>
              </a:xfrm>
              <a:custGeom>
                <a:avLst/>
                <a:gdLst>
                  <a:gd name="T0" fmla="*/ 14 w 49"/>
                  <a:gd name="T1" fmla="*/ 0 h 977"/>
                  <a:gd name="T2" fmla="*/ 0 w 49"/>
                  <a:gd name="T3" fmla="*/ 976 h 977"/>
                  <a:gd name="T4" fmla="*/ 7 w 49"/>
                  <a:gd name="T5" fmla="*/ 976 h 977"/>
                  <a:gd name="T6" fmla="*/ 21 w 49"/>
                  <a:gd name="T7" fmla="*/ 976 h 977"/>
                  <a:gd name="T8" fmla="*/ 48 w 49"/>
                  <a:gd name="T9" fmla="*/ 8 h 977"/>
                  <a:gd name="T10" fmla="*/ 14 w 49"/>
                  <a:gd name="T11" fmla="*/ 0 h 977"/>
                  <a:gd name="T12" fmla="*/ 0 60000 65536"/>
                  <a:gd name="T13" fmla="*/ 0 60000 65536"/>
                  <a:gd name="T14" fmla="*/ 0 60000 65536"/>
                  <a:gd name="T15" fmla="*/ 0 60000 65536"/>
                  <a:gd name="T16" fmla="*/ 0 60000 65536"/>
                  <a:gd name="T17" fmla="*/ 0 60000 65536"/>
                  <a:gd name="T18" fmla="*/ 0 w 49"/>
                  <a:gd name="T19" fmla="*/ 0 h 977"/>
                  <a:gd name="T20" fmla="*/ 49 w 49"/>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49" h="977">
                    <a:moveTo>
                      <a:pt x="14" y="0"/>
                    </a:moveTo>
                    <a:lnTo>
                      <a:pt x="0" y="976"/>
                    </a:lnTo>
                    <a:lnTo>
                      <a:pt x="7" y="976"/>
                    </a:lnTo>
                    <a:lnTo>
                      <a:pt x="21" y="976"/>
                    </a:lnTo>
                    <a:lnTo>
                      <a:pt x="48" y="8"/>
                    </a:lnTo>
                    <a:lnTo>
                      <a:pt x="14"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24" name="Freeform 37"/>
              <p:cNvSpPr>
                <a:spLocks/>
              </p:cNvSpPr>
              <p:nvPr/>
            </p:nvSpPr>
            <p:spPr bwMode="auto">
              <a:xfrm>
                <a:off x="4783" y="3800"/>
                <a:ext cx="73" cy="129"/>
              </a:xfrm>
              <a:custGeom>
                <a:avLst/>
                <a:gdLst>
                  <a:gd name="T0" fmla="*/ 0 w 73"/>
                  <a:gd name="T1" fmla="*/ 0 h 129"/>
                  <a:gd name="T2" fmla="*/ 29 w 73"/>
                  <a:gd name="T3" fmla="*/ 0 h 129"/>
                  <a:gd name="T4" fmla="*/ 36 w 73"/>
                  <a:gd name="T5" fmla="*/ 15 h 129"/>
                  <a:gd name="T6" fmla="*/ 50 w 73"/>
                  <a:gd name="T7" fmla="*/ 23 h 129"/>
                  <a:gd name="T8" fmla="*/ 58 w 73"/>
                  <a:gd name="T9" fmla="*/ 45 h 129"/>
                  <a:gd name="T10" fmla="*/ 65 w 73"/>
                  <a:gd name="T11" fmla="*/ 60 h 129"/>
                  <a:gd name="T12" fmla="*/ 72 w 73"/>
                  <a:gd name="T13" fmla="*/ 83 h 129"/>
                  <a:gd name="T14" fmla="*/ 72 w 73"/>
                  <a:gd name="T15" fmla="*/ 105 h 129"/>
                  <a:gd name="T16" fmla="*/ 65 w 73"/>
                  <a:gd name="T17" fmla="*/ 113 h 129"/>
                  <a:gd name="T18" fmla="*/ 50 w 73"/>
                  <a:gd name="T19" fmla="*/ 120 h 129"/>
                  <a:gd name="T20" fmla="*/ 29 w 73"/>
                  <a:gd name="T21" fmla="*/ 128 h 129"/>
                  <a:gd name="T22" fmla="*/ 14 w 73"/>
                  <a:gd name="T23" fmla="*/ 128 h 129"/>
                  <a:gd name="T24" fmla="*/ 14 w 73"/>
                  <a:gd name="T25" fmla="*/ 105 h 129"/>
                  <a:gd name="T26" fmla="*/ 14 w 73"/>
                  <a:gd name="T27" fmla="*/ 75 h 129"/>
                  <a:gd name="T28" fmla="*/ 14 w 73"/>
                  <a:gd name="T29" fmla="*/ 60 h 129"/>
                  <a:gd name="T30" fmla="*/ 14 w 73"/>
                  <a:gd name="T31" fmla="*/ 38 h 129"/>
                  <a:gd name="T32" fmla="*/ 7 w 73"/>
                  <a:gd name="T33" fmla="*/ 23 h 129"/>
                  <a:gd name="T34" fmla="*/ 0 w 73"/>
                  <a:gd name="T35" fmla="*/ 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9"/>
                  <a:gd name="T56" fmla="*/ 73 w 7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9">
                    <a:moveTo>
                      <a:pt x="0" y="0"/>
                    </a:moveTo>
                    <a:lnTo>
                      <a:pt x="29" y="0"/>
                    </a:lnTo>
                    <a:lnTo>
                      <a:pt x="36" y="15"/>
                    </a:lnTo>
                    <a:lnTo>
                      <a:pt x="50" y="23"/>
                    </a:lnTo>
                    <a:lnTo>
                      <a:pt x="58" y="45"/>
                    </a:lnTo>
                    <a:lnTo>
                      <a:pt x="65" y="60"/>
                    </a:lnTo>
                    <a:lnTo>
                      <a:pt x="72" y="83"/>
                    </a:lnTo>
                    <a:lnTo>
                      <a:pt x="72" y="105"/>
                    </a:lnTo>
                    <a:lnTo>
                      <a:pt x="65" y="113"/>
                    </a:lnTo>
                    <a:lnTo>
                      <a:pt x="50" y="120"/>
                    </a:lnTo>
                    <a:lnTo>
                      <a:pt x="29" y="128"/>
                    </a:lnTo>
                    <a:lnTo>
                      <a:pt x="14" y="128"/>
                    </a:lnTo>
                    <a:lnTo>
                      <a:pt x="14" y="105"/>
                    </a:lnTo>
                    <a:lnTo>
                      <a:pt x="14" y="75"/>
                    </a:lnTo>
                    <a:lnTo>
                      <a:pt x="14" y="60"/>
                    </a:lnTo>
                    <a:lnTo>
                      <a:pt x="14" y="38"/>
                    </a:lnTo>
                    <a:lnTo>
                      <a:pt x="7" y="23"/>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25" name="Freeform 38"/>
              <p:cNvSpPr>
                <a:spLocks/>
              </p:cNvSpPr>
              <p:nvPr/>
            </p:nvSpPr>
            <p:spPr bwMode="auto">
              <a:xfrm>
                <a:off x="4815" y="3912"/>
                <a:ext cx="145" cy="145"/>
              </a:xfrm>
              <a:custGeom>
                <a:avLst/>
                <a:gdLst>
                  <a:gd name="T0" fmla="*/ 99 w 145"/>
                  <a:gd name="T1" fmla="*/ 0 h 145"/>
                  <a:gd name="T2" fmla="*/ 99 w 145"/>
                  <a:gd name="T3" fmla="*/ 8 h 145"/>
                  <a:gd name="T4" fmla="*/ 106 w 145"/>
                  <a:gd name="T5" fmla="*/ 8 h 145"/>
                  <a:gd name="T6" fmla="*/ 106 w 145"/>
                  <a:gd name="T7" fmla="*/ 15 h 145"/>
                  <a:gd name="T8" fmla="*/ 99 w 145"/>
                  <a:gd name="T9" fmla="*/ 23 h 145"/>
                  <a:gd name="T10" fmla="*/ 83 w 145"/>
                  <a:gd name="T11" fmla="*/ 23 h 145"/>
                  <a:gd name="T12" fmla="*/ 76 w 145"/>
                  <a:gd name="T13" fmla="*/ 23 h 145"/>
                  <a:gd name="T14" fmla="*/ 61 w 145"/>
                  <a:gd name="T15" fmla="*/ 30 h 145"/>
                  <a:gd name="T16" fmla="*/ 53 w 145"/>
                  <a:gd name="T17" fmla="*/ 30 h 145"/>
                  <a:gd name="T18" fmla="*/ 38 w 145"/>
                  <a:gd name="T19" fmla="*/ 30 h 145"/>
                  <a:gd name="T20" fmla="*/ 30 w 145"/>
                  <a:gd name="T21" fmla="*/ 30 h 145"/>
                  <a:gd name="T22" fmla="*/ 23 w 145"/>
                  <a:gd name="T23" fmla="*/ 30 h 145"/>
                  <a:gd name="T24" fmla="*/ 15 w 145"/>
                  <a:gd name="T25" fmla="*/ 38 h 145"/>
                  <a:gd name="T26" fmla="*/ 8 w 145"/>
                  <a:gd name="T27" fmla="*/ 38 h 145"/>
                  <a:gd name="T28" fmla="*/ 8 w 145"/>
                  <a:gd name="T29" fmla="*/ 45 h 145"/>
                  <a:gd name="T30" fmla="*/ 0 w 145"/>
                  <a:gd name="T31" fmla="*/ 53 h 145"/>
                  <a:gd name="T32" fmla="*/ 0 w 145"/>
                  <a:gd name="T33" fmla="*/ 61 h 145"/>
                  <a:gd name="T34" fmla="*/ 8 w 145"/>
                  <a:gd name="T35" fmla="*/ 68 h 145"/>
                  <a:gd name="T36" fmla="*/ 8 w 145"/>
                  <a:gd name="T37" fmla="*/ 76 h 145"/>
                  <a:gd name="T38" fmla="*/ 15 w 145"/>
                  <a:gd name="T39" fmla="*/ 83 h 145"/>
                  <a:gd name="T40" fmla="*/ 23 w 145"/>
                  <a:gd name="T41" fmla="*/ 91 h 145"/>
                  <a:gd name="T42" fmla="*/ 23 w 145"/>
                  <a:gd name="T43" fmla="*/ 99 h 145"/>
                  <a:gd name="T44" fmla="*/ 23 w 145"/>
                  <a:gd name="T45" fmla="*/ 106 h 145"/>
                  <a:gd name="T46" fmla="*/ 15 w 145"/>
                  <a:gd name="T47" fmla="*/ 106 h 145"/>
                  <a:gd name="T48" fmla="*/ 23 w 145"/>
                  <a:gd name="T49" fmla="*/ 114 h 145"/>
                  <a:gd name="T50" fmla="*/ 23 w 145"/>
                  <a:gd name="T51" fmla="*/ 121 h 145"/>
                  <a:gd name="T52" fmla="*/ 30 w 145"/>
                  <a:gd name="T53" fmla="*/ 129 h 145"/>
                  <a:gd name="T54" fmla="*/ 45 w 145"/>
                  <a:gd name="T55" fmla="*/ 136 h 145"/>
                  <a:gd name="T56" fmla="*/ 45 w 145"/>
                  <a:gd name="T57" fmla="*/ 144 h 145"/>
                  <a:gd name="T58" fmla="*/ 61 w 145"/>
                  <a:gd name="T59" fmla="*/ 144 h 145"/>
                  <a:gd name="T60" fmla="*/ 68 w 145"/>
                  <a:gd name="T61" fmla="*/ 144 h 145"/>
                  <a:gd name="T62" fmla="*/ 76 w 145"/>
                  <a:gd name="T63" fmla="*/ 144 h 145"/>
                  <a:gd name="T64" fmla="*/ 91 w 145"/>
                  <a:gd name="T65" fmla="*/ 144 h 145"/>
                  <a:gd name="T66" fmla="*/ 106 w 145"/>
                  <a:gd name="T67" fmla="*/ 144 h 145"/>
                  <a:gd name="T68" fmla="*/ 121 w 145"/>
                  <a:gd name="T69" fmla="*/ 144 h 145"/>
                  <a:gd name="T70" fmla="*/ 136 w 145"/>
                  <a:gd name="T71" fmla="*/ 144 h 145"/>
                  <a:gd name="T72" fmla="*/ 144 w 145"/>
                  <a:gd name="T73" fmla="*/ 144 h 145"/>
                  <a:gd name="T74" fmla="*/ 144 w 145"/>
                  <a:gd name="T75" fmla="*/ 136 h 145"/>
                  <a:gd name="T76" fmla="*/ 144 w 145"/>
                  <a:gd name="T77" fmla="*/ 129 h 145"/>
                  <a:gd name="T78" fmla="*/ 121 w 145"/>
                  <a:gd name="T79" fmla="*/ 121 h 145"/>
                  <a:gd name="T80" fmla="*/ 106 w 145"/>
                  <a:gd name="T81" fmla="*/ 114 h 145"/>
                  <a:gd name="T82" fmla="*/ 91 w 145"/>
                  <a:gd name="T83" fmla="*/ 106 h 145"/>
                  <a:gd name="T84" fmla="*/ 76 w 145"/>
                  <a:gd name="T85" fmla="*/ 99 h 145"/>
                  <a:gd name="T86" fmla="*/ 61 w 145"/>
                  <a:gd name="T87" fmla="*/ 91 h 145"/>
                  <a:gd name="T88" fmla="*/ 53 w 145"/>
                  <a:gd name="T89" fmla="*/ 76 h 145"/>
                  <a:gd name="T90" fmla="*/ 45 w 145"/>
                  <a:gd name="T91" fmla="*/ 68 h 145"/>
                  <a:gd name="T92" fmla="*/ 38 w 145"/>
                  <a:gd name="T93" fmla="*/ 68 h 145"/>
                  <a:gd name="T94" fmla="*/ 38 w 145"/>
                  <a:gd name="T95" fmla="*/ 61 h 145"/>
                  <a:gd name="T96" fmla="*/ 38 w 145"/>
                  <a:gd name="T97" fmla="*/ 53 h 145"/>
                  <a:gd name="T98" fmla="*/ 45 w 145"/>
                  <a:gd name="T99" fmla="*/ 53 h 145"/>
                  <a:gd name="T100" fmla="*/ 45 w 145"/>
                  <a:gd name="T101" fmla="*/ 45 h 145"/>
                  <a:gd name="T102" fmla="*/ 61 w 145"/>
                  <a:gd name="T103" fmla="*/ 45 h 145"/>
                  <a:gd name="T104" fmla="*/ 76 w 145"/>
                  <a:gd name="T105" fmla="*/ 38 h 145"/>
                  <a:gd name="T106" fmla="*/ 91 w 145"/>
                  <a:gd name="T107" fmla="*/ 38 h 145"/>
                  <a:gd name="T108" fmla="*/ 99 w 145"/>
                  <a:gd name="T109" fmla="*/ 30 h 145"/>
                  <a:gd name="T110" fmla="*/ 106 w 145"/>
                  <a:gd name="T111" fmla="*/ 30 h 145"/>
                  <a:gd name="T112" fmla="*/ 114 w 145"/>
                  <a:gd name="T113" fmla="*/ 23 h 145"/>
                  <a:gd name="T114" fmla="*/ 114 w 145"/>
                  <a:gd name="T115" fmla="*/ 15 h 145"/>
                  <a:gd name="T116" fmla="*/ 114 w 145"/>
                  <a:gd name="T117" fmla="*/ 8 h 145"/>
                  <a:gd name="T118" fmla="*/ 106 w 145"/>
                  <a:gd name="T119" fmla="*/ 0 h 145"/>
                  <a:gd name="T120" fmla="*/ 99 w 145"/>
                  <a:gd name="T121" fmla="*/ 0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
                  <a:gd name="T184" fmla="*/ 0 h 145"/>
                  <a:gd name="T185" fmla="*/ 145 w 145"/>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 h="145">
                    <a:moveTo>
                      <a:pt x="99" y="0"/>
                    </a:moveTo>
                    <a:lnTo>
                      <a:pt x="99" y="8"/>
                    </a:lnTo>
                    <a:lnTo>
                      <a:pt x="106" y="8"/>
                    </a:lnTo>
                    <a:lnTo>
                      <a:pt x="106" y="15"/>
                    </a:lnTo>
                    <a:lnTo>
                      <a:pt x="99" y="23"/>
                    </a:lnTo>
                    <a:lnTo>
                      <a:pt x="83" y="23"/>
                    </a:lnTo>
                    <a:lnTo>
                      <a:pt x="76" y="23"/>
                    </a:lnTo>
                    <a:lnTo>
                      <a:pt x="61" y="30"/>
                    </a:lnTo>
                    <a:lnTo>
                      <a:pt x="53" y="30"/>
                    </a:lnTo>
                    <a:lnTo>
                      <a:pt x="38" y="30"/>
                    </a:lnTo>
                    <a:lnTo>
                      <a:pt x="30" y="30"/>
                    </a:lnTo>
                    <a:lnTo>
                      <a:pt x="23" y="30"/>
                    </a:lnTo>
                    <a:lnTo>
                      <a:pt x="15" y="38"/>
                    </a:lnTo>
                    <a:lnTo>
                      <a:pt x="8" y="38"/>
                    </a:lnTo>
                    <a:lnTo>
                      <a:pt x="8" y="45"/>
                    </a:lnTo>
                    <a:lnTo>
                      <a:pt x="0" y="53"/>
                    </a:lnTo>
                    <a:lnTo>
                      <a:pt x="0" y="61"/>
                    </a:lnTo>
                    <a:lnTo>
                      <a:pt x="8" y="68"/>
                    </a:lnTo>
                    <a:lnTo>
                      <a:pt x="8" y="76"/>
                    </a:lnTo>
                    <a:lnTo>
                      <a:pt x="15" y="83"/>
                    </a:lnTo>
                    <a:lnTo>
                      <a:pt x="23" y="91"/>
                    </a:lnTo>
                    <a:lnTo>
                      <a:pt x="23" y="99"/>
                    </a:lnTo>
                    <a:lnTo>
                      <a:pt x="23" y="106"/>
                    </a:lnTo>
                    <a:lnTo>
                      <a:pt x="15" y="106"/>
                    </a:lnTo>
                    <a:lnTo>
                      <a:pt x="23" y="114"/>
                    </a:lnTo>
                    <a:lnTo>
                      <a:pt x="23" y="121"/>
                    </a:lnTo>
                    <a:lnTo>
                      <a:pt x="30" y="129"/>
                    </a:lnTo>
                    <a:lnTo>
                      <a:pt x="45" y="136"/>
                    </a:lnTo>
                    <a:lnTo>
                      <a:pt x="45" y="144"/>
                    </a:lnTo>
                    <a:lnTo>
                      <a:pt x="61" y="144"/>
                    </a:lnTo>
                    <a:lnTo>
                      <a:pt x="68" y="144"/>
                    </a:lnTo>
                    <a:lnTo>
                      <a:pt x="76" y="144"/>
                    </a:lnTo>
                    <a:lnTo>
                      <a:pt x="91" y="144"/>
                    </a:lnTo>
                    <a:lnTo>
                      <a:pt x="106" y="144"/>
                    </a:lnTo>
                    <a:lnTo>
                      <a:pt x="121" y="144"/>
                    </a:lnTo>
                    <a:lnTo>
                      <a:pt x="136" y="144"/>
                    </a:lnTo>
                    <a:lnTo>
                      <a:pt x="144" y="144"/>
                    </a:lnTo>
                    <a:lnTo>
                      <a:pt x="144" y="136"/>
                    </a:lnTo>
                    <a:lnTo>
                      <a:pt x="144" y="129"/>
                    </a:lnTo>
                    <a:lnTo>
                      <a:pt x="121" y="121"/>
                    </a:lnTo>
                    <a:lnTo>
                      <a:pt x="106" y="114"/>
                    </a:lnTo>
                    <a:lnTo>
                      <a:pt x="91" y="106"/>
                    </a:lnTo>
                    <a:lnTo>
                      <a:pt x="76" y="99"/>
                    </a:lnTo>
                    <a:lnTo>
                      <a:pt x="61" y="91"/>
                    </a:lnTo>
                    <a:lnTo>
                      <a:pt x="53" y="76"/>
                    </a:lnTo>
                    <a:lnTo>
                      <a:pt x="45" y="68"/>
                    </a:lnTo>
                    <a:lnTo>
                      <a:pt x="38" y="68"/>
                    </a:lnTo>
                    <a:lnTo>
                      <a:pt x="38" y="61"/>
                    </a:lnTo>
                    <a:lnTo>
                      <a:pt x="38" y="53"/>
                    </a:lnTo>
                    <a:lnTo>
                      <a:pt x="45" y="53"/>
                    </a:lnTo>
                    <a:lnTo>
                      <a:pt x="45" y="45"/>
                    </a:lnTo>
                    <a:lnTo>
                      <a:pt x="61" y="45"/>
                    </a:lnTo>
                    <a:lnTo>
                      <a:pt x="76" y="38"/>
                    </a:lnTo>
                    <a:lnTo>
                      <a:pt x="91" y="38"/>
                    </a:lnTo>
                    <a:lnTo>
                      <a:pt x="99" y="30"/>
                    </a:lnTo>
                    <a:lnTo>
                      <a:pt x="106" y="30"/>
                    </a:lnTo>
                    <a:lnTo>
                      <a:pt x="114" y="23"/>
                    </a:lnTo>
                    <a:lnTo>
                      <a:pt x="114" y="15"/>
                    </a:lnTo>
                    <a:lnTo>
                      <a:pt x="114" y="8"/>
                    </a:lnTo>
                    <a:lnTo>
                      <a:pt x="106" y="0"/>
                    </a:lnTo>
                    <a:lnTo>
                      <a:pt x="99"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26" name="Freeform 39"/>
              <p:cNvSpPr>
                <a:spLocks/>
              </p:cNvSpPr>
              <p:nvPr/>
            </p:nvSpPr>
            <p:spPr bwMode="auto">
              <a:xfrm>
                <a:off x="4967" y="3928"/>
                <a:ext cx="545" cy="121"/>
              </a:xfrm>
              <a:custGeom>
                <a:avLst/>
                <a:gdLst>
                  <a:gd name="T0" fmla="*/ 544 w 545"/>
                  <a:gd name="T1" fmla="*/ 75 h 121"/>
                  <a:gd name="T2" fmla="*/ 536 w 545"/>
                  <a:gd name="T3" fmla="*/ 68 h 121"/>
                  <a:gd name="T4" fmla="*/ 63 w 545"/>
                  <a:gd name="T5" fmla="*/ 0 h 121"/>
                  <a:gd name="T6" fmla="*/ 39 w 545"/>
                  <a:gd name="T7" fmla="*/ 0 h 121"/>
                  <a:gd name="T8" fmla="*/ 24 w 545"/>
                  <a:gd name="T9" fmla="*/ 0 h 121"/>
                  <a:gd name="T10" fmla="*/ 8 w 545"/>
                  <a:gd name="T11" fmla="*/ 8 h 121"/>
                  <a:gd name="T12" fmla="*/ 0 w 545"/>
                  <a:gd name="T13" fmla="*/ 15 h 121"/>
                  <a:gd name="T14" fmla="*/ 8 w 545"/>
                  <a:gd name="T15" fmla="*/ 23 h 121"/>
                  <a:gd name="T16" fmla="*/ 24 w 545"/>
                  <a:gd name="T17" fmla="*/ 30 h 121"/>
                  <a:gd name="T18" fmla="*/ 32 w 545"/>
                  <a:gd name="T19" fmla="*/ 30 h 121"/>
                  <a:gd name="T20" fmla="*/ 39 w 545"/>
                  <a:gd name="T21" fmla="*/ 38 h 121"/>
                  <a:gd name="T22" fmla="*/ 47 w 545"/>
                  <a:gd name="T23" fmla="*/ 53 h 121"/>
                  <a:gd name="T24" fmla="*/ 47 w 545"/>
                  <a:gd name="T25" fmla="*/ 60 h 121"/>
                  <a:gd name="T26" fmla="*/ 47 w 545"/>
                  <a:gd name="T27" fmla="*/ 75 h 121"/>
                  <a:gd name="T28" fmla="*/ 47 w 545"/>
                  <a:gd name="T29" fmla="*/ 83 h 121"/>
                  <a:gd name="T30" fmla="*/ 47 w 545"/>
                  <a:gd name="T31" fmla="*/ 98 h 121"/>
                  <a:gd name="T32" fmla="*/ 55 w 545"/>
                  <a:gd name="T33" fmla="*/ 113 h 121"/>
                  <a:gd name="T34" fmla="*/ 63 w 545"/>
                  <a:gd name="T35" fmla="*/ 113 h 121"/>
                  <a:gd name="T36" fmla="*/ 79 w 545"/>
                  <a:gd name="T37" fmla="*/ 120 h 121"/>
                  <a:gd name="T38" fmla="*/ 134 w 545"/>
                  <a:gd name="T39" fmla="*/ 120 h 121"/>
                  <a:gd name="T40" fmla="*/ 181 w 545"/>
                  <a:gd name="T41" fmla="*/ 120 h 121"/>
                  <a:gd name="T42" fmla="*/ 221 w 545"/>
                  <a:gd name="T43" fmla="*/ 120 h 121"/>
                  <a:gd name="T44" fmla="*/ 268 w 545"/>
                  <a:gd name="T45" fmla="*/ 120 h 121"/>
                  <a:gd name="T46" fmla="*/ 323 w 545"/>
                  <a:gd name="T47" fmla="*/ 113 h 121"/>
                  <a:gd name="T48" fmla="*/ 363 w 545"/>
                  <a:gd name="T49" fmla="*/ 113 h 121"/>
                  <a:gd name="T50" fmla="*/ 402 w 545"/>
                  <a:gd name="T51" fmla="*/ 105 h 121"/>
                  <a:gd name="T52" fmla="*/ 434 w 545"/>
                  <a:gd name="T53" fmla="*/ 98 h 121"/>
                  <a:gd name="T54" fmla="*/ 473 w 545"/>
                  <a:gd name="T55" fmla="*/ 98 h 121"/>
                  <a:gd name="T56" fmla="*/ 505 w 545"/>
                  <a:gd name="T57" fmla="*/ 90 h 121"/>
                  <a:gd name="T58" fmla="*/ 520 w 545"/>
                  <a:gd name="T59" fmla="*/ 90 h 121"/>
                  <a:gd name="T60" fmla="*/ 536 w 545"/>
                  <a:gd name="T61" fmla="*/ 83 h 121"/>
                  <a:gd name="T62" fmla="*/ 544 w 545"/>
                  <a:gd name="T63" fmla="*/ 75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121"/>
                  <a:gd name="T98" fmla="*/ 545 w 545"/>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121">
                    <a:moveTo>
                      <a:pt x="544" y="75"/>
                    </a:moveTo>
                    <a:lnTo>
                      <a:pt x="536" y="68"/>
                    </a:lnTo>
                    <a:lnTo>
                      <a:pt x="63" y="0"/>
                    </a:lnTo>
                    <a:lnTo>
                      <a:pt x="39" y="0"/>
                    </a:lnTo>
                    <a:lnTo>
                      <a:pt x="24" y="0"/>
                    </a:lnTo>
                    <a:lnTo>
                      <a:pt x="8" y="8"/>
                    </a:lnTo>
                    <a:lnTo>
                      <a:pt x="0" y="15"/>
                    </a:lnTo>
                    <a:lnTo>
                      <a:pt x="8" y="23"/>
                    </a:lnTo>
                    <a:lnTo>
                      <a:pt x="24" y="30"/>
                    </a:lnTo>
                    <a:lnTo>
                      <a:pt x="32" y="30"/>
                    </a:lnTo>
                    <a:lnTo>
                      <a:pt x="39" y="38"/>
                    </a:lnTo>
                    <a:lnTo>
                      <a:pt x="47" y="53"/>
                    </a:lnTo>
                    <a:lnTo>
                      <a:pt x="47" y="60"/>
                    </a:lnTo>
                    <a:lnTo>
                      <a:pt x="47" y="75"/>
                    </a:lnTo>
                    <a:lnTo>
                      <a:pt x="47" y="83"/>
                    </a:lnTo>
                    <a:lnTo>
                      <a:pt x="47" y="98"/>
                    </a:lnTo>
                    <a:lnTo>
                      <a:pt x="55" y="113"/>
                    </a:lnTo>
                    <a:lnTo>
                      <a:pt x="63" y="113"/>
                    </a:lnTo>
                    <a:lnTo>
                      <a:pt x="79" y="120"/>
                    </a:lnTo>
                    <a:lnTo>
                      <a:pt x="134" y="120"/>
                    </a:lnTo>
                    <a:lnTo>
                      <a:pt x="181" y="120"/>
                    </a:lnTo>
                    <a:lnTo>
                      <a:pt x="221" y="120"/>
                    </a:lnTo>
                    <a:lnTo>
                      <a:pt x="268" y="120"/>
                    </a:lnTo>
                    <a:lnTo>
                      <a:pt x="323" y="113"/>
                    </a:lnTo>
                    <a:lnTo>
                      <a:pt x="363" y="113"/>
                    </a:lnTo>
                    <a:lnTo>
                      <a:pt x="402" y="105"/>
                    </a:lnTo>
                    <a:lnTo>
                      <a:pt x="434" y="98"/>
                    </a:lnTo>
                    <a:lnTo>
                      <a:pt x="473" y="98"/>
                    </a:lnTo>
                    <a:lnTo>
                      <a:pt x="505" y="90"/>
                    </a:lnTo>
                    <a:lnTo>
                      <a:pt x="520" y="90"/>
                    </a:lnTo>
                    <a:lnTo>
                      <a:pt x="536" y="83"/>
                    </a:lnTo>
                    <a:lnTo>
                      <a:pt x="544" y="75"/>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27" name="Freeform 40"/>
              <p:cNvSpPr>
                <a:spLocks/>
              </p:cNvSpPr>
              <p:nvPr/>
            </p:nvSpPr>
            <p:spPr bwMode="auto">
              <a:xfrm>
                <a:off x="4271" y="3912"/>
                <a:ext cx="433" cy="137"/>
              </a:xfrm>
              <a:custGeom>
                <a:avLst/>
                <a:gdLst>
                  <a:gd name="T0" fmla="*/ 432 w 433"/>
                  <a:gd name="T1" fmla="*/ 38 h 137"/>
                  <a:gd name="T2" fmla="*/ 408 w 433"/>
                  <a:gd name="T3" fmla="*/ 30 h 137"/>
                  <a:gd name="T4" fmla="*/ 385 w 433"/>
                  <a:gd name="T5" fmla="*/ 15 h 137"/>
                  <a:gd name="T6" fmla="*/ 361 w 433"/>
                  <a:gd name="T7" fmla="*/ 8 h 137"/>
                  <a:gd name="T8" fmla="*/ 353 w 433"/>
                  <a:gd name="T9" fmla="*/ 0 h 137"/>
                  <a:gd name="T10" fmla="*/ 283 w 433"/>
                  <a:gd name="T11" fmla="*/ 15 h 137"/>
                  <a:gd name="T12" fmla="*/ 196 w 433"/>
                  <a:gd name="T13" fmla="*/ 30 h 137"/>
                  <a:gd name="T14" fmla="*/ 16 w 433"/>
                  <a:gd name="T15" fmla="*/ 53 h 137"/>
                  <a:gd name="T16" fmla="*/ 8 w 433"/>
                  <a:gd name="T17" fmla="*/ 60 h 137"/>
                  <a:gd name="T18" fmla="*/ 0 w 433"/>
                  <a:gd name="T19" fmla="*/ 68 h 137"/>
                  <a:gd name="T20" fmla="*/ 8 w 433"/>
                  <a:gd name="T21" fmla="*/ 76 h 137"/>
                  <a:gd name="T22" fmla="*/ 16 w 433"/>
                  <a:gd name="T23" fmla="*/ 76 h 137"/>
                  <a:gd name="T24" fmla="*/ 24 w 433"/>
                  <a:gd name="T25" fmla="*/ 83 h 137"/>
                  <a:gd name="T26" fmla="*/ 126 w 433"/>
                  <a:gd name="T27" fmla="*/ 91 h 137"/>
                  <a:gd name="T28" fmla="*/ 189 w 433"/>
                  <a:gd name="T29" fmla="*/ 98 h 137"/>
                  <a:gd name="T30" fmla="*/ 220 w 433"/>
                  <a:gd name="T31" fmla="*/ 106 h 137"/>
                  <a:gd name="T32" fmla="*/ 259 w 433"/>
                  <a:gd name="T33" fmla="*/ 113 h 137"/>
                  <a:gd name="T34" fmla="*/ 283 w 433"/>
                  <a:gd name="T35" fmla="*/ 121 h 137"/>
                  <a:gd name="T36" fmla="*/ 306 w 433"/>
                  <a:gd name="T37" fmla="*/ 128 h 137"/>
                  <a:gd name="T38" fmla="*/ 322 w 433"/>
                  <a:gd name="T39" fmla="*/ 136 h 137"/>
                  <a:gd name="T40" fmla="*/ 346 w 433"/>
                  <a:gd name="T41" fmla="*/ 136 h 137"/>
                  <a:gd name="T42" fmla="*/ 369 w 433"/>
                  <a:gd name="T43" fmla="*/ 136 h 137"/>
                  <a:gd name="T44" fmla="*/ 393 w 433"/>
                  <a:gd name="T45" fmla="*/ 136 h 137"/>
                  <a:gd name="T46" fmla="*/ 424 w 433"/>
                  <a:gd name="T47" fmla="*/ 76 h 137"/>
                  <a:gd name="T48" fmla="*/ 424 w 433"/>
                  <a:gd name="T49" fmla="*/ 68 h 137"/>
                  <a:gd name="T50" fmla="*/ 424 w 433"/>
                  <a:gd name="T51" fmla="*/ 60 h 137"/>
                  <a:gd name="T52" fmla="*/ 432 w 433"/>
                  <a:gd name="T53" fmla="*/ 3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3"/>
                  <a:gd name="T82" fmla="*/ 0 h 137"/>
                  <a:gd name="T83" fmla="*/ 433 w 433"/>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3" h="137">
                    <a:moveTo>
                      <a:pt x="432" y="38"/>
                    </a:moveTo>
                    <a:lnTo>
                      <a:pt x="408" y="30"/>
                    </a:lnTo>
                    <a:lnTo>
                      <a:pt x="385" y="15"/>
                    </a:lnTo>
                    <a:lnTo>
                      <a:pt x="361" y="8"/>
                    </a:lnTo>
                    <a:lnTo>
                      <a:pt x="353" y="0"/>
                    </a:lnTo>
                    <a:lnTo>
                      <a:pt x="283" y="15"/>
                    </a:lnTo>
                    <a:lnTo>
                      <a:pt x="196" y="30"/>
                    </a:lnTo>
                    <a:lnTo>
                      <a:pt x="16" y="53"/>
                    </a:lnTo>
                    <a:lnTo>
                      <a:pt x="8" y="60"/>
                    </a:lnTo>
                    <a:lnTo>
                      <a:pt x="0" y="68"/>
                    </a:lnTo>
                    <a:lnTo>
                      <a:pt x="8" y="76"/>
                    </a:lnTo>
                    <a:lnTo>
                      <a:pt x="16" y="76"/>
                    </a:lnTo>
                    <a:lnTo>
                      <a:pt x="24" y="83"/>
                    </a:lnTo>
                    <a:lnTo>
                      <a:pt x="126" y="91"/>
                    </a:lnTo>
                    <a:lnTo>
                      <a:pt x="189" y="98"/>
                    </a:lnTo>
                    <a:lnTo>
                      <a:pt x="220" y="106"/>
                    </a:lnTo>
                    <a:lnTo>
                      <a:pt x="259" y="113"/>
                    </a:lnTo>
                    <a:lnTo>
                      <a:pt x="283" y="121"/>
                    </a:lnTo>
                    <a:lnTo>
                      <a:pt x="306" y="128"/>
                    </a:lnTo>
                    <a:lnTo>
                      <a:pt x="322" y="136"/>
                    </a:lnTo>
                    <a:lnTo>
                      <a:pt x="346" y="136"/>
                    </a:lnTo>
                    <a:lnTo>
                      <a:pt x="369" y="136"/>
                    </a:lnTo>
                    <a:lnTo>
                      <a:pt x="393" y="136"/>
                    </a:lnTo>
                    <a:lnTo>
                      <a:pt x="424" y="76"/>
                    </a:lnTo>
                    <a:lnTo>
                      <a:pt x="424" y="68"/>
                    </a:lnTo>
                    <a:lnTo>
                      <a:pt x="424" y="60"/>
                    </a:lnTo>
                    <a:lnTo>
                      <a:pt x="432" y="38"/>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28" name="Freeform 41"/>
              <p:cNvSpPr>
                <a:spLocks/>
              </p:cNvSpPr>
              <p:nvPr/>
            </p:nvSpPr>
            <p:spPr bwMode="auto">
              <a:xfrm>
                <a:off x="4647" y="3808"/>
                <a:ext cx="65" cy="105"/>
              </a:xfrm>
              <a:custGeom>
                <a:avLst/>
                <a:gdLst>
                  <a:gd name="T0" fmla="*/ 64 w 65"/>
                  <a:gd name="T1" fmla="*/ 0 h 105"/>
                  <a:gd name="T2" fmla="*/ 43 w 65"/>
                  <a:gd name="T3" fmla="*/ 0 h 105"/>
                  <a:gd name="T4" fmla="*/ 36 w 65"/>
                  <a:gd name="T5" fmla="*/ 7 h 105"/>
                  <a:gd name="T6" fmla="*/ 21 w 65"/>
                  <a:gd name="T7" fmla="*/ 15 h 105"/>
                  <a:gd name="T8" fmla="*/ 14 w 65"/>
                  <a:gd name="T9" fmla="*/ 30 h 105"/>
                  <a:gd name="T10" fmla="*/ 7 w 65"/>
                  <a:gd name="T11" fmla="*/ 45 h 105"/>
                  <a:gd name="T12" fmla="*/ 7 w 65"/>
                  <a:gd name="T13" fmla="*/ 59 h 105"/>
                  <a:gd name="T14" fmla="*/ 0 w 65"/>
                  <a:gd name="T15" fmla="*/ 74 h 105"/>
                  <a:gd name="T16" fmla="*/ 0 w 65"/>
                  <a:gd name="T17" fmla="*/ 89 h 105"/>
                  <a:gd name="T18" fmla="*/ 14 w 65"/>
                  <a:gd name="T19" fmla="*/ 97 h 105"/>
                  <a:gd name="T20" fmla="*/ 36 w 65"/>
                  <a:gd name="T21" fmla="*/ 104 h 105"/>
                  <a:gd name="T22" fmla="*/ 50 w 65"/>
                  <a:gd name="T23" fmla="*/ 104 h 105"/>
                  <a:gd name="T24" fmla="*/ 50 w 65"/>
                  <a:gd name="T25" fmla="*/ 89 h 105"/>
                  <a:gd name="T26" fmla="*/ 43 w 65"/>
                  <a:gd name="T27" fmla="*/ 67 h 105"/>
                  <a:gd name="T28" fmla="*/ 43 w 65"/>
                  <a:gd name="T29" fmla="*/ 52 h 105"/>
                  <a:gd name="T30" fmla="*/ 36 w 65"/>
                  <a:gd name="T31" fmla="*/ 45 h 105"/>
                  <a:gd name="T32" fmla="*/ 36 w 65"/>
                  <a:gd name="T33" fmla="*/ 30 h 105"/>
                  <a:gd name="T34" fmla="*/ 43 w 65"/>
                  <a:gd name="T35" fmla="*/ 22 h 105"/>
                  <a:gd name="T36" fmla="*/ 43 w 65"/>
                  <a:gd name="T37" fmla="*/ 15 h 105"/>
                  <a:gd name="T38" fmla="*/ 50 w 65"/>
                  <a:gd name="T39" fmla="*/ 7 h 105"/>
                  <a:gd name="T40" fmla="*/ 64 w 6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05"/>
                  <a:gd name="T65" fmla="*/ 65 w 6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05">
                    <a:moveTo>
                      <a:pt x="64" y="0"/>
                    </a:moveTo>
                    <a:lnTo>
                      <a:pt x="43" y="0"/>
                    </a:lnTo>
                    <a:lnTo>
                      <a:pt x="36" y="7"/>
                    </a:lnTo>
                    <a:lnTo>
                      <a:pt x="21" y="15"/>
                    </a:lnTo>
                    <a:lnTo>
                      <a:pt x="14" y="30"/>
                    </a:lnTo>
                    <a:lnTo>
                      <a:pt x="7" y="45"/>
                    </a:lnTo>
                    <a:lnTo>
                      <a:pt x="7" y="59"/>
                    </a:lnTo>
                    <a:lnTo>
                      <a:pt x="0" y="74"/>
                    </a:lnTo>
                    <a:lnTo>
                      <a:pt x="0" y="89"/>
                    </a:lnTo>
                    <a:lnTo>
                      <a:pt x="14" y="97"/>
                    </a:lnTo>
                    <a:lnTo>
                      <a:pt x="36" y="104"/>
                    </a:lnTo>
                    <a:lnTo>
                      <a:pt x="50" y="104"/>
                    </a:lnTo>
                    <a:lnTo>
                      <a:pt x="50" y="89"/>
                    </a:lnTo>
                    <a:lnTo>
                      <a:pt x="43" y="67"/>
                    </a:lnTo>
                    <a:lnTo>
                      <a:pt x="43" y="52"/>
                    </a:lnTo>
                    <a:lnTo>
                      <a:pt x="36" y="45"/>
                    </a:lnTo>
                    <a:lnTo>
                      <a:pt x="36" y="30"/>
                    </a:lnTo>
                    <a:lnTo>
                      <a:pt x="43" y="22"/>
                    </a:lnTo>
                    <a:lnTo>
                      <a:pt x="43" y="15"/>
                    </a:lnTo>
                    <a:lnTo>
                      <a:pt x="50" y="7"/>
                    </a:lnTo>
                    <a:lnTo>
                      <a:pt x="64" y="0"/>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29" name="Freeform 42"/>
              <p:cNvSpPr>
                <a:spLocks/>
              </p:cNvSpPr>
              <p:nvPr/>
            </p:nvSpPr>
            <p:spPr bwMode="auto">
              <a:xfrm>
                <a:off x="4679" y="2816"/>
                <a:ext cx="33" cy="969"/>
              </a:xfrm>
              <a:custGeom>
                <a:avLst/>
                <a:gdLst>
                  <a:gd name="T0" fmla="*/ 32 w 33"/>
                  <a:gd name="T1" fmla="*/ 0 h 969"/>
                  <a:gd name="T2" fmla="*/ 19 w 33"/>
                  <a:gd name="T3" fmla="*/ 968 h 969"/>
                  <a:gd name="T4" fmla="*/ 6 w 33"/>
                  <a:gd name="T5" fmla="*/ 968 h 969"/>
                  <a:gd name="T6" fmla="*/ 0 w 33"/>
                  <a:gd name="T7" fmla="*/ 16 h 969"/>
                  <a:gd name="T8" fmla="*/ 19 w 33"/>
                  <a:gd name="T9" fmla="*/ 8 h 969"/>
                  <a:gd name="T10" fmla="*/ 32 w 33"/>
                  <a:gd name="T11" fmla="*/ 0 h 969"/>
                  <a:gd name="T12" fmla="*/ 0 60000 65536"/>
                  <a:gd name="T13" fmla="*/ 0 60000 65536"/>
                  <a:gd name="T14" fmla="*/ 0 60000 65536"/>
                  <a:gd name="T15" fmla="*/ 0 60000 65536"/>
                  <a:gd name="T16" fmla="*/ 0 60000 65536"/>
                  <a:gd name="T17" fmla="*/ 0 60000 65536"/>
                  <a:gd name="T18" fmla="*/ 0 w 33"/>
                  <a:gd name="T19" fmla="*/ 0 h 969"/>
                  <a:gd name="T20" fmla="*/ 33 w 33"/>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33" h="969">
                    <a:moveTo>
                      <a:pt x="32" y="0"/>
                    </a:moveTo>
                    <a:lnTo>
                      <a:pt x="19" y="968"/>
                    </a:lnTo>
                    <a:lnTo>
                      <a:pt x="6" y="968"/>
                    </a:lnTo>
                    <a:lnTo>
                      <a:pt x="0" y="16"/>
                    </a:lnTo>
                    <a:lnTo>
                      <a:pt x="19" y="8"/>
                    </a:lnTo>
                    <a:lnTo>
                      <a:pt x="32" y="0"/>
                    </a:lnTo>
                  </a:path>
                </a:pathLst>
              </a:custGeom>
              <a:solidFill>
                <a:srgbClr val="0000FF"/>
              </a:solidFill>
              <a:ln w="12700" cap="rnd" cmpd="sng">
                <a:noFill/>
                <a:prstDash val="solid"/>
                <a:round/>
                <a:headEnd type="none" w="med" len="med"/>
                <a:tailEnd type="none" w="med" len="med"/>
              </a:ln>
            </p:spPr>
            <p:txBody>
              <a:bodyPr/>
              <a:lstStyle/>
              <a:p>
                <a:endParaRPr lang="en-US"/>
              </a:p>
            </p:txBody>
          </p:sp>
        </p:grpSp>
      </p:grpSp>
      <p:sp>
        <p:nvSpPr>
          <p:cNvPr id="139276" name="Freeform 43"/>
          <p:cNvSpPr>
            <a:spLocks/>
          </p:cNvSpPr>
          <p:nvPr/>
        </p:nvSpPr>
        <p:spPr bwMode="auto">
          <a:xfrm>
            <a:off x="7300913" y="4419600"/>
            <a:ext cx="458787" cy="103188"/>
          </a:xfrm>
          <a:custGeom>
            <a:avLst/>
            <a:gdLst>
              <a:gd name="T0" fmla="*/ 0 w 289"/>
              <a:gd name="T1" fmla="*/ 0 h 65"/>
              <a:gd name="T2" fmla="*/ 2147483647 w 289"/>
              <a:gd name="T3" fmla="*/ 0 h 65"/>
              <a:gd name="T4" fmla="*/ 2147483647 w 289"/>
              <a:gd name="T5" fmla="*/ 0 h 65"/>
              <a:gd name="T6" fmla="*/ 2147483647 w 289"/>
              <a:gd name="T7" fmla="*/ 0 h 65"/>
              <a:gd name="T8" fmla="*/ 2147483647 w 289"/>
              <a:gd name="T9" fmla="*/ 2147483647 h 65"/>
              <a:gd name="T10" fmla="*/ 2147483647 w 289"/>
              <a:gd name="T11" fmla="*/ 2147483647 h 65"/>
              <a:gd name="T12" fmla="*/ 2147483647 w 289"/>
              <a:gd name="T13" fmla="*/ 2147483647 h 65"/>
              <a:gd name="T14" fmla="*/ 2147483647 w 289"/>
              <a:gd name="T15" fmla="*/ 2147483647 h 65"/>
              <a:gd name="T16" fmla="*/ 2147483647 w 289"/>
              <a:gd name="T17" fmla="*/ 2147483647 h 65"/>
              <a:gd name="T18" fmla="*/ 2147483647 w 289"/>
              <a:gd name="T19" fmla="*/ 2147483647 h 65"/>
              <a:gd name="T20" fmla="*/ 2147483647 w 289"/>
              <a:gd name="T21" fmla="*/ 2147483647 h 65"/>
              <a:gd name="T22" fmla="*/ 2147483647 w 289"/>
              <a:gd name="T23" fmla="*/ 2147483647 h 65"/>
              <a:gd name="T24" fmla="*/ 2147483647 w 289"/>
              <a:gd name="T25" fmla="*/ 2147483647 h 65"/>
              <a:gd name="T26" fmla="*/ 2147483647 w 289"/>
              <a:gd name="T27" fmla="*/ 2147483647 h 65"/>
              <a:gd name="T28" fmla="*/ 2147483647 w 289"/>
              <a:gd name="T29" fmla="*/ 2147483647 h 65"/>
              <a:gd name="T30" fmla="*/ 2147483647 w 289"/>
              <a:gd name="T31" fmla="*/ 2147483647 h 65"/>
              <a:gd name="T32" fmla="*/ 2147483647 w 289"/>
              <a:gd name="T33" fmla="*/ 2147483647 h 65"/>
              <a:gd name="T34" fmla="*/ 2147483647 w 289"/>
              <a:gd name="T35" fmla="*/ 2147483647 h 65"/>
              <a:gd name="T36" fmla="*/ 2147483647 w 289"/>
              <a:gd name="T37" fmla="*/ 2147483647 h 65"/>
              <a:gd name="T38" fmla="*/ 2147483647 w 289"/>
              <a:gd name="T39" fmla="*/ 2147483647 h 65"/>
              <a:gd name="T40" fmla="*/ 2147483647 w 289"/>
              <a:gd name="T41" fmla="*/ 2147483647 h 65"/>
              <a:gd name="T42" fmla="*/ 2147483647 w 289"/>
              <a:gd name="T43" fmla="*/ 2147483647 h 65"/>
              <a:gd name="T44" fmla="*/ 2147483647 w 289"/>
              <a:gd name="T45" fmla="*/ 2147483647 h 65"/>
              <a:gd name="T46" fmla="*/ 2147483647 w 289"/>
              <a:gd name="T47" fmla="*/ 2147483647 h 65"/>
              <a:gd name="T48" fmla="*/ 2147483647 w 289"/>
              <a:gd name="T49" fmla="*/ 2147483647 h 65"/>
              <a:gd name="T50" fmla="*/ 2147483647 w 289"/>
              <a:gd name="T51" fmla="*/ 2147483647 h 65"/>
              <a:gd name="T52" fmla="*/ 2147483647 w 289"/>
              <a:gd name="T53" fmla="*/ 2147483647 h 65"/>
              <a:gd name="T54" fmla="*/ 2147483647 w 289"/>
              <a:gd name="T55" fmla="*/ 2147483647 h 65"/>
              <a:gd name="T56" fmla="*/ 2147483647 w 289"/>
              <a:gd name="T57" fmla="*/ 2147483647 h 65"/>
              <a:gd name="T58" fmla="*/ 2147483647 w 289"/>
              <a:gd name="T59" fmla="*/ 2147483647 h 65"/>
              <a:gd name="T60" fmla="*/ 2147483647 w 289"/>
              <a:gd name="T61" fmla="*/ 2147483647 h 65"/>
              <a:gd name="T62" fmla="*/ 2147483647 w 289"/>
              <a:gd name="T63" fmla="*/ 2147483647 h 65"/>
              <a:gd name="T64" fmla="*/ 2147483647 w 289"/>
              <a:gd name="T65" fmla="*/ 2147483647 h 65"/>
              <a:gd name="T66" fmla="*/ 2147483647 w 289"/>
              <a:gd name="T67" fmla="*/ 2147483647 h 65"/>
              <a:gd name="T68" fmla="*/ 2147483647 w 289"/>
              <a:gd name="T69" fmla="*/ 2147483647 h 65"/>
              <a:gd name="T70" fmla="*/ 2147483647 w 289"/>
              <a:gd name="T71" fmla="*/ 2147483647 h 65"/>
              <a:gd name="T72" fmla="*/ 2147483647 w 289"/>
              <a:gd name="T73" fmla="*/ 2147483647 h 65"/>
              <a:gd name="T74" fmla="*/ 2147483647 w 289"/>
              <a:gd name="T75" fmla="*/ 2147483647 h 65"/>
              <a:gd name="T76" fmla="*/ 2147483647 w 289"/>
              <a:gd name="T77" fmla="*/ 2147483647 h 65"/>
              <a:gd name="T78" fmla="*/ 2147483647 w 289"/>
              <a:gd name="T79" fmla="*/ 2147483647 h 65"/>
              <a:gd name="T80" fmla="*/ 2147483647 w 289"/>
              <a:gd name="T81" fmla="*/ 2147483647 h 65"/>
              <a:gd name="T82" fmla="*/ 2147483647 w 289"/>
              <a:gd name="T83" fmla="*/ 2147483647 h 65"/>
              <a:gd name="T84" fmla="*/ 2147483647 w 289"/>
              <a:gd name="T85" fmla="*/ 2147483647 h 65"/>
              <a:gd name="T86" fmla="*/ 2147483647 w 289"/>
              <a:gd name="T87" fmla="*/ 2147483647 h 65"/>
              <a:gd name="T88" fmla="*/ 2147483647 w 289"/>
              <a:gd name="T89" fmla="*/ 2147483647 h 65"/>
              <a:gd name="T90" fmla="*/ 2147483647 w 289"/>
              <a:gd name="T91" fmla="*/ 2147483647 h 65"/>
              <a:gd name="T92" fmla="*/ 2147483647 w 289"/>
              <a:gd name="T93" fmla="*/ 2147483647 h 65"/>
              <a:gd name="T94" fmla="*/ 2147483647 w 289"/>
              <a:gd name="T95" fmla="*/ 2147483647 h 65"/>
              <a:gd name="T96" fmla="*/ 2147483647 w 289"/>
              <a:gd name="T97" fmla="*/ 2147483647 h 65"/>
              <a:gd name="T98" fmla="*/ 2147483647 w 289"/>
              <a:gd name="T99" fmla="*/ 2147483647 h 65"/>
              <a:gd name="T100" fmla="*/ 0 w 289"/>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5"/>
              <a:gd name="T155" fmla="*/ 289 w 289"/>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5">
                <a:moveTo>
                  <a:pt x="0" y="0"/>
                </a:moveTo>
                <a:lnTo>
                  <a:pt x="16" y="0"/>
                </a:lnTo>
                <a:lnTo>
                  <a:pt x="23" y="0"/>
                </a:lnTo>
                <a:lnTo>
                  <a:pt x="31" y="0"/>
                </a:lnTo>
                <a:lnTo>
                  <a:pt x="39" y="7"/>
                </a:lnTo>
                <a:lnTo>
                  <a:pt x="54" y="7"/>
                </a:lnTo>
                <a:lnTo>
                  <a:pt x="62" y="14"/>
                </a:lnTo>
                <a:lnTo>
                  <a:pt x="78" y="14"/>
                </a:lnTo>
                <a:lnTo>
                  <a:pt x="86" y="14"/>
                </a:lnTo>
                <a:lnTo>
                  <a:pt x="101" y="21"/>
                </a:lnTo>
                <a:lnTo>
                  <a:pt x="125" y="21"/>
                </a:lnTo>
                <a:lnTo>
                  <a:pt x="148" y="21"/>
                </a:lnTo>
                <a:lnTo>
                  <a:pt x="163" y="21"/>
                </a:lnTo>
                <a:lnTo>
                  <a:pt x="179" y="21"/>
                </a:lnTo>
                <a:lnTo>
                  <a:pt x="202" y="21"/>
                </a:lnTo>
                <a:lnTo>
                  <a:pt x="226" y="14"/>
                </a:lnTo>
                <a:lnTo>
                  <a:pt x="241" y="14"/>
                </a:lnTo>
                <a:lnTo>
                  <a:pt x="257" y="14"/>
                </a:lnTo>
                <a:lnTo>
                  <a:pt x="272" y="7"/>
                </a:lnTo>
                <a:lnTo>
                  <a:pt x="288" y="7"/>
                </a:lnTo>
                <a:lnTo>
                  <a:pt x="280" y="14"/>
                </a:lnTo>
                <a:lnTo>
                  <a:pt x="272" y="21"/>
                </a:lnTo>
                <a:lnTo>
                  <a:pt x="265" y="36"/>
                </a:lnTo>
                <a:lnTo>
                  <a:pt x="265" y="43"/>
                </a:lnTo>
                <a:lnTo>
                  <a:pt x="257" y="50"/>
                </a:lnTo>
                <a:lnTo>
                  <a:pt x="257" y="64"/>
                </a:lnTo>
                <a:lnTo>
                  <a:pt x="249" y="57"/>
                </a:lnTo>
                <a:lnTo>
                  <a:pt x="249" y="50"/>
                </a:lnTo>
                <a:lnTo>
                  <a:pt x="241" y="43"/>
                </a:lnTo>
                <a:lnTo>
                  <a:pt x="234" y="36"/>
                </a:lnTo>
                <a:lnTo>
                  <a:pt x="226" y="36"/>
                </a:lnTo>
                <a:lnTo>
                  <a:pt x="218" y="28"/>
                </a:lnTo>
                <a:lnTo>
                  <a:pt x="210" y="28"/>
                </a:lnTo>
                <a:lnTo>
                  <a:pt x="195" y="28"/>
                </a:lnTo>
                <a:lnTo>
                  <a:pt x="179" y="28"/>
                </a:lnTo>
                <a:lnTo>
                  <a:pt x="163" y="28"/>
                </a:lnTo>
                <a:lnTo>
                  <a:pt x="140" y="28"/>
                </a:lnTo>
                <a:lnTo>
                  <a:pt x="125" y="28"/>
                </a:lnTo>
                <a:lnTo>
                  <a:pt x="109" y="28"/>
                </a:lnTo>
                <a:lnTo>
                  <a:pt x="93" y="36"/>
                </a:lnTo>
                <a:lnTo>
                  <a:pt x="86" y="36"/>
                </a:lnTo>
                <a:lnTo>
                  <a:pt x="78" y="43"/>
                </a:lnTo>
                <a:lnTo>
                  <a:pt x="70" y="57"/>
                </a:lnTo>
                <a:lnTo>
                  <a:pt x="62" y="43"/>
                </a:lnTo>
                <a:lnTo>
                  <a:pt x="62" y="36"/>
                </a:lnTo>
                <a:lnTo>
                  <a:pt x="54" y="28"/>
                </a:lnTo>
                <a:lnTo>
                  <a:pt x="47" y="21"/>
                </a:lnTo>
                <a:lnTo>
                  <a:pt x="39" y="14"/>
                </a:lnTo>
                <a:lnTo>
                  <a:pt x="31" y="7"/>
                </a:lnTo>
                <a:lnTo>
                  <a:pt x="16" y="7"/>
                </a:lnTo>
                <a:lnTo>
                  <a:pt x="0" y="0"/>
                </a:lnTo>
              </a:path>
            </a:pathLst>
          </a:custGeom>
          <a:solidFill>
            <a:srgbClr val="600000"/>
          </a:solidFill>
          <a:ln w="12700" cap="rnd" cmpd="sng">
            <a:noFill/>
            <a:prstDash val="solid"/>
            <a:round/>
            <a:headEnd type="none" w="med" len="med"/>
            <a:tailEnd type="none" w="med" len="med"/>
          </a:ln>
        </p:spPr>
        <p:txBody>
          <a:bodyPr/>
          <a:lstStyle/>
          <a:p>
            <a:endParaRPr lang="en-US"/>
          </a:p>
        </p:txBody>
      </p:sp>
      <p:sp>
        <p:nvSpPr>
          <p:cNvPr id="139277" name="Freeform 44"/>
          <p:cNvSpPr>
            <a:spLocks/>
          </p:cNvSpPr>
          <p:nvPr/>
        </p:nvSpPr>
        <p:spPr bwMode="auto">
          <a:xfrm>
            <a:off x="6321425" y="3594100"/>
            <a:ext cx="1728788" cy="814388"/>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800000"/>
          </a:solidFill>
          <a:ln w="12700" cap="rnd" cmpd="sng">
            <a:noFill/>
            <a:prstDash val="solid"/>
            <a:round/>
            <a:headEnd type="none" w="med" len="med"/>
            <a:tailEnd type="none" w="med" len="med"/>
          </a:ln>
        </p:spPr>
        <p:txBody>
          <a:bodyPr/>
          <a:lstStyle/>
          <a:p>
            <a:endParaRPr lang="en-US"/>
          </a:p>
        </p:txBody>
      </p:sp>
      <p:sp>
        <p:nvSpPr>
          <p:cNvPr id="139278" name="Oval 45"/>
          <p:cNvSpPr>
            <a:spLocks noChangeArrowheads="1"/>
          </p:cNvSpPr>
          <p:nvPr/>
        </p:nvSpPr>
        <p:spPr bwMode="auto">
          <a:xfrm>
            <a:off x="6475413" y="2959100"/>
            <a:ext cx="2203450" cy="317500"/>
          </a:xfrm>
          <a:prstGeom prst="ellipse">
            <a:avLst/>
          </a:prstGeom>
          <a:solidFill>
            <a:srgbClr val="C20000"/>
          </a:solidFill>
          <a:ln w="12700">
            <a:noFill/>
            <a:round/>
            <a:headEnd/>
            <a:tailEnd/>
          </a:ln>
        </p:spPr>
        <p:txBody>
          <a:bodyPr wrap="none" anchor="ctr"/>
          <a:lstStyle/>
          <a:p>
            <a:pPr eaLnBrk="0" hangingPunct="0"/>
            <a:endParaRPr lang="en-US">
              <a:latin typeface="Calibri" pitchFamily="34" charset="0"/>
            </a:endParaRPr>
          </a:p>
        </p:txBody>
      </p:sp>
      <p:sp>
        <p:nvSpPr>
          <p:cNvPr id="139279" name="Freeform 46"/>
          <p:cNvSpPr>
            <a:spLocks/>
          </p:cNvSpPr>
          <p:nvPr/>
        </p:nvSpPr>
        <p:spPr bwMode="auto">
          <a:xfrm>
            <a:off x="8096250" y="3184525"/>
            <a:ext cx="611188" cy="534988"/>
          </a:xfrm>
          <a:custGeom>
            <a:avLst/>
            <a:gdLst>
              <a:gd name="T0" fmla="*/ 0 w 385"/>
              <a:gd name="T1" fmla="*/ 2147483647 h 337"/>
              <a:gd name="T2" fmla="*/ 2147483647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2147483647 h 337"/>
              <a:gd name="T22" fmla="*/ 2147483647 w 385"/>
              <a:gd name="T23" fmla="*/ 2147483647 h 337"/>
              <a:gd name="T24" fmla="*/ 2147483647 w 385"/>
              <a:gd name="T25" fmla="*/ 2147483647 h 337"/>
              <a:gd name="T26" fmla="*/ 2147483647 w 385"/>
              <a:gd name="T27" fmla="*/ 2147483647 h 337"/>
              <a:gd name="T28" fmla="*/ 2147483647 w 385"/>
              <a:gd name="T29" fmla="*/ 2147483647 h 337"/>
              <a:gd name="T30" fmla="*/ 2147483647 w 385"/>
              <a:gd name="T31" fmla="*/ 2147483647 h 337"/>
              <a:gd name="T32" fmla="*/ 2147483647 w 385"/>
              <a:gd name="T33" fmla="*/ 2147483647 h 337"/>
              <a:gd name="T34" fmla="*/ 2147483647 w 385"/>
              <a:gd name="T35" fmla="*/ 2147483647 h 337"/>
              <a:gd name="T36" fmla="*/ 2147483647 w 385"/>
              <a:gd name="T37" fmla="*/ 2147483647 h 337"/>
              <a:gd name="T38" fmla="*/ 2147483647 w 385"/>
              <a:gd name="T39" fmla="*/ 2147483647 h 337"/>
              <a:gd name="T40" fmla="*/ 2147483647 w 385"/>
              <a:gd name="T41" fmla="*/ 2147483647 h 337"/>
              <a:gd name="T42" fmla="*/ 2147483647 w 385"/>
              <a:gd name="T43" fmla="*/ 2147483647 h 337"/>
              <a:gd name="T44" fmla="*/ 2147483647 w 385"/>
              <a:gd name="T45" fmla="*/ 2147483647 h 337"/>
              <a:gd name="T46" fmla="*/ 2147483647 w 385"/>
              <a:gd name="T47" fmla="*/ 2147483647 h 337"/>
              <a:gd name="T48" fmla="*/ 2147483647 w 385"/>
              <a:gd name="T49" fmla="*/ 0 h 337"/>
              <a:gd name="T50" fmla="*/ 2147483647 w 385"/>
              <a:gd name="T51" fmla="*/ 2147483647 h 337"/>
              <a:gd name="T52" fmla="*/ 2147483647 w 385"/>
              <a:gd name="T53" fmla="*/ 2147483647 h 337"/>
              <a:gd name="T54" fmla="*/ 2147483647 w 385"/>
              <a:gd name="T55" fmla="*/ 2147483647 h 337"/>
              <a:gd name="T56" fmla="*/ 2147483647 w 385"/>
              <a:gd name="T57" fmla="*/ 2147483647 h 337"/>
              <a:gd name="T58" fmla="*/ 2147483647 w 385"/>
              <a:gd name="T59" fmla="*/ 2147483647 h 337"/>
              <a:gd name="T60" fmla="*/ 2147483647 w 385"/>
              <a:gd name="T61" fmla="*/ 2147483647 h 337"/>
              <a:gd name="T62" fmla="*/ 2147483647 w 385"/>
              <a:gd name="T63" fmla="*/ 2147483647 h 337"/>
              <a:gd name="T64" fmla="*/ 2147483647 w 385"/>
              <a:gd name="T65" fmla="*/ 2147483647 h 337"/>
              <a:gd name="T66" fmla="*/ 2147483647 w 385"/>
              <a:gd name="T67" fmla="*/ 2147483647 h 337"/>
              <a:gd name="T68" fmla="*/ 0 w 385"/>
              <a:gd name="T69" fmla="*/ 2147483647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37"/>
              <a:gd name="T107" fmla="*/ 385 w 385"/>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37">
                <a:moveTo>
                  <a:pt x="0" y="63"/>
                </a:moveTo>
                <a:lnTo>
                  <a:pt x="16" y="94"/>
                </a:lnTo>
                <a:lnTo>
                  <a:pt x="24" y="133"/>
                </a:lnTo>
                <a:lnTo>
                  <a:pt x="39" y="180"/>
                </a:lnTo>
                <a:lnTo>
                  <a:pt x="55" y="211"/>
                </a:lnTo>
                <a:lnTo>
                  <a:pt x="71" y="250"/>
                </a:lnTo>
                <a:lnTo>
                  <a:pt x="94" y="273"/>
                </a:lnTo>
                <a:lnTo>
                  <a:pt x="110" y="297"/>
                </a:lnTo>
                <a:lnTo>
                  <a:pt x="149" y="320"/>
                </a:lnTo>
                <a:lnTo>
                  <a:pt x="172" y="328"/>
                </a:lnTo>
                <a:lnTo>
                  <a:pt x="196" y="336"/>
                </a:lnTo>
                <a:lnTo>
                  <a:pt x="212" y="336"/>
                </a:lnTo>
                <a:lnTo>
                  <a:pt x="227" y="328"/>
                </a:lnTo>
                <a:lnTo>
                  <a:pt x="243" y="320"/>
                </a:lnTo>
                <a:lnTo>
                  <a:pt x="259" y="313"/>
                </a:lnTo>
                <a:lnTo>
                  <a:pt x="282" y="289"/>
                </a:lnTo>
                <a:lnTo>
                  <a:pt x="298" y="273"/>
                </a:lnTo>
                <a:lnTo>
                  <a:pt x="313" y="242"/>
                </a:lnTo>
                <a:lnTo>
                  <a:pt x="337" y="219"/>
                </a:lnTo>
                <a:lnTo>
                  <a:pt x="345" y="188"/>
                </a:lnTo>
                <a:lnTo>
                  <a:pt x="360" y="148"/>
                </a:lnTo>
                <a:lnTo>
                  <a:pt x="368" y="109"/>
                </a:lnTo>
                <a:lnTo>
                  <a:pt x="376" y="78"/>
                </a:lnTo>
                <a:lnTo>
                  <a:pt x="384" y="39"/>
                </a:lnTo>
                <a:lnTo>
                  <a:pt x="384" y="0"/>
                </a:lnTo>
                <a:lnTo>
                  <a:pt x="360" y="16"/>
                </a:lnTo>
                <a:lnTo>
                  <a:pt x="329" y="16"/>
                </a:lnTo>
                <a:lnTo>
                  <a:pt x="306" y="23"/>
                </a:lnTo>
                <a:lnTo>
                  <a:pt x="259" y="31"/>
                </a:lnTo>
                <a:lnTo>
                  <a:pt x="227" y="39"/>
                </a:lnTo>
                <a:lnTo>
                  <a:pt x="172" y="47"/>
                </a:lnTo>
                <a:lnTo>
                  <a:pt x="125" y="55"/>
                </a:lnTo>
                <a:lnTo>
                  <a:pt x="78" y="55"/>
                </a:lnTo>
                <a:lnTo>
                  <a:pt x="39" y="55"/>
                </a:lnTo>
                <a:lnTo>
                  <a:pt x="0" y="63"/>
                </a:lnTo>
              </a:path>
            </a:pathLst>
          </a:custGeom>
          <a:solidFill>
            <a:srgbClr val="A00000"/>
          </a:solidFill>
          <a:ln w="12700" cap="rnd" cmpd="sng">
            <a:noFill/>
            <a:prstDash val="solid"/>
            <a:round/>
            <a:headEnd type="none" w="med" len="med"/>
            <a:tailEnd type="none" w="med" len="med"/>
          </a:ln>
        </p:spPr>
        <p:txBody>
          <a:bodyPr/>
          <a:lstStyle/>
          <a:p>
            <a:endParaRPr lang="en-US"/>
          </a:p>
        </p:txBody>
      </p:sp>
      <p:sp>
        <p:nvSpPr>
          <p:cNvPr id="139280" name="Freeform 47"/>
          <p:cNvSpPr>
            <a:spLocks/>
          </p:cNvSpPr>
          <p:nvPr/>
        </p:nvSpPr>
        <p:spPr bwMode="auto">
          <a:xfrm>
            <a:off x="8367713" y="2667000"/>
            <a:ext cx="344487" cy="1106488"/>
          </a:xfrm>
          <a:custGeom>
            <a:avLst/>
            <a:gdLst>
              <a:gd name="T0" fmla="*/ 0 w 217"/>
              <a:gd name="T1" fmla="*/ 0 h 697"/>
              <a:gd name="T2" fmla="*/ 2147483647 w 217"/>
              <a:gd name="T3" fmla="*/ 2147483647 h 697"/>
              <a:gd name="T4" fmla="*/ 2147483647 w 217"/>
              <a:gd name="T5" fmla="*/ 2147483647 h 697"/>
              <a:gd name="T6" fmla="*/ 2147483647 w 217"/>
              <a:gd name="T7" fmla="*/ 2147483647 h 697"/>
              <a:gd name="T8" fmla="*/ 2147483647 w 217"/>
              <a:gd name="T9" fmla="*/ 2147483647 h 697"/>
              <a:gd name="T10" fmla="*/ 2147483647 w 217"/>
              <a:gd name="T11" fmla="*/ 2147483647 h 697"/>
              <a:gd name="T12" fmla="*/ 2147483647 w 217"/>
              <a:gd name="T13" fmla="*/ 2147483647 h 697"/>
              <a:gd name="T14" fmla="*/ 2147483647 w 217"/>
              <a:gd name="T15" fmla="*/ 2147483647 h 697"/>
              <a:gd name="T16" fmla="*/ 2147483647 w 217"/>
              <a:gd name="T17" fmla="*/ 2147483647 h 697"/>
              <a:gd name="T18" fmla="*/ 2147483647 w 217"/>
              <a:gd name="T19" fmla="*/ 2147483647 h 697"/>
              <a:gd name="T20" fmla="*/ 2147483647 w 217"/>
              <a:gd name="T21" fmla="*/ 2147483647 h 697"/>
              <a:gd name="T22" fmla="*/ 2147483647 w 217"/>
              <a:gd name="T23" fmla="*/ 2147483647 h 697"/>
              <a:gd name="T24" fmla="*/ 2147483647 w 217"/>
              <a:gd name="T25" fmla="*/ 2147483647 h 697"/>
              <a:gd name="T26" fmla="*/ 2147483647 w 217"/>
              <a:gd name="T27" fmla="*/ 2147483647 h 697"/>
              <a:gd name="T28" fmla="*/ 2147483647 w 217"/>
              <a:gd name="T29" fmla="*/ 2147483647 h 697"/>
              <a:gd name="T30" fmla="*/ 2147483647 w 217"/>
              <a:gd name="T31" fmla="*/ 2147483647 h 697"/>
              <a:gd name="T32" fmla="*/ 2147483647 w 217"/>
              <a:gd name="T33" fmla="*/ 2147483647 h 697"/>
              <a:gd name="T34" fmla="*/ 2147483647 w 217"/>
              <a:gd name="T35" fmla="*/ 2147483647 h 697"/>
              <a:gd name="T36" fmla="*/ 2147483647 w 217"/>
              <a:gd name="T37" fmla="*/ 2147483647 h 697"/>
              <a:gd name="T38" fmla="*/ 2147483647 w 217"/>
              <a:gd name="T39" fmla="*/ 2147483647 h 697"/>
              <a:gd name="T40" fmla="*/ 2147483647 w 217"/>
              <a:gd name="T41" fmla="*/ 2147483647 h 697"/>
              <a:gd name="T42" fmla="*/ 2147483647 w 217"/>
              <a:gd name="T43" fmla="*/ 2147483647 h 697"/>
              <a:gd name="T44" fmla="*/ 2147483647 w 217"/>
              <a:gd name="T45" fmla="*/ 2147483647 h 697"/>
              <a:gd name="T46" fmla="*/ 2147483647 w 217"/>
              <a:gd name="T47" fmla="*/ 2147483647 h 697"/>
              <a:gd name="T48" fmla="*/ 2147483647 w 217"/>
              <a:gd name="T49" fmla="*/ 2147483647 h 697"/>
              <a:gd name="T50" fmla="*/ 2147483647 w 217"/>
              <a:gd name="T51" fmla="*/ 2147483647 h 697"/>
              <a:gd name="T52" fmla="*/ 2147483647 w 217"/>
              <a:gd name="T53" fmla="*/ 2147483647 h 697"/>
              <a:gd name="T54" fmla="*/ 2147483647 w 217"/>
              <a:gd name="T55" fmla="*/ 2147483647 h 697"/>
              <a:gd name="T56" fmla="*/ 2147483647 w 217"/>
              <a:gd name="T57" fmla="*/ 2147483647 h 697"/>
              <a:gd name="T58" fmla="*/ 2147483647 w 217"/>
              <a:gd name="T59" fmla="*/ 2147483647 h 697"/>
              <a:gd name="T60" fmla="*/ 2147483647 w 217"/>
              <a:gd name="T61" fmla="*/ 2147483647 h 697"/>
              <a:gd name="T62" fmla="*/ 0 w 217"/>
              <a:gd name="T63" fmla="*/ 2147483647 h 697"/>
              <a:gd name="T64" fmla="*/ 2147483647 w 217"/>
              <a:gd name="T65" fmla="*/ 2147483647 h 697"/>
              <a:gd name="T66" fmla="*/ 2147483647 w 217"/>
              <a:gd name="T67" fmla="*/ 2147483647 h 697"/>
              <a:gd name="T68" fmla="*/ 2147483647 w 217"/>
              <a:gd name="T69" fmla="*/ 2147483647 h 697"/>
              <a:gd name="T70" fmla="*/ 2147483647 w 217"/>
              <a:gd name="T71" fmla="*/ 2147483647 h 697"/>
              <a:gd name="T72" fmla="*/ 2147483647 w 217"/>
              <a:gd name="T73" fmla="*/ 2147483647 h 697"/>
              <a:gd name="T74" fmla="*/ 2147483647 w 217"/>
              <a:gd name="T75" fmla="*/ 2147483647 h 697"/>
              <a:gd name="T76" fmla="*/ 2147483647 w 217"/>
              <a:gd name="T77" fmla="*/ 2147483647 h 697"/>
              <a:gd name="T78" fmla="*/ 2147483647 w 217"/>
              <a:gd name="T79" fmla="*/ 2147483647 h 697"/>
              <a:gd name="T80" fmla="*/ 0 w 217"/>
              <a:gd name="T81" fmla="*/ 0 h 6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697"/>
              <a:gd name="T125" fmla="*/ 217 w 217"/>
              <a:gd name="T126" fmla="*/ 697 h 6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697">
                <a:moveTo>
                  <a:pt x="0" y="0"/>
                </a:moveTo>
                <a:lnTo>
                  <a:pt x="8" y="16"/>
                </a:lnTo>
                <a:lnTo>
                  <a:pt x="23" y="40"/>
                </a:lnTo>
                <a:lnTo>
                  <a:pt x="31" y="63"/>
                </a:lnTo>
                <a:lnTo>
                  <a:pt x="46" y="103"/>
                </a:lnTo>
                <a:lnTo>
                  <a:pt x="77" y="166"/>
                </a:lnTo>
                <a:lnTo>
                  <a:pt x="108" y="229"/>
                </a:lnTo>
                <a:lnTo>
                  <a:pt x="139" y="293"/>
                </a:lnTo>
                <a:lnTo>
                  <a:pt x="162" y="348"/>
                </a:lnTo>
                <a:lnTo>
                  <a:pt x="177" y="403"/>
                </a:lnTo>
                <a:lnTo>
                  <a:pt x="201" y="475"/>
                </a:lnTo>
                <a:lnTo>
                  <a:pt x="208" y="514"/>
                </a:lnTo>
                <a:lnTo>
                  <a:pt x="208" y="562"/>
                </a:lnTo>
                <a:lnTo>
                  <a:pt x="216" y="601"/>
                </a:lnTo>
                <a:lnTo>
                  <a:pt x="208" y="633"/>
                </a:lnTo>
                <a:lnTo>
                  <a:pt x="201" y="656"/>
                </a:lnTo>
                <a:lnTo>
                  <a:pt x="185" y="680"/>
                </a:lnTo>
                <a:lnTo>
                  <a:pt x="177" y="696"/>
                </a:lnTo>
                <a:lnTo>
                  <a:pt x="177" y="649"/>
                </a:lnTo>
                <a:lnTo>
                  <a:pt x="177" y="617"/>
                </a:lnTo>
                <a:lnTo>
                  <a:pt x="177" y="593"/>
                </a:lnTo>
                <a:lnTo>
                  <a:pt x="170" y="546"/>
                </a:lnTo>
                <a:lnTo>
                  <a:pt x="162" y="514"/>
                </a:lnTo>
                <a:lnTo>
                  <a:pt x="154" y="475"/>
                </a:lnTo>
                <a:lnTo>
                  <a:pt x="139" y="435"/>
                </a:lnTo>
                <a:lnTo>
                  <a:pt x="131" y="395"/>
                </a:lnTo>
                <a:lnTo>
                  <a:pt x="108" y="348"/>
                </a:lnTo>
                <a:lnTo>
                  <a:pt x="85" y="293"/>
                </a:lnTo>
                <a:lnTo>
                  <a:pt x="62" y="245"/>
                </a:lnTo>
                <a:lnTo>
                  <a:pt x="39" y="206"/>
                </a:lnTo>
                <a:lnTo>
                  <a:pt x="23" y="174"/>
                </a:lnTo>
                <a:lnTo>
                  <a:pt x="0" y="134"/>
                </a:lnTo>
                <a:lnTo>
                  <a:pt x="23" y="150"/>
                </a:lnTo>
                <a:lnTo>
                  <a:pt x="31" y="150"/>
                </a:lnTo>
                <a:lnTo>
                  <a:pt x="39" y="142"/>
                </a:lnTo>
                <a:lnTo>
                  <a:pt x="31" y="119"/>
                </a:lnTo>
                <a:lnTo>
                  <a:pt x="31" y="103"/>
                </a:lnTo>
                <a:lnTo>
                  <a:pt x="23" y="71"/>
                </a:lnTo>
                <a:lnTo>
                  <a:pt x="15" y="47"/>
                </a:lnTo>
                <a:lnTo>
                  <a:pt x="8" y="24"/>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281" name="Freeform 48"/>
          <p:cNvSpPr>
            <a:spLocks/>
          </p:cNvSpPr>
          <p:nvPr/>
        </p:nvSpPr>
        <p:spPr bwMode="auto">
          <a:xfrm>
            <a:off x="6424613" y="2743200"/>
            <a:ext cx="306387" cy="750888"/>
          </a:xfrm>
          <a:custGeom>
            <a:avLst/>
            <a:gdLst>
              <a:gd name="T0" fmla="*/ 2147483647 w 193"/>
              <a:gd name="T1" fmla="*/ 2147483647 h 473"/>
              <a:gd name="T2" fmla="*/ 2147483647 w 193"/>
              <a:gd name="T3" fmla="*/ 2147483647 h 473"/>
              <a:gd name="T4" fmla="*/ 2147483647 w 193"/>
              <a:gd name="T5" fmla="*/ 0 h 473"/>
              <a:gd name="T6" fmla="*/ 2147483647 w 193"/>
              <a:gd name="T7" fmla="*/ 2147483647 h 473"/>
              <a:gd name="T8" fmla="*/ 2147483647 w 193"/>
              <a:gd name="T9" fmla="*/ 2147483647 h 473"/>
              <a:gd name="T10" fmla="*/ 2147483647 w 193"/>
              <a:gd name="T11" fmla="*/ 2147483647 h 473"/>
              <a:gd name="T12" fmla="*/ 2147483647 w 193"/>
              <a:gd name="T13" fmla="*/ 2147483647 h 473"/>
              <a:gd name="T14" fmla="*/ 2147483647 w 193"/>
              <a:gd name="T15" fmla="*/ 2147483647 h 473"/>
              <a:gd name="T16" fmla="*/ 2147483647 w 193"/>
              <a:gd name="T17" fmla="*/ 2147483647 h 473"/>
              <a:gd name="T18" fmla="*/ 2147483647 w 193"/>
              <a:gd name="T19" fmla="*/ 2147483647 h 473"/>
              <a:gd name="T20" fmla="*/ 0 w 193"/>
              <a:gd name="T21" fmla="*/ 2147483647 h 473"/>
              <a:gd name="T22" fmla="*/ 2147483647 w 193"/>
              <a:gd name="T23" fmla="*/ 2147483647 h 473"/>
              <a:gd name="T24" fmla="*/ 2147483647 w 193"/>
              <a:gd name="T25" fmla="*/ 2147483647 h 473"/>
              <a:gd name="T26" fmla="*/ 2147483647 w 193"/>
              <a:gd name="T27" fmla="*/ 2147483647 h 473"/>
              <a:gd name="T28" fmla="*/ 2147483647 w 193"/>
              <a:gd name="T29" fmla="*/ 2147483647 h 473"/>
              <a:gd name="T30" fmla="*/ 2147483647 w 193"/>
              <a:gd name="T31" fmla="*/ 2147483647 h 473"/>
              <a:gd name="T32" fmla="*/ 2147483647 w 193"/>
              <a:gd name="T33" fmla="*/ 2147483647 h 473"/>
              <a:gd name="T34" fmla="*/ 2147483647 w 193"/>
              <a:gd name="T35" fmla="*/ 2147483647 h 473"/>
              <a:gd name="T36" fmla="*/ 2147483647 w 193"/>
              <a:gd name="T37" fmla="*/ 2147483647 h 473"/>
              <a:gd name="T38" fmla="*/ 2147483647 w 193"/>
              <a:gd name="T39" fmla="*/ 2147483647 h 473"/>
              <a:gd name="T40" fmla="*/ 2147483647 w 193"/>
              <a:gd name="T41" fmla="*/ 2147483647 h 473"/>
              <a:gd name="T42" fmla="*/ 2147483647 w 193"/>
              <a:gd name="T43" fmla="*/ 2147483647 h 4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473"/>
              <a:gd name="T68" fmla="*/ 193 w 193"/>
              <a:gd name="T69" fmla="*/ 473 h 4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473">
                <a:moveTo>
                  <a:pt x="192" y="63"/>
                </a:moveTo>
                <a:lnTo>
                  <a:pt x="192" y="31"/>
                </a:lnTo>
                <a:lnTo>
                  <a:pt x="192" y="0"/>
                </a:lnTo>
                <a:lnTo>
                  <a:pt x="177" y="39"/>
                </a:lnTo>
                <a:lnTo>
                  <a:pt x="146" y="94"/>
                </a:lnTo>
                <a:lnTo>
                  <a:pt x="115" y="157"/>
                </a:lnTo>
                <a:lnTo>
                  <a:pt x="84" y="228"/>
                </a:lnTo>
                <a:lnTo>
                  <a:pt x="54" y="299"/>
                </a:lnTo>
                <a:lnTo>
                  <a:pt x="31" y="354"/>
                </a:lnTo>
                <a:lnTo>
                  <a:pt x="15" y="417"/>
                </a:lnTo>
                <a:lnTo>
                  <a:pt x="0" y="464"/>
                </a:lnTo>
                <a:lnTo>
                  <a:pt x="15" y="472"/>
                </a:lnTo>
                <a:lnTo>
                  <a:pt x="31" y="464"/>
                </a:lnTo>
                <a:lnTo>
                  <a:pt x="46" y="441"/>
                </a:lnTo>
                <a:lnTo>
                  <a:pt x="61" y="393"/>
                </a:lnTo>
                <a:lnTo>
                  <a:pt x="84" y="338"/>
                </a:lnTo>
                <a:lnTo>
                  <a:pt x="100" y="291"/>
                </a:lnTo>
                <a:lnTo>
                  <a:pt x="123" y="244"/>
                </a:lnTo>
                <a:lnTo>
                  <a:pt x="146" y="197"/>
                </a:lnTo>
                <a:lnTo>
                  <a:pt x="169" y="142"/>
                </a:lnTo>
                <a:lnTo>
                  <a:pt x="184" y="94"/>
                </a:lnTo>
                <a:lnTo>
                  <a:pt x="192" y="63"/>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282" name="Freeform 49"/>
          <p:cNvSpPr>
            <a:spLocks/>
          </p:cNvSpPr>
          <p:nvPr/>
        </p:nvSpPr>
        <p:spPr bwMode="auto">
          <a:xfrm>
            <a:off x="6329363" y="3114675"/>
            <a:ext cx="2425700" cy="1344613"/>
          </a:xfrm>
          <a:custGeom>
            <a:avLst/>
            <a:gdLst>
              <a:gd name="T0" fmla="*/ 2147483647 w 1528"/>
              <a:gd name="T1" fmla="*/ 2147483647 h 847"/>
              <a:gd name="T2" fmla="*/ 2147483647 w 1528"/>
              <a:gd name="T3" fmla="*/ 2147483647 h 847"/>
              <a:gd name="T4" fmla="*/ 2147483647 w 1528"/>
              <a:gd name="T5" fmla="*/ 2147483647 h 847"/>
              <a:gd name="T6" fmla="*/ 0 w 1528"/>
              <a:gd name="T7" fmla="*/ 2147483647 h 847"/>
              <a:gd name="T8" fmla="*/ 0 w 1528"/>
              <a:gd name="T9" fmla="*/ 2147483647 h 847"/>
              <a:gd name="T10" fmla="*/ 2147483647 w 1528"/>
              <a:gd name="T11" fmla="*/ 2147483647 h 847"/>
              <a:gd name="T12" fmla="*/ 2147483647 w 1528"/>
              <a:gd name="T13" fmla="*/ 2147483647 h 847"/>
              <a:gd name="T14" fmla="*/ 2147483647 w 1528"/>
              <a:gd name="T15" fmla="*/ 2147483647 h 847"/>
              <a:gd name="T16" fmla="*/ 2147483647 w 1528"/>
              <a:gd name="T17" fmla="*/ 2147483647 h 847"/>
              <a:gd name="T18" fmla="*/ 2147483647 w 1528"/>
              <a:gd name="T19" fmla="*/ 2147483647 h 847"/>
              <a:gd name="T20" fmla="*/ 2147483647 w 1528"/>
              <a:gd name="T21" fmla="*/ 2147483647 h 847"/>
              <a:gd name="T22" fmla="*/ 2147483647 w 1528"/>
              <a:gd name="T23" fmla="*/ 2147483647 h 847"/>
              <a:gd name="T24" fmla="*/ 2147483647 w 1528"/>
              <a:gd name="T25" fmla="*/ 2147483647 h 847"/>
              <a:gd name="T26" fmla="*/ 2147483647 w 1528"/>
              <a:gd name="T27" fmla="*/ 2147483647 h 847"/>
              <a:gd name="T28" fmla="*/ 2147483647 w 1528"/>
              <a:gd name="T29" fmla="*/ 2147483647 h 847"/>
              <a:gd name="T30" fmla="*/ 2147483647 w 1528"/>
              <a:gd name="T31" fmla="*/ 2147483647 h 847"/>
              <a:gd name="T32" fmla="*/ 2147483647 w 1528"/>
              <a:gd name="T33" fmla="*/ 2147483647 h 847"/>
              <a:gd name="T34" fmla="*/ 2147483647 w 1528"/>
              <a:gd name="T35" fmla="*/ 2147483647 h 847"/>
              <a:gd name="T36" fmla="*/ 2147483647 w 1528"/>
              <a:gd name="T37" fmla="*/ 2147483647 h 847"/>
              <a:gd name="T38" fmla="*/ 2147483647 w 1528"/>
              <a:gd name="T39" fmla="*/ 2147483647 h 847"/>
              <a:gd name="T40" fmla="*/ 2147483647 w 1528"/>
              <a:gd name="T41" fmla="*/ 2147483647 h 847"/>
              <a:gd name="T42" fmla="*/ 2147483647 w 1528"/>
              <a:gd name="T43" fmla="*/ 2147483647 h 847"/>
              <a:gd name="T44" fmla="*/ 2147483647 w 1528"/>
              <a:gd name="T45" fmla="*/ 2147483647 h 847"/>
              <a:gd name="T46" fmla="*/ 2147483647 w 1528"/>
              <a:gd name="T47" fmla="*/ 2147483647 h 847"/>
              <a:gd name="T48" fmla="*/ 2147483647 w 1528"/>
              <a:gd name="T49" fmla="*/ 2147483647 h 847"/>
              <a:gd name="T50" fmla="*/ 2147483647 w 1528"/>
              <a:gd name="T51" fmla="*/ 2147483647 h 847"/>
              <a:gd name="T52" fmla="*/ 2147483647 w 1528"/>
              <a:gd name="T53" fmla="*/ 2147483647 h 847"/>
              <a:gd name="T54" fmla="*/ 2147483647 w 1528"/>
              <a:gd name="T55" fmla="*/ 2147483647 h 847"/>
              <a:gd name="T56" fmla="*/ 2147483647 w 1528"/>
              <a:gd name="T57" fmla="*/ 2147483647 h 847"/>
              <a:gd name="T58" fmla="*/ 2147483647 w 1528"/>
              <a:gd name="T59" fmla="*/ 2147483647 h 847"/>
              <a:gd name="T60" fmla="*/ 2147483647 w 1528"/>
              <a:gd name="T61" fmla="*/ 2147483647 h 847"/>
              <a:gd name="T62" fmla="*/ 2147483647 w 1528"/>
              <a:gd name="T63" fmla="*/ 2147483647 h 847"/>
              <a:gd name="T64" fmla="*/ 2147483647 w 1528"/>
              <a:gd name="T65" fmla="*/ 2147483647 h 847"/>
              <a:gd name="T66" fmla="*/ 2147483647 w 1528"/>
              <a:gd name="T67" fmla="*/ 2147483647 h 847"/>
              <a:gd name="T68" fmla="*/ 2147483647 w 1528"/>
              <a:gd name="T69" fmla="*/ 2147483647 h 847"/>
              <a:gd name="T70" fmla="*/ 2147483647 w 1528"/>
              <a:gd name="T71" fmla="*/ 2147483647 h 847"/>
              <a:gd name="T72" fmla="*/ 2147483647 w 1528"/>
              <a:gd name="T73" fmla="*/ 2147483647 h 847"/>
              <a:gd name="T74" fmla="*/ 2147483647 w 1528"/>
              <a:gd name="T75" fmla="*/ 2147483647 h 847"/>
              <a:gd name="T76" fmla="*/ 2147483647 w 1528"/>
              <a:gd name="T77" fmla="*/ 2147483647 h 847"/>
              <a:gd name="T78" fmla="*/ 2147483647 w 1528"/>
              <a:gd name="T79" fmla="*/ 2147483647 h 847"/>
              <a:gd name="T80" fmla="*/ 2147483647 w 1528"/>
              <a:gd name="T81" fmla="*/ 2147483647 h 847"/>
              <a:gd name="T82" fmla="*/ 2147483647 w 1528"/>
              <a:gd name="T83" fmla="*/ 2147483647 h 847"/>
              <a:gd name="T84" fmla="*/ 2147483647 w 1528"/>
              <a:gd name="T85" fmla="*/ 2147483647 h 847"/>
              <a:gd name="T86" fmla="*/ 2147483647 w 1528"/>
              <a:gd name="T87" fmla="*/ 2147483647 h 847"/>
              <a:gd name="T88" fmla="*/ 2147483647 w 1528"/>
              <a:gd name="T89" fmla="*/ 2147483647 h 847"/>
              <a:gd name="T90" fmla="*/ 2147483647 w 1528"/>
              <a:gd name="T91" fmla="*/ 2147483647 h 847"/>
              <a:gd name="T92" fmla="*/ 2147483647 w 1528"/>
              <a:gd name="T93" fmla="*/ 2147483647 h 847"/>
              <a:gd name="T94" fmla="*/ 2147483647 w 1528"/>
              <a:gd name="T95" fmla="*/ 2147483647 h 847"/>
              <a:gd name="T96" fmla="*/ 2147483647 w 1528"/>
              <a:gd name="T97" fmla="*/ 2147483647 h 847"/>
              <a:gd name="T98" fmla="*/ 2147483647 w 1528"/>
              <a:gd name="T99" fmla="*/ 2147483647 h 847"/>
              <a:gd name="T100" fmla="*/ 2147483647 w 1528"/>
              <a:gd name="T101" fmla="*/ 2147483647 h 847"/>
              <a:gd name="T102" fmla="*/ 2147483647 w 1528"/>
              <a:gd name="T103" fmla="*/ 2147483647 h 847"/>
              <a:gd name="T104" fmla="*/ 2147483647 w 1528"/>
              <a:gd name="T105" fmla="*/ 2147483647 h 847"/>
              <a:gd name="T106" fmla="*/ 2147483647 w 1528"/>
              <a:gd name="T107" fmla="*/ 2147483647 h 8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8"/>
              <a:gd name="T163" fmla="*/ 0 h 847"/>
              <a:gd name="T164" fmla="*/ 1528 w 1528"/>
              <a:gd name="T165" fmla="*/ 847 h 8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8" h="847">
                <a:moveTo>
                  <a:pt x="83" y="0"/>
                </a:moveTo>
                <a:lnTo>
                  <a:pt x="83" y="18"/>
                </a:lnTo>
                <a:lnTo>
                  <a:pt x="65" y="27"/>
                </a:lnTo>
                <a:lnTo>
                  <a:pt x="65" y="47"/>
                </a:lnTo>
                <a:lnTo>
                  <a:pt x="46" y="56"/>
                </a:lnTo>
                <a:lnTo>
                  <a:pt x="37" y="74"/>
                </a:lnTo>
                <a:lnTo>
                  <a:pt x="28" y="93"/>
                </a:lnTo>
                <a:lnTo>
                  <a:pt x="28" y="111"/>
                </a:lnTo>
                <a:lnTo>
                  <a:pt x="19" y="130"/>
                </a:lnTo>
                <a:lnTo>
                  <a:pt x="19" y="149"/>
                </a:lnTo>
                <a:lnTo>
                  <a:pt x="19" y="167"/>
                </a:lnTo>
                <a:lnTo>
                  <a:pt x="9" y="185"/>
                </a:lnTo>
                <a:lnTo>
                  <a:pt x="9" y="204"/>
                </a:lnTo>
                <a:lnTo>
                  <a:pt x="9" y="223"/>
                </a:lnTo>
                <a:lnTo>
                  <a:pt x="9" y="242"/>
                </a:lnTo>
                <a:lnTo>
                  <a:pt x="0" y="260"/>
                </a:lnTo>
                <a:lnTo>
                  <a:pt x="0" y="278"/>
                </a:lnTo>
                <a:lnTo>
                  <a:pt x="0" y="298"/>
                </a:lnTo>
                <a:lnTo>
                  <a:pt x="0" y="316"/>
                </a:lnTo>
                <a:lnTo>
                  <a:pt x="0" y="335"/>
                </a:lnTo>
                <a:lnTo>
                  <a:pt x="0" y="353"/>
                </a:lnTo>
                <a:lnTo>
                  <a:pt x="0" y="371"/>
                </a:lnTo>
                <a:lnTo>
                  <a:pt x="9" y="391"/>
                </a:lnTo>
                <a:lnTo>
                  <a:pt x="9" y="409"/>
                </a:lnTo>
                <a:lnTo>
                  <a:pt x="19" y="428"/>
                </a:lnTo>
                <a:lnTo>
                  <a:pt x="28" y="446"/>
                </a:lnTo>
                <a:lnTo>
                  <a:pt x="28" y="464"/>
                </a:lnTo>
                <a:lnTo>
                  <a:pt x="37" y="484"/>
                </a:lnTo>
                <a:lnTo>
                  <a:pt x="37" y="502"/>
                </a:lnTo>
                <a:lnTo>
                  <a:pt x="37" y="521"/>
                </a:lnTo>
                <a:lnTo>
                  <a:pt x="46" y="539"/>
                </a:lnTo>
                <a:lnTo>
                  <a:pt x="55" y="558"/>
                </a:lnTo>
                <a:lnTo>
                  <a:pt x="65" y="577"/>
                </a:lnTo>
                <a:lnTo>
                  <a:pt x="83" y="595"/>
                </a:lnTo>
                <a:lnTo>
                  <a:pt x="101" y="613"/>
                </a:lnTo>
                <a:lnTo>
                  <a:pt x="120" y="632"/>
                </a:lnTo>
                <a:lnTo>
                  <a:pt x="129" y="651"/>
                </a:lnTo>
                <a:lnTo>
                  <a:pt x="147" y="651"/>
                </a:lnTo>
                <a:lnTo>
                  <a:pt x="157" y="670"/>
                </a:lnTo>
                <a:lnTo>
                  <a:pt x="175" y="679"/>
                </a:lnTo>
                <a:lnTo>
                  <a:pt x="193" y="688"/>
                </a:lnTo>
                <a:lnTo>
                  <a:pt x="212" y="697"/>
                </a:lnTo>
                <a:lnTo>
                  <a:pt x="221" y="716"/>
                </a:lnTo>
                <a:lnTo>
                  <a:pt x="239" y="716"/>
                </a:lnTo>
                <a:lnTo>
                  <a:pt x="249" y="735"/>
                </a:lnTo>
                <a:lnTo>
                  <a:pt x="267" y="735"/>
                </a:lnTo>
                <a:lnTo>
                  <a:pt x="285" y="744"/>
                </a:lnTo>
                <a:lnTo>
                  <a:pt x="304" y="753"/>
                </a:lnTo>
                <a:lnTo>
                  <a:pt x="322" y="763"/>
                </a:lnTo>
                <a:lnTo>
                  <a:pt x="341" y="772"/>
                </a:lnTo>
                <a:lnTo>
                  <a:pt x="359" y="781"/>
                </a:lnTo>
                <a:lnTo>
                  <a:pt x="377" y="781"/>
                </a:lnTo>
                <a:lnTo>
                  <a:pt x="396" y="790"/>
                </a:lnTo>
                <a:lnTo>
                  <a:pt x="414" y="799"/>
                </a:lnTo>
                <a:lnTo>
                  <a:pt x="432" y="799"/>
                </a:lnTo>
                <a:lnTo>
                  <a:pt x="451" y="799"/>
                </a:lnTo>
                <a:lnTo>
                  <a:pt x="469" y="799"/>
                </a:lnTo>
                <a:lnTo>
                  <a:pt x="488" y="810"/>
                </a:lnTo>
                <a:lnTo>
                  <a:pt x="515" y="810"/>
                </a:lnTo>
                <a:lnTo>
                  <a:pt x="534" y="819"/>
                </a:lnTo>
                <a:lnTo>
                  <a:pt x="552" y="819"/>
                </a:lnTo>
                <a:lnTo>
                  <a:pt x="570" y="828"/>
                </a:lnTo>
                <a:lnTo>
                  <a:pt x="607" y="828"/>
                </a:lnTo>
                <a:lnTo>
                  <a:pt x="626" y="837"/>
                </a:lnTo>
                <a:lnTo>
                  <a:pt x="644" y="837"/>
                </a:lnTo>
                <a:lnTo>
                  <a:pt x="662" y="837"/>
                </a:lnTo>
                <a:lnTo>
                  <a:pt x="681" y="846"/>
                </a:lnTo>
                <a:lnTo>
                  <a:pt x="699" y="846"/>
                </a:lnTo>
                <a:lnTo>
                  <a:pt x="718" y="846"/>
                </a:lnTo>
                <a:lnTo>
                  <a:pt x="736" y="837"/>
                </a:lnTo>
                <a:lnTo>
                  <a:pt x="754" y="837"/>
                </a:lnTo>
                <a:lnTo>
                  <a:pt x="773" y="837"/>
                </a:lnTo>
                <a:lnTo>
                  <a:pt x="791" y="828"/>
                </a:lnTo>
                <a:lnTo>
                  <a:pt x="809" y="828"/>
                </a:lnTo>
                <a:lnTo>
                  <a:pt x="828" y="837"/>
                </a:lnTo>
                <a:lnTo>
                  <a:pt x="846" y="837"/>
                </a:lnTo>
                <a:lnTo>
                  <a:pt x="865" y="837"/>
                </a:lnTo>
                <a:lnTo>
                  <a:pt x="883" y="837"/>
                </a:lnTo>
                <a:lnTo>
                  <a:pt x="892" y="819"/>
                </a:lnTo>
                <a:lnTo>
                  <a:pt x="911" y="819"/>
                </a:lnTo>
                <a:lnTo>
                  <a:pt x="929" y="819"/>
                </a:lnTo>
                <a:lnTo>
                  <a:pt x="947" y="819"/>
                </a:lnTo>
                <a:lnTo>
                  <a:pt x="966" y="810"/>
                </a:lnTo>
                <a:lnTo>
                  <a:pt x="984" y="810"/>
                </a:lnTo>
                <a:lnTo>
                  <a:pt x="1003" y="799"/>
                </a:lnTo>
                <a:lnTo>
                  <a:pt x="1021" y="799"/>
                </a:lnTo>
                <a:lnTo>
                  <a:pt x="1039" y="799"/>
                </a:lnTo>
                <a:lnTo>
                  <a:pt x="1058" y="790"/>
                </a:lnTo>
                <a:lnTo>
                  <a:pt x="1076" y="790"/>
                </a:lnTo>
                <a:lnTo>
                  <a:pt x="1095" y="781"/>
                </a:lnTo>
                <a:lnTo>
                  <a:pt x="1113" y="772"/>
                </a:lnTo>
                <a:lnTo>
                  <a:pt x="1131" y="772"/>
                </a:lnTo>
                <a:lnTo>
                  <a:pt x="1150" y="772"/>
                </a:lnTo>
                <a:lnTo>
                  <a:pt x="1168" y="763"/>
                </a:lnTo>
                <a:lnTo>
                  <a:pt x="1186" y="763"/>
                </a:lnTo>
                <a:lnTo>
                  <a:pt x="1205" y="753"/>
                </a:lnTo>
                <a:lnTo>
                  <a:pt x="1223" y="744"/>
                </a:lnTo>
                <a:lnTo>
                  <a:pt x="1242" y="735"/>
                </a:lnTo>
                <a:lnTo>
                  <a:pt x="1260" y="726"/>
                </a:lnTo>
                <a:lnTo>
                  <a:pt x="1242" y="735"/>
                </a:lnTo>
                <a:lnTo>
                  <a:pt x="1251" y="716"/>
                </a:lnTo>
                <a:lnTo>
                  <a:pt x="1232" y="735"/>
                </a:lnTo>
                <a:lnTo>
                  <a:pt x="1251" y="726"/>
                </a:lnTo>
                <a:lnTo>
                  <a:pt x="1269" y="716"/>
                </a:lnTo>
                <a:lnTo>
                  <a:pt x="1288" y="706"/>
                </a:lnTo>
                <a:lnTo>
                  <a:pt x="1306" y="697"/>
                </a:lnTo>
                <a:lnTo>
                  <a:pt x="1324" y="688"/>
                </a:lnTo>
                <a:lnTo>
                  <a:pt x="1334" y="670"/>
                </a:lnTo>
                <a:lnTo>
                  <a:pt x="1352" y="660"/>
                </a:lnTo>
                <a:lnTo>
                  <a:pt x="1370" y="651"/>
                </a:lnTo>
                <a:lnTo>
                  <a:pt x="1389" y="642"/>
                </a:lnTo>
                <a:lnTo>
                  <a:pt x="1398" y="623"/>
                </a:lnTo>
                <a:lnTo>
                  <a:pt x="1416" y="613"/>
                </a:lnTo>
                <a:lnTo>
                  <a:pt x="1426" y="595"/>
                </a:lnTo>
                <a:lnTo>
                  <a:pt x="1435" y="577"/>
                </a:lnTo>
                <a:lnTo>
                  <a:pt x="1453" y="568"/>
                </a:lnTo>
                <a:lnTo>
                  <a:pt x="1462" y="548"/>
                </a:lnTo>
                <a:lnTo>
                  <a:pt x="1472" y="530"/>
                </a:lnTo>
                <a:lnTo>
                  <a:pt x="1481" y="511"/>
                </a:lnTo>
                <a:lnTo>
                  <a:pt x="1490" y="493"/>
                </a:lnTo>
                <a:lnTo>
                  <a:pt x="1499" y="475"/>
                </a:lnTo>
                <a:lnTo>
                  <a:pt x="1499" y="455"/>
                </a:lnTo>
                <a:lnTo>
                  <a:pt x="1508" y="437"/>
                </a:lnTo>
                <a:lnTo>
                  <a:pt x="1518" y="418"/>
                </a:lnTo>
                <a:lnTo>
                  <a:pt x="1518" y="400"/>
                </a:lnTo>
                <a:lnTo>
                  <a:pt x="1518" y="382"/>
                </a:lnTo>
                <a:lnTo>
                  <a:pt x="1518" y="362"/>
                </a:lnTo>
                <a:lnTo>
                  <a:pt x="1527" y="344"/>
                </a:lnTo>
                <a:lnTo>
                  <a:pt x="1527" y="325"/>
                </a:lnTo>
                <a:lnTo>
                  <a:pt x="1527" y="307"/>
                </a:lnTo>
                <a:lnTo>
                  <a:pt x="1518" y="288"/>
                </a:lnTo>
                <a:lnTo>
                  <a:pt x="1518" y="269"/>
                </a:lnTo>
                <a:lnTo>
                  <a:pt x="1518" y="251"/>
                </a:lnTo>
                <a:lnTo>
                  <a:pt x="1518" y="232"/>
                </a:lnTo>
                <a:lnTo>
                  <a:pt x="1508" y="214"/>
                </a:lnTo>
                <a:lnTo>
                  <a:pt x="1508" y="195"/>
                </a:lnTo>
                <a:lnTo>
                  <a:pt x="1499" y="176"/>
                </a:lnTo>
                <a:lnTo>
                  <a:pt x="1499" y="158"/>
                </a:lnTo>
                <a:lnTo>
                  <a:pt x="1490" y="140"/>
                </a:lnTo>
                <a:lnTo>
                  <a:pt x="1490" y="120"/>
                </a:lnTo>
                <a:lnTo>
                  <a:pt x="1481" y="102"/>
                </a:lnTo>
                <a:lnTo>
                  <a:pt x="1481" y="74"/>
                </a:lnTo>
                <a:lnTo>
                  <a:pt x="1472" y="56"/>
                </a:lnTo>
                <a:lnTo>
                  <a:pt x="1462" y="36"/>
                </a:lnTo>
                <a:lnTo>
                  <a:pt x="1444" y="36"/>
                </a:lnTo>
                <a:lnTo>
                  <a:pt x="1426" y="36"/>
                </a:lnTo>
                <a:lnTo>
                  <a:pt x="1407" y="47"/>
                </a:lnTo>
                <a:lnTo>
                  <a:pt x="1389" y="47"/>
                </a:lnTo>
                <a:lnTo>
                  <a:pt x="1370" y="47"/>
                </a:lnTo>
                <a:lnTo>
                  <a:pt x="1352" y="47"/>
                </a:lnTo>
                <a:lnTo>
                  <a:pt x="1334" y="56"/>
                </a:lnTo>
                <a:lnTo>
                  <a:pt x="1315" y="56"/>
                </a:lnTo>
                <a:lnTo>
                  <a:pt x="1297" y="56"/>
                </a:lnTo>
                <a:lnTo>
                  <a:pt x="1278" y="65"/>
                </a:lnTo>
                <a:lnTo>
                  <a:pt x="1260" y="74"/>
                </a:lnTo>
                <a:lnTo>
                  <a:pt x="1242" y="83"/>
                </a:lnTo>
                <a:lnTo>
                  <a:pt x="1223" y="83"/>
                </a:lnTo>
                <a:lnTo>
                  <a:pt x="1205" y="83"/>
                </a:lnTo>
                <a:lnTo>
                  <a:pt x="1186" y="83"/>
                </a:lnTo>
                <a:lnTo>
                  <a:pt x="1168" y="83"/>
                </a:lnTo>
                <a:lnTo>
                  <a:pt x="1150" y="83"/>
                </a:lnTo>
                <a:lnTo>
                  <a:pt x="1131" y="83"/>
                </a:lnTo>
                <a:lnTo>
                  <a:pt x="1113" y="93"/>
                </a:lnTo>
                <a:lnTo>
                  <a:pt x="1095" y="93"/>
                </a:lnTo>
                <a:lnTo>
                  <a:pt x="1076" y="93"/>
                </a:lnTo>
                <a:lnTo>
                  <a:pt x="1058" y="93"/>
                </a:lnTo>
                <a:lnTo>
                  <a:pt x="1039" y="93"/>
                </a:lnTo>
                <a:lnTo>
                  <a:pt x="1021" y="93"/>
                </a:lnTo>
                <a:lnTo>
                  <a:pt x="1003" y="102"/>
                </a:lnTo>
                <a:lnTo>
                  <a:pt x="984" y="102"/>
                </a:lnTo>
                <a:lnTo>
                  <a:pt x="966" y="111"/>
                </a:lnTo>
                <a:lnTo>
                  <a:pt x="938" y="111"/>
                </a:lnTo>
                <a:lnTo>
                  <a:pt x="920" y="111"/>
                </a:lnTo>
                <a:lnTo>
                  <a:pt x="901" y="111"/>
                </a:lnTo>
                <a:lnTo>
                  <a:pt x="883" y="111"/>
                </a:lnTo>
                <a:lnTo>
                  <a:pt x="865" y="111"/>
                </a:lnTo>
                <a:lnTo>
                  <a:pt x="846" y="111"/>
                </a:lnTo>
                <a:lnTo>
                  <a:pt x="828" y="102"/>
                </a:lnTo>
                <a:lnTo>
                  <a:pt x="809" y="102"/>
                </a:lnTo>
                <a:lnTo>
                  <a:pt x="791" y="93"/>
                </a:lnTo>
                <a:lnTo>
                  <a:pt x="773" y="93"/>
                </a:lnTo>
                <a:lnTo>
                  <a:pt x="754" y="83"/>
                </a:lnTo>
                <a:lnTo>
                  <a:pt x="736" y="74"/>
                </a:lnTo>
                <a:lnTo>
                  <a:pt x="718" y="74"/>
                </a:lnTo>
                <a:lnTo>
                  <a:pt x="699" y="74"/>
                </a:lnTo>
                <a:lnTo>
                  <a:pt x="681" y="83"/>
                </a:lnTo>
                <a:lnTo>
                  <a:pt x="662" y="83"/>
                </a:lnTo>
                <a:lnTo>
                  <a:pt x="644" y="93"/>
                </a:lnTo>
                <a:lnTo>
                  <a:pt x="626" y="93"/>
                </a:lnTo>
                <a:lnTo>
                  <a:pt x="598" y="93"/>
                </a:lnTo>
                <a:lnTo>
                  <a:pt x="580" y="93"/>
                </a:lnTo>
                <a:lnTo>
                  <a:pt x="561" y="93"/>
                </a:lnTo>
                <a:lnTo>
                  <a:pt x="543" y="93"/>
                </a:lnTo>
                <a:lnTo>
                  <a:pt x="524" y="93"/>
                </a:lnTo>
                <a:lnTo>
                  <a:pt x="506" y="93"/>
                </a:lnTo>
                <a:lnTo>
                  <a:pt x="488" y="83"/>
                </a:lnTo>
                <a:lnTo>
                  <a:pt x="469" y="83"/>
                </a:lnTo>
                <a:lnTo>
                  <a:pt x="451" y="83"/>
                </a:lnTo>
                <a:lnTo>
                  <a:pt x="432" y="83"/>
                </a:lnTo>
                <a:lnTo>
                  <a:pt x="414" y="83"/>
                </a:lnTo>
                <a:lnTo>
                  <a:pt x="396" y="74"/>
                </a:lnTo>
                <a:lnTo>
                  <a:pt x="377" y="74"/>
                </a:lnTo>
                <a:lnTo>
                  <a:pt x="359" y="74"/>
                </a:lnTo>
                <a:lnTo>
                  <a:pt x="341" y="74"/>
                </a:lnTo>
                <a:lnTo>
                  <a:pt x="322" y="74"/>
                </a:lnTo>
                <a:lnTo>
                  <a:pt x="304" y="74"/>
                </a:lnTo>
                <a:lnTo>
                  <a:pt x="285" y="74"/>
                </a:lnTo>
                <a:lnTo>
                  <a:pt x="267" y="74"/>
                </a:lnTo>
                <a:lnTo>
                  <a:pt x="249" y="65"/>
                </a:lnTo>
                <a:lnTo>
                  <a:pt x="230" y="56"/>
                </a:lnTo>
                <a:lnTo>
                  <a:pt x="212" y="56"/>
                </a:lnTo>
                <a:lnTo>
                  <a:pt x="193" y="47"/>
                </a:lnTo>
                <a:lnTo>
                  <a:pt x="175" y="47"/>
                </a:lnTo>
                <a:lnTo>
                  <a:pt x="157" y="36"/>
                </a:lnTo>
                <a:lnTo>
                  <a:pt x="138" y="36"/>
                </a:lnTo>
                <a:lnTo>
                  <a:pt x="111" y="27"/>
                </a:lnTo>
                <a:lnTo>
                  <a:pt x="92" y="18"/>
                </a:lnTo>
                <a:lnTo>
                  <a:pt x="74" y="18"/>
                </a:lnTo>
                <a:lnTo>
                  <a:pt x="83" y="0"/>
                </a:lnTo>
              </a:path>
            </a:pathLst>
          </a:custGeom>
          <a:solidFill>
            <a:srgbClr val="BB0000"/>
          </a:solidFill>
          <a:ln w="12700" cap="rnd" cmpd="sng">
            <a:noFill/>
            <a:prstDash val="solid"/>
            <a:round/>
            <a:headEnd type="none" w="med" len="med"/>
            <a:tailEnd type="none" w="med" len="med"/>
          </a:ln>
        </p:spPr>
        <p:txBody>
          <a:bodyPr/>
          <a:lstStyle/>
          <a:p>
            <a:endParaRPr lang="en-US"/>
          </a:p>
        </p:txBody>
      </p:sp>
      <p:grpSp>
        <p:nvGrpSpPr>
          <p:cNvPr id="12" name="Group 50"/>
          <p:cNvGrpSpPr>
            <a:grpSpLocks/>
          </p:cNvGrpSpPr>
          <p:nvPr/>
        </p:nvGrpSpPr>
        <p:grpSpPr bwMode="auto">
          <a:xfrm>
            <a:off x="280988" y="2500313"/>
            <a:ext cx="2452687" cy="1944687"/>
            <a:chOff x="177" y="1575"/>
            <a:chExt cx="1545" cy="1225"/>
          </a:xfrm>
        </p:grpSpPr>
        <p:grpSp>
          <p:nvGrpSpPr>
            <p:cNvPr id="13" name="Group 51"/>
            <p:cNvGrpSpPr>
              <a:grpSpLocks/>
            </p:cNvGrpSpPr>
            <p:nvPr/>
          </p:nvGrpSpPr>
          <p:grpSpPr bwMode="auto">
            <a:xfrm>
              <a:off x="177" y="1575"/>
              <a:ext cx="1545" cy="1225"/>
              <a:chOff x="177" y="1575"/>
              <a:chExt cx="1545" cy="1225"/>
            </a:xfrm>
          </p:grpSpPr>
          <p:sp>
            <p:nvSpPr>
              <p:cNvPr id="139319" name="Freeform 52"/>
              <p:cNvSpPr>
                <a:spLocks/>
              </p:cNvSpPr>
              <p:nvPr/>
            </p:nvSpPr>
            <p:spPr bwMode="auto">
              <a:xfrm>
                <a:off x="177" y="1575"/>
                <a:ext cx="1545" cy="1225"/>
              </a:xfrm>
              <a:custGeom>
                <a:avLst/>
                <a:gdLst>
                  <a:gd name="T0" fmla="*/ 223 w 1545"/>
                  <a:gd name="T1" fmla="*/ 79 h 1225"/>
                  <a:gd name="T2" fmla="*/ 175 w 1545"/>
                  <a:gd name="T3" fmla="*/ 167 h 1225"/>
                  <a:gd name="T4" fmla="*/ 119 w 1545"/>
                  <a:gd name="T5" fmla="*/ 302 h 1225"/>
                  <a:gd name="T6" fmla="*/ 56 w 1545"/>
                  <a:gd name="T7" fmla="*/ 453 h 1225"/>
                  <a:gd name="T8" fmla="*/ 16 w 1545"/>
                  <a:gd name="T9" fmla="*/ 580 h 1225"/>
                  <a:gd name="T10" fmla="*/ 8 w 1545"/>
                  <a:gd name="T11" fmla="*/ 707 h 1225"/>
                  <a:gd name="T12" fmla="*/ 32 w 1545"/>
                  <a:gd name="T13" fmla="*/ 842 h 1225"/>
                  <a:gd name="T14" fmla="*/ 96 w 1545"/>
                  <a:gd name="T15" fmla="*/ 962 h 1225"/>
                  <a:gd name="T16" fmla="*/ 191 w 1545"/>
                  <a:gd name="T17" fmla="*/ 1049 h 1225"/>
                  <a:gd name="T18" fmla="*/ 310 w 1545"/>
                  <a:gd name="T19" fmla="*/ 1121 h 1225"/>
                  <a:gd name="T20" fmla="*/ 454 w 1545"/>
                  <a:gd name="T21" fmla="*/ 1168 h 1225"/>
                  <a:gd name="T22" fmla="*/ 597 w 1545"/>
                  <a:gd name="T23" fmla="*/ 1200 h 1225"/>
                  <a:gd name="T24" fmla="*/ 684 w 1545"/>
                  <a:gd name="T25" fmla="*/ 1216 h 1225"/>
                  <a:gd name="T26" fmla="*/ 780 w 1545"/>
                  <a:gd name="T27" fmla="*/ 1224 h 1225"/>
                  <a:gd name="T28" fmla="*/ 883 w 1545"/>
                  <a:gd name="T29" fmla="*/ 1216 h 1225"/>
                  <a:gd name="T30" fmla="*/ 971 w 1545"/>
                  <a:gd name="T31" fmla="*/ 1200 h 1225"/>
                  <a:gd name="T32" fmla="*/ 1098 w 1545"/>
                  <a:gd name="T33" fmla="*/ 1168 h 1225"/>
                  <a:gd name="T34" fmla="*/ 1218 w 1545"/>
                  <a:gd name="T35" fmla="*/ 1129 h 1225"/>
                  <a:gd name="T36" fmla="*/ 1313 w 1545"/>
                  <a:gd name="T37" fmla="*/ 1081 h 1225"/>
                  <a:gd name="T38" fmla="*/ 1393 w 1545"/>
                  <a:gd name="T39" fmla="*/ 1017 h 1225"/>
                  <a:gd name="T40" fmla="*/ 1448 w 1545"/>
                  <a:gd name="T41" fmla="*/ 962 h 1225"/>
                  <a:gd name="T42" fmla="*/ 1488 w 1545"/>
                  <a:gd name="T43" fmla="*/ 906 h 1225"/>
                  <a:gd name="T44" fmla="*/ 1512 w 1545"/>
                  <a:gd name="T45" fmla="*/ 835 h 1225"/>
                  <a:gd name="T46" fmla="*/ 1528 w 1545"/>
                  <a:gd name="T47" fmla="*/ 771 h 1225"/>
                  <a:gd name="T48" fmla="*/ 1544 w 1545"/>
                  <a:gd name="T49" fmla="*/ 684 h 1225"/>
                  <a:gd name="T50" fmla="*/ 1536 w 1545"/>
                  <a:gd name="T51" fmla="*/ 612 h 1225"/>
                  <a:gd name="T52" fmla="*/ 1520 w 1545"/>
                  <a:gd name="T53" fmla="*/ 525 h 1225"/>
                  <a:gd name="T54" fmla="*/ 1488 w 1545"/>
                  <a:gd name="T55" fmla="*/ 445 h 1225"/>
                  <a:gd name="T56" fmla="*/ 1456 w 1545"/>
                  <a:gd name="T57" fmla="*/ 374 h 1225"/>
                  <a:gd name="T58" fmla="*/ 1425 w 1545"/>
                  <a:gd name="T59" fmla="*/ 286 h 1225"/>
                  <a:gd name="T60" fmla="*/ 1393 w 1545"/>
                  <a:gd name="T61" fmla="*/ 207 h 1225"/>
                  <a:gd name="T62" fmla="*/ 1361 w 1545"/>
                  <a:gd name="T63" fmla="*/ 127 h 1225"/>
                  <a:gd name="T64" fmla="*/ 1329 w 1545"/>
                  <a:gd name="T65" fmla="*/ 79 h 1225"/>
                  <a:gd name="T66" fmla="*/ 1321 w 1545"/>
                  <a:gd name="T67" fmla="*/ 56 h 1225"/>
                  <a:gd name="T68" fmla="*/ 1297 w 1545"/>
                  <a:gd name="T69" fmla="*/ 48 h 1225"/>
                  <a:gd name="T70" fmla="*/ 1273 w 1545"/>
                  <a:gd name="T71" fmla="*/ 40 h 1225"/>
                  <a:gd name="T72" fmla="*/ 1242 w 1545"/>
                  <a:gd name="T73" fmla="*/ 32 h 1225"/>
                  <a:gd name="T74" fmla="*/ 1202 w 1545"/>
                  <a:gd name="T75" fmla="*/ 24 h 1225"/>
                  <a:gd name="T76" fmla="*/ 1154 w 1545"/>
                  <a:gd name="T77" fmla="*/ 16 h 1225"/>
                  <a:gd name="T78" fmla="*/ 1114 w 1545"/>
                  <a:gd name="T79" fmla="*/ 16 h 1225"/>
                  <a:gd name="T80" fmla="*/ 1066 w 1545"/>
                  <a:gd name="T81" fmla="*/ 8 h 1225"/>
                  <a:gd name="T82" fmla="*/ 1019 w 1545"/>
                  <a:gd name="T83" fmla="*/ 8 h 1225"/>
                  <a:gd name="T84" fmla="*/ 963 w 1545"/>
                  <a:gd name="T85" fmla="*/ 0 h 1225"/>
                  <a:gd name="T86" fmla="*/ 907 w 1545"/>
                  <a:gd name="T87" fmla="*/ 0 h 1225"/>
                  <a:gd name="T88" fmla="*/ 860 w 1545"/>
                  <a:gd name="T89" fmla="*/ 0 h 1225"/>
                  <a:gd name="T90" fmla="*/ 812 w 1545"/>
                  <a:gd name="T91" fmla="*/ 0 h 1225"/>
                  <a:gd name="T92" fmla="*/ 772 w 1545"/>
                  <a:gd name="T93" fmla="*/ 0 h 1225"/>
                  <a:gd name="T94" fmla="*/ 732 w 1545"/>
                  <a:gd name="T95" fmla="*/ 0 h 1225"/>
                  <a:gd name="T96" fmla="*/ 684 w 1545"/>
                  <a:gd name="T97" fmla="*/ 0 h 1225"/>
                  <a:gd name="T98" fmla="*/ 629 w 1545"/>
                  <a:gd name="T99" fmla="*/ 0 h 1225"/>
                  <a:gd name="T100" fmla="*/ 581 w 1545"/>
                  <a:gd name="T101" fmla="*/ 0 h 1225"/>
                  <a:gd name="T102" fmla="*/ 525 w 1545"/>
                  <a:gd name="T103" fmla="*/ 8 h 1225"/>
                  <a:gd name="T104" fmla="*/ 485 w 1545"/>
                  <a:gd name="T105" fmla="*/ 8 h 1225"/>
                  <a:gd name="T106" fmla="*/ 430 w 1545"/>
                  <a:gd name="T107" fmla="*/ 16 h 1225"/>
                  <a:gd name="T108" fmla="*/ 382 w 1545"/>
                  <a:gd name="T109" fmla="*/ 24 h 1225"/>
                  <a:gd name="T110" fmla="*/ 342 w 1545"/>
                  <a:gd name="T111" fmla="*/ 24 h 1225"/>
                  <a:gd name="T112" fmla="*/ 302 w 1545"/>
                  <a:gd name="T113" fmla="*/ 32 h 1225"/>
                  <a:gd name="T114" fmla="*/ 271 w 1545"/>
                  <a:gd name="T115" fmla="*/ 40 h 1225"/>
                  <a:gd name="T116" fmla="*/ 247 w 1545"/>
                  <a:gd name="T117" fmla="*/ 48 h 12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5"/>
                  <a:gd name="T178" fmla="*/ 0 h 1225"/>
                  <a:gd name="T179" fmla="*/ 1545 w 1545"/>
                  <a:gd name="T180" fmla="*/ 1225 h 12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5" h="1225">
                    <a:moveTo>
                      <a:pt x="231" y="64"/>
                    </a:moveTo>
                    <a:lnTo>
                      <a:pt x="223" y="72"/>
                    </a:lnTo>
                    <a:lnTo>
                      <a:pt x="223" y="79"/>
                    </a:lnTo>
                    <a:lnTo>
                      <a:pt x="215" y="95"/>
                    </a:lnTo>
                    <a:lnTo>
                      <a:pt x="199" y="127"/>
                    </a:lnTo>
                    <a:lnTo>
                      <a:pt x="175" y="167"/>
                    </a:lnTo>
                    <a:lnTo>
                      <a:pt x="159" y="207"/>
                    </a:lnTo>
                    <a:lnTo>
                      <a:pt x="135" y="262"/>
                    </a:lnTo>
                    <a:lnTo>
                      <a:pt x="119" y="302"/>
                    </a:lnTo>
                    <a:lnTo>
                      <a:pt x="96" y="350"/>
                    </a:lnTo>
                    <a:lnTo>
                      <a:pt x="80" y="405"/>
                    </a:lnTo>
                    <a:lnTo>
                      <a:pt x="56" y="453"/>
                    </a:lnTo>
                    <a:lnTo>
                      <a:pt x="40" y="501"/>
                    </a:lnTo>
                    <a:lnTo>
                      <a:pt x="24" y="533"/>
                    </a:lnTo>
                    <a:lnTo>
                      <a:pt x="16" y="580"/>
                    </a:lnTo>
                    <a:lnTo>
                      <a:pt x="8" y="612"/>
                    </a:lnTo>
                    <a:lnTo>
                      <a:pt x="0" y="660"/>
                    </a:lnTo>
                    <a:lnTo>
                      <a:pt x="8" y="707"/>
                    </a:lnTo>
                    <a:lnTo>
                      <a:pt x="16" y="747"/>
                    </a:lnTo>
                    <a:lnTo>
                      <a:pt x="24" y="803"/>
                    </a:lnTo>
                    <a:lnTo>
                      <a:pt x="32" y="842"/>
                    </a:lnTo>
                    <a:lnTo>
                      <a:pt x="56" y="890"/>
                    </a:lnTo>
                    <a:lnTo>
                      <a:pt x="72" y="922"/>
                    </a:lnTo>
                    <a:lnTo>
                      <a:pt x="96" y="962"/>
                    </a:lnTo>
                    <a:lnTo>
                      <a:pt x="127" y="994"/>
                    </a:lnTo>
                    <a:lnTo>
                      <a:pt x="159" y="1017"/>
                    </a:lnTo>
                    <a:lnTo>
                      <a:pt x="191" y="1049"/>
                    </a:lnTo>
                    <a:lnTo>
                      <a:pt x="231" y="1073"/>
                    </a:lnTo>
                    <a:lnTo>
                      <a:pt x="271" y="1105"/>
                    </a:lnTo>
                    <a:lnTo>
                      <a:pt x="310" y="1121"/>
                    </a:lnTo>
                    <a:lnTo>
                      <a:pt x="358" y="1137"/>
                    </a:lnTo>
                    <a:lnTo>
                      <a:pt x="406" y="1160"/>
                    </a:lnTo>
                    <a:lnTo>
                      <a:pt x="454" y="1168"/>
                    </a:lnTo>
                    <a:lnTo>
                      <a:pt x="493" y="1184"/>
                    </a:lnTo>
                    <a:lnTo>
                      <a:pt x="549" y="1192"/>
                    </a:lnTo>
                    <a:lnTo>
                      <a:pt x="597" y="1200"/>
                    </a:lnTo>
                    <a:lnTo>
                      <a:pt x="621" y="1200"/>
                    </a:lnTo>
                    <a:lnTo>
                      <a:pt x="653" y="1208"/>
                    </a:lnTo>
                    <a:lnTo>
                      <a:pt x="684" y="1216"/>
                    </a:lnTo>
                    <a:lnTo>
                      <a:pt x="708" y="1224"/>
                    </a:lnTo>
                    <a:lnTo>
                      <a:pt x="740" y="1224"/>
                    </a:lnTo>
                    <a:lnTo>
                      <a:pt x="780" y="1224"/>
                    </a:lnTo>
                    <a:lnTo>
                      <a:pt x="820" y="1224"/>
                    </a:lnTo>
                    <a:lnTo>
                      <a:pt x="860" y="1216"/>
                    </a:lnTo>
                    <a:lnTo>
                      <a:pt x="883" y="1216"/>
                    </a:lnTo>
                    <a:lnTo>
                      <a:pt x="899" y="1208"/>
                    </a:lnTo>
                    <a:lnTo>
                      <a:pt x="931" y="1200"/>
                    </a:lnTo>
                    <a:lnTo>
                      <a:pt x="971" y="1200"/>
                    </a:lnTo>
                    <a:lnTo>
                      <a:pt x="1019" y="1184"/>
                    </a:lnTo>
                    <a:lnTo>
                      <a:pt x="1059" y="1176"/>
                    </a:lnTo>
                    <a:lnTo>
                      <a:pt x="1098" y="1168"/>
                    </a:lnTo>
                    <a:lnTo>
                      <a:pt x="1138" y="1160"/>
                    </a:lnTo>
                    <a:lnTo>
                      <a:pt x="1178" y="1145"/>
                    </a:lnTo>
                    <a:lnTo>
                      <a:pt x="1218" y="1129"/>
                    </a:lnTo>
                    <a:lnTo>
                      <a:pt x="1250" y="1113"/>
                    </a:lnTo>
                    <a:lnTo>
                      <a:pt x="1281" y="1097"/>
                    </a:lnTo>
                    <a:lnTo>
                      <a:pt x="1313" y="1081"/>
                    </a:lnTo>
                    <a:lnTo>
                      <a:pt x="1337" y="1065"/>
                    </a:lnTo>
                    <a:lnTo>
                      <a:pt x="1361" y="1041"/>
                    </a:lnTo>
                    <a:lnTo>
                      <a:pt x="1393" y="1017"/>
                    </a:lnTo>
                    <a:lnTo>
                      <a:pt x="1417" y="1001"/>
                    </a:lnTo>
                    <a:lnTo>
                      <a:pt x="1433" y="978"/>
                    </a:lnTo>
                    <a:lnTo>
                      <a:pt x="1448" y="962"/>
                    </a:lnTo>
                    <a:lnTo>
                      <a:pt x="1464" y="946"/>
                    </a:lnTo>
                    <a:lnTo>
                      <a:pt x="1472" y="922"/>
                    </a:lnTo>
                    <a:lnTo>
                      <a:pt x="1488" y="906"/>
                    </a:lnTo>
                    <a:lnTo>
                      <a:pt x="1496" y="882"/>
                    </a:lnTo>
                    <a:lnTo>
                      <a:pt x="1504" y="858"/>
                    </a:lnTo>
                    <a:lnTo>
                      <a:pt x="1512" y="835"/>
                    </a:lnTo>
                    <a:lnTo>
                      <a:pt x="1520" y="819"/>
                    </a:lnTo>
                    <a:lnTo>
                      <a:pt x="1528" y="795"/>
                    </a:lnTo>
                    <a:lnTo>
                      <a:pt x="1528" y="771"/>
                    </a:lnTo>
                    <a:lnTo>
                      <a:pt x="1536" y="747"/>
                    </a:lnTo>
                    <a:lnTo>
                      <a:pt x="1536" y="723"/>
                    </a:lnTo>
                    <a:lnTo>
                      <a:pt x="1544" y="684"/>
                    </a:lnTo>
                    <a:lnTo>
                      <a:pt x="1544" y="660"/>
                    </a:lnTo>
                    <a:lnTo>
                      <a:pt x="1544" y="636"/>
                    </a:lnTo>
                    <a:lnTo>
                      <a:pt x="1536" y="612"/>
                    </a:lnTo>
                    <a:lnTo>
                      <a:pt x="1536" y="580"/>
                    </a:lnTo>
                    <a:lnTo>
                      <a:pt x="1528" y="556"/>
                    </a:lnTo>
                    <a:lnTo>
                      <a:pt x="1520" y="525"/>
                    </a:lnTo>
                    <a:lnTo>
                      <a:pt x="1512" y="501"/>
                    </a:lnTo>
                    <a:lnTo>
                      <a:pt x="1496" y="477"/>
                    </a:lnTo>
                    <a:lnTo>
                      <a:pt x="1488" y="445"/>
                    </a:lnTo>
                    <a:lnTo>
                      <a:pt x="1480" y="421"/>
                    </a:lnTo>
                    <a:lnTo>
                      <a:pt x="1464" y="397"/>
                    </a:lnTo>
                    <a:lnTo>
                      <a:pt x="1456" y="374"/>
                    </a:lnTo>
                    <a:lnTo>
                      <a:pt x="1448" y="350"/>
                    </a:lnTo>
                    <a:lnTo>
                      <a:pt x="1433" y="318"/>
                    </a:lnTo>
                    <a:lnTo>
                      <a:pt x="1425" y="286"/>
                    </a:lnTo>
                    <a:lnTo>
                      <a:pt x="1409" y="262"/>
                    </a:lnTo>
                    <a:lnTo>
                      <a:pt x="1401" y="238"/>
                    </a:lnTo>
                    <a:lnTo>
                      <a:pt x="1393" y="207"/>
                    </a:lnTo>
                    <a:lnTo>
                      <a:pt x="1377" y="183"/>
                    </a:lnTo>
                    <a:lnTo>
                      <a:pt x="1369" y="151"/>
                    </a:lnTo>
                    <a:lnTo>
                      <a:pt x="1361" y="127"/>
                    </a:lnTo>
                    <a:lnTo>
                      <a:pt x="1345" y="103"/>
                    </a:lnTo>
                    <a:lnTo>
                      <a:pt x="1337" y="87"/>
                    </a:lnTo>
                    <a:lnTo>
                      <a:pt x="1329" y="79"/>
                    </a:lnTo>
                    <a:lnTo>
                      <a:pt x="1329" y="72"/>
                    </a:lnTo>
                    <a:lnTo>
                      <a:pt x="1321" y="64"/>
                    </a:lnTo>
                    <a:lnTo>
                      <a:pt x="1321" y="56"/>
                    </a:lnTo>
                    <a:lnTo>
                      <a:pt x="1313" y="56"/>
                    </a:lnTo>
                    <a:lnTo>
                      <a:pt x="1305" y="48"/>
                    </a:lnTo>
                    <a:lnTo>
                      <a:pt x="1297" y="48"/>
                    </a:lnTo>
                    <a:lnTo>
                      <a:pt x="1289" y="40"/>
                    </a:lnTo>
                    <a:lnTo>
                      <a:pt x="1281" y="40"/>
                    </a:lnTo>
                    <a:lnTo>
                      <a:pt x="1273" y="40"/>
                    </a:lnTo>
                    <a:lnTo>
                      <a:pt x="1257" y="32"/>
                    </a:lnTo>
                    <a:lnTo>
                      <a:pt x="1250" y="32"/>
                    </a:lnTo>
                    <a:lnTo>
                      <a:pt x="1242" y="32"/>
                    </a:lnTo>
                    <a:lnTo>
                      <a:pt x="1226" y="24"/>
                    </a:lnTo>
                    <a:lnTo>
                      <a:pt x="1210" y="24"/>
                    </a:lnTo>
                    <a:lnTo>
                      <a:pt x="1202" y="24"/>
                    </a:lnTo>
                    <a:lnTo>
                      <a:pt x="1186" y="24"/>
                    </a:lnTo>
                    <a:lnTo>
                      <a:pt x="1170" y="16"/>
                    </a:lnTo>
                    <a:lnTo>
                      <a:pt x="1154" y="16"/>
                    </a:lnTo>
                    <a:lnTo>
                      <a:pt x="1146" y="16"/>
                    </a:lnTo>
                    <a:lnTo>
                      <a:pt x="1130" y="16"/>
                    </a:lnTo>
                    <a:lnTo>
                      <a:pt x="1114" y="16"/>
                    </a:lnTo>
                    <a:lnTo>
                      <a:pt x="1098" y="16"/>
                    </a:lnTo>
                    <a:lnTo>
                      <a:pt x="1082" y="8"/>
                    </a:lnTo>
                    <a:lnTo>
                      <a:pt x="1066" y="8"/>
                    </a:lnTo>
                    <a:lnTo>
                      <a:pt x="1051" y="8"/>
                    </a:lnTo>
                    <a:lnTo>
                      <a:pt x="1035" y="8"/>
                    </a:lnTo>
                    <a:lnTo>
                      <a:pt x="1019" y="8"/>
                    </a:lnTo>
                    <a:lnTo>
                      <a:pt x="1003" y="8"/>
                    </a:lnTo>
                    <a:lnTo>
                      <a:pt x="979" y="0"/>
                    </a:lnTo>
                    <a:lnTo>
                      <a:pt x="963" y="0"/>
                    </a:lnTo>
                    <a:lnTo>
                      <a:pt x="947" y="0"/>
                    </a:lnTo>
                    <a:lnTo>
                      <a:pt x="923" y="0"/>
                    </a:lnTo>
                    <a:lnTo>
                      <a:pt x="907" y="0"/>
                    </a:lnTo>
                    <a:lnTo>
                      <a:pt x="891" y="0"/>
                    </a:lnTo>
                    <a:lnTo>
                      <a:pt x="875" y="0"/>
                    </a:lnTo>
                    <a:lnTo>
                      <a:pt x="860" y="0"/>
                    </a:lnTo>
                    <a:lnTo>
                      <a:pt x="844" y="0"/>
                    </a:lnTo>
                    <a:lnTo>
                      <a:pt x="828" y="0"/>
                    </a:lnTo>
                    <a:lnTo>
                      <a:pt x="812" y="0"/>
                    </a:lnTo>
                    <a:lnTo>
                      <a:pt x="804" y="0"/>
                    </a:lnTo>
                    <a:lnTo>
                      <a:pt x="788" y="0"/>
                    </a:lnTo>
                    <a:lnTo>
                      <a:pt x="772" y="0"/>
                    </a:lnTo>
                    <a:lnTo>
                      <a:pt x="756" y="0"/>
                    </a:lnTo>
                    <a:lnTo>
                      <a:pt x="748" y="0"/>
                    </a:lnTo>
                    <a:lnTo>
                      <a:pt x="732" y="0"/>
                    </a:lnTo>
                    <a:lnTo>
                      <a:pt x="716" y="0"/>
                    </a:lnTo>
                    <a:lnTo>
                      <a:pt x="700" y="0"/>
                    </a:lnTo>
                    <a:lnTo>
                      <a:pt x="684" y="0"/>
                    </a:lnTo>
                    <a:lnTo>
                      <a:pt x="669" y="0"/>
                    </a:lnTo>
                    <a:lnTo>
                      <a:pt x="653" y="0"/>
                    </a:lnTo>
                    <a:lnTo>
                      <a:pt x="629" y="0"/>
                    </a:lnTo>
                    <a:lnTo>
                      <a:pt x="621" y="0"/>
                    </a:lnTo>
                    <a:lnTo>
                      <a:pt x="597" y="0"/>
                    </a:lnTo>
                    <a:lnTo>
                      <a:pt x="581" y="0"/>
                    </a:lnTo>
                    <a:lnTo>
                      <a:pt x="557" y="8"/>
                    </a:lnTo>
                    <a:lnTo>
                      <a:pt x="541" y="8"/>
                    </a:lnTo>
                    <a:lnTo>
                      <a:pt x="525" y="8"/>
                    </a:lnTo>
                    <a:lnTo>
                      <a:pt x="517" y="8"/>
                    </a:lnTo>
                    <a:lnTo>
                      <a:pt x="501" y="8"/>
                    </a:lnTo>
                    <a:lnTo>
                      <a:pt x="485" y="8"/>
                    </a:lnTo>
                    <a:lnTo>
                      <a:pt x="470" y="16"/>
                    </a:lnTo>
                    <a:lnTo>
                      <a:pt x="446" y="16"/>
                    </a:lnTo>
                    <a:lnTo>
                      <a:pt x="430" y="16"/>
                    </a:lnTo>
                    <a:lnTo>
                      <a:pt x="414" y="16"/>
                    </a:lnTo>
                    <a:lnTo>
                      <a:pt x="398" y="16"/>
                    </a:lnTo>
                    <a:lnTo>
                      <a:pt x="382" y="24"/>
                    </a:lnTo>
                    <a:lnTo>
                      <a:pt x="366" y="24"/>
                    </a:lnTo>
                    <a:lnTo>
                      <a:pt x="350" y="24"/>
                    </a:lnTo>
                    <a:lnTo>
                      <a:pt x="342" y="24"/>
                    </a:lnTo>
                    <a:lnTo>
                      <a:pt x="326" y="32"/>
                    </a:lnTo>
                    <a:lnTo>
                      <a:pt x="318" y="32"/>
                    </a:lnTo>
                    <a:lnTo>
                      <a:pt x="302" y="32"/>
                    </a:lnTo>
                    <a:lnTo>
                      <a:pt x="294" y="32"/>
                    </a:lnTo>
                    <a:lnTo>
                      <a:pt x="279" y="40"/>
                    </a:lnTo>
                    <a:lnTo>
                      <a:pt x="271" y="40"/>
                    </a:lnTo>
                    <a:lnTo>
                      <a:pt x="263" y="40"/>
                    </a:lnTo>
                    <a:lnTo>
                      <a:pt x="255" y="48"/>
                    </a:lnTo>
                    <a:lnTo>
                      <a:pt x="247" y="48"/>
                    </a:lnTo>
                    <a:lnTo>
                      <a:pt x="239" y="56"/>
                    </a:lnTo>
                    <a:lnTo>
                      <a:pt x="231" y="64"/>
                    </a:lnTo>
                  </a:path>
                </a:pathLst>
              </a:custGeom>
              <a:solidFill>
                <a:srgbClr val="4040FF"/>
              </a:solidFill>
              <a:ln w="12700" cap="rnd" cmpd="sng">
                <a:noFill/>
                <a:prstDash val="solid"/>
                <a:round/>
                <a:headEnd type="none" w="med" len="med"/>
                <a:tailEnd type="none" w="med" len="med"/>
              </a:ln>
            </p:spPr>
            <p:txBody>
              <a:bodyPr/>
              <a:lstStyle/>
              <a:p>
                <a:endParaRPr lang="en-US"/>
              </a:p>
            </p:txBody>
          </p:sp>
          <p:sp>
            <p:nvSpPr>
              <p:cNvPr id="139320" name="Oval 53"/>
              <p:cNvSpPr>
                <a:spLocks noChangeArrowheads="1"/>
              </p:cNvSpPr>
              <p:nvPr/>
            </p:nvSpPr>
            <p:spPr bwMode="auto">
              <a:xfrm>
                <a:off x="409" y="1575"/>
                <a:ext cx="1096" cy="128"/>
              </a:xfrm>
              <a:prstGeom prst="ellipse">
                <a:avLst/>
              </a:prstGeom>
              <a:solidFill>
                <a:srgbClr val="C0C0FF"/>
              </a:solidFill>
              <a:ln w="12700">
                <a:noFill/>
                <a:round/>
                <a:headEnd/>
                <a:tailEnd/>
              </a:ln>
            </p:spPr>
            <p:txBody>
              <a:bodyPr wrap="none" anchor="ctr"/>
              <a:lstStyle/>
              <a:p>
                <a:pPr eaLnBrk="0" hangingPunct="0"/>
                <a:endParaRPr lang="en-US">
                  <a:latin typeface="Calibri" pitchFamily="34" charset="0"/>
                </a:endParaRPr>
              </a:p>
            </p:txBody>
          </p:sp>
        </p:grpSp>
        <p:grpSp>
          <p:nvGrpSpPr>
            <p:cNvPr id="14" name="Group 54"/>
            <p:cNvGrpSpPr>
              <a:grpSpLocks/>
            </p:cNvGrpSpPr>
            <p:nvPr/>
          </p:nvGrpSpPr>
          <p:grpSpPr bwMode="auto">
            <a:xfrm>
              <a:off x="1329" y="1599"/>
              <a:ext cx="385" cy="601"/>
              <a:chOff x="1329" y="1599"/>
              <a:chExt cx="385" cy="601"/>
            </a:xfrm>
          </p:grpSpPr>
          <p:sp>
            <p:nvSpPr>
              <p:cNvPr id="139317" name="Freeform 55"/>
              <p:cNvSpPr>
                <a:spLocks/>
              </p:cNvSpPr>
              <p:nvPr/>
            </p:nvSpPr>
            <p:spPr bwMode="auto">
              <a:xfrm>
                <a:off x="1329" y="1631"/>
                <a:ext cx="385" cy="569"/>
              </a:xfrm>
              <a:custGeom>
                <a:avLst/>
                <a:gdLst>
                  <a:gd name="T0" fmla="*/ 243 w 385"/>
                  <a:gd name="T1" fmla="*/ 513 h 569"/>
                  <a:gd name="T2" fmla="*/ 321 w 385"/>
                  <a:gd name="T3" fmla="*/ 529 h 569"/>
                  <a:gd name="T4" fmla="*/ 384 w 385"/>
                  <a:gd name="T5" fmla="*/ 568 h 569"/>
                  <a:gd name="T6" fmla="*/ 384 w 385"/>
                  <a:gd name="T7" fmla="*/ 560 h 569"/>
                  <a:gd name="T8" fmla="*/ 384 w 385"/>
                  <a:gd name="T9" fmla="*/ 544 h 569"/>
                  <a:gd name="T10" fmla="*/ 384 w 385"/>
                  <a:gd name="T11" fmla="*/ 536 h 569"/>
                  <a:gd name="T12" fmla="*/ 376 w 385"/>
                  <a:gd name="T13" fmla="*/ 505 h 569"/>
                  <a:gd name="T14" fmla="*/ 368 w 385"/>
                  <a:gd name="T15" fmla="*/ 465 h 569"/>
                  <a:gd name="T16" fmla="*/ 353 w 385"/>
                  <a:gd name="T17" fmla="*/ 426 h 569"/>
                  <a:gd name="T18" fmla="*/ 321 w 385"/>
                  <a:gd name="T19" fmla="*/ 347 h 569"/>
                  <a:gd name="T20" fmla="*/ 290 w 385"/>
                  <a:gd name="T21" fmla="*/ 284 h 569"/>
                  <a:gd name="T22" fmla="*/ 259 w 385"/>
                  <a:gd name="T23" fmla="*/ 205 h 569"/>
                  <a:gd name="T24" fmla="*/ 227 w 385"/>
                  <a:gd name="T25" fmla="*/ 126 h 569"/>
                  <a:gd name="T26" fmla="*/ 204 w 385"/>
                  <a:gd name="T27" fmla="*/ 63 h 569"/>
                  <a:gd name="T28" fmla="*/ 188 w 385"/>
                  <a:gd name="T29" fmla="*/ 32 h 569"/>
                  <a:gd name="T30" fmla="*/ 172 w 385"/>
                  <a:gd name="T31" fmla="*/ 0 h 569"/>
                  <a:gd name="T32" fmla="*/ 39 w 385"/>
                  <a:gd name="T33" fmla="*/ 47 h 569"/>
                  <a:gd name="T34" fmla="*/ 39 w 385"/>
                  <a:gd name="T35" fmla="*/ 118 h 569"/>
                  <a:gd name="T36" fmla="*/ 31 w 385"/>
                  <a:gd name="T37" fmla="*/ 181 h 569"/>
                  <a:gd name="T38" fmla="*/ 31 w 385"/>
                  <a:gd name="T39" fmla="*/ 229 h 569"/>
                  <a:gd name="T40" fmla="*/ 31 w 385"/>
                  <a:gd name="T41" fmla="*/ 292 h 569"/>
                  <a:gd name="T42" fmla="*/ 16 w 385"/>
                  <a:gd name="T43" fmla="*/ 347 h 569"/>
                  <a:gd name="T44" fmla="*/ 8 w 385"/>
                  <a:gd name="T45" fmla="*/ 402 h 569"/>
                  <a:gd name="T46" fmla="*/ 0 w 385"/>
                  <a:gd name="T47" fmla="*/ 473 h 569"/>
                  <a:gd name="T48" fmla="*/ 86 w 385"/>
                  <a:gd name="T49" fmla="*/ 489 h 569"/>
                  <a:gd name="T50" fmla="*/ 180 w 385"/>
                  <a:gd name="T51" fmla="*/ 505 h 569"/>
                  <a:gd name="T52" fmla="*/ 243 w 385"/>
                  <a:gd name="T53" fmla="*/ 513 h 5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5"/>
                  <a:gd name="T82" fmla="*/ 0 h 569"/>
                  <a:gd name="T83" fmla="*/ 385 w 385"/>
                  <a:gd name="T84" fmla="*/ 569 h 5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5" h="569">
                    <a:moveTo>
                      <a:pt x="243" y="513"/>
                    </a:moveTo>
                    <a:lnTo>
                      <a:pt x="321" y="529"/>
                    </a:lnTo>
                    <a:lnTo>
                      <a:pt x="384" y="568"/>
                    </a:lnTo>
                    <a:lnTo>
                      <a:pt x="384" y="560"/>
                    </a:lnTo>
                    <a:lnTo>
                      <a:pt x="384" y="544"/>
                    </a:lnTo>
                    <a:lnTo>
                      <a:pt x="384" y="536"/>
                    </a:lnTo>
                    <a:lnTo>
                      <a:pt x="376" y="505"/>
                    </a:lnTo>
                    <a:lnTo>
                      <a:pt x="368" y="465"/>
                    </a:lnTo>
                    <a:lnTo>
                      <a:pt x="353" y="426"/>
                    </a:lnTo>
                    <a:lnTo>
                      <a:pt x="321" y="347"/>
                    </a:lnTo>
                    <a:lnTo>
                      <a:pt x="290" y="284"/>
                    </a:lnTo>
                    <a:lnTo>
                      <a:pt x="259" y="205"/>
                    </a:lnTo>
                    <a:lnTo>
                      <a:pt x="227" y="126"/>
                    </a:lnTo>
                    <a:lnTo>
                      <a:pt x="204" y="63"/>
                    </a:lnTo>
                    <a:lnTo>
                      <a:pt x="188" y="32"/>
                    </a:lnTo>
                    <a:lnTo>
                      <a:pt x="172" y="0"/>
                    </a:lnTo>
                    <a:lnTo>
                      <a:pt x="39" y="47"/>
                    </a:lnTo>
                    <a:lnTo>
                      <a:pt x="39" y="118"/>
                    </a:lnTo>
                    <a:lnTo>
                      <a:pt x="31" y="181"/>
                    </a:lnTo>
                    <a:lnTo>
                      <a:pt x="31" y="229"/>
                    </a:lnTo>
                    <a:lnTo>
                      <a:pt x="31" y="292"/>
                    </a:lnTo>
                    <a:lnTo>
                      <a:pt x="16" y="347"/>
                    </a:lnTo>
                    <a:lnTo>
                      <a:pt x="8" y="402"/>
                    </a:lnTo>
                    <a:lnTo>
                      <a:pt x="0" y="473"/>
                    </a:lnTo>
                    <a:lnTo>
                      <a:pt x="86" y="489"/>
                    </a:lnTo>
                    <a:lnTo>
                      <a:pt x="180" y="505"/>
                    </a:lnTo>
                    <a:lnTo>
                      <a:pt x="243" y="513"/>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18" name="Freeform 56"/>
              <p:cNvSpPr>
                <a:spLocks/>
              </p:cNvSpPr>
              <p:nvPr/>
            </p:nvSpPr>
            <p:spPr bwMode="auto">
              <a:xfrm>
                <a:off x="1361" y="1599"/>
                <a:ext cx="153" cy="81"/>
              </a:xfrm>
              <a:custGeom>
                <a:avLst/>
                <a:gdLst>
                  <a:gd name="T0" fmla="*/ 0 w 153"/>
                  <a:gd name="T1" fmla="*/ 0 h 81"/>
                  <a:gd name="T2" fmla="*/ 8 w 153"/>
                  <a:gd name="T3" fmla="*/ 48 h 81"/>
                  <a:gd name="T4" fmla="*/ 16 w 153"/>
                  <a:gd name="T5" fmla="*/ 64 h 81"/>
                  <a:gd name="T6" fmla="*/ 8 w 153"/>
                  <a:gd name="T7" fmla="*/ 80 h 81"/>
                  <a:gd name="T8" fmla="*/ 48 w 153"/>
                  <a:gd name="T9" fmla="*/ 80 h 81"/>
                  <a:gd name="T10" fmla="*/ 96 w 153"/>
                  <a:gd name="T11" fmla="*/ 72 h 81"/>
                  <a:gd name="T12" fmla="*/ 136 w 153"/>
                  <a:gd name="T13" fmla="*/ 56 h 81"/>
                  <a:gd name="T14" fmla="*/ 152 w 153"/>
                  <a:gd name="T15" fmla="*/ 32 h 81"/>
                  <a:gd name="T16" fmla="*/ 120 w 153"/>
                  <a:gd name="T17" fmla="*/ 16 h 81"/>
                  <a:gd name="T18" fmla="*/ 88 w 153"/>
                  <a:gd name="T19" fmla="*/ 0 h 81"/>
                  <a:gd name="T20" fmla="*/ 0 w 1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1"/>
                  <a:gd name="T35" fmla="*/ 153 w 15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1">
                    <a:moveTo>
                      <a:pt x="0" y="0"/>
                    </a:moveTo>
                    <a:lnTo>
                      <a:pt x="8" y="48"/>
                    </a:lnTo>
                    <a:lnTo>
                      <a:pt x="16" y="64"/>
                    </a:lnTo>
                    <a:lnTo>
                      <a:pt x="8" y="80"/>
                    </a:lnTo>
                    <a:lnTo>
                      <a:pt x="48" y="80"/>
                    </a:lnTo>
                    <a:lnTo>
                      <a:pt x="96" y="72"/>
                    </a:lnTo>
                    <a:lnTo>
                      <a:pt x="136" y="56"/>
                    </a:lnTo>
                    <a:lnTo>
                      <a:pt x="152" y="32"/>
                    </a:lnTo>
                    <a:lnTo>
                      <a:pt x="120" y="16"/>
                    </a:lnTo>
                    <a:lnTo>
                      <a:pt x="88" y="0"/>
                    </a:lnTo>
                    <a:lnTo>
                      <a:pt x="0" y="0"/>
                    </a:lnTo>
                  </a:path>
                </a:pathLst>
              </a:custGeom>
              <a:solidFill>
                <a:srgbClr val="8080FF"/>
              </a:solidFill>
              <a:ln w="12700" cap="rnd" cmpd="sng">
                <a:noFill/>
                <a:prstDash val="solid"/>
                <a:round/>
                <a:headEnd type="none" w="med" len="med"/>
                <a:tailEnd type="none" w="med" len="med"/>
              </a:ln>
            </p:spPr>
            <p:txBody>
              <a:bodyPr/>
              <a:lstStyle/>
              <a:p>
                <a:endParaRPr lang="en-US"/>
              </a:p>
            </p:txBody>
          </p:sp>
        </p:grpSp>
      </p:grpSp>
      <p:grpSp>
        <p:nvGrpSpPr>
          <p:cNvPr id="15" name="Group 57"/>
          <p:cNvGrpSpPr>
            <a:grpSpLocks/>
          </p:cNvGrpSpPr>
          <p:nvPr/>
        </p:nvGrpSpPr>
        <p:grpSpPr bwMode="auto">
          <a:xfrm>
            <a:off x="217488" y="4443413"/>
            <a:ext cx="2566987" cy="2033587"/>
            <a:chOff x="137" y="2799"/>
            <a:chExt cx="1617" cy="1281"/>
          </a:xfrm>
        </p:grpSpPr>
        <p:sp>
          <p:nvSpPr>
            <p:cNvPr id="139306" name="Freeform 58"/>
            <p:cNvSpPr>
              <a:spLocks/>
            </p:cNvSpPr>
            <p:nvPr/>
          </p:nvSpPr>
          <p:spPr bwMode="auto">
            <a:xfrm>
              <a:off x="137" y="2799"/>
              <a:ext cx="1617" cy="1281"/>
            </a:xfrm>
            <a:custGeom>
              <a:avLst/>
              <a:gdLst>
                <a:gd name="T0" fmla="*/ 740 w 1617"/>
                <a:gd name="T1" fmla="*/ 994 h 1281"/>
                <a:gd name="T2" fmla="*/ 724 w 1617"/>
                <a:gd name="T3" fmla="*/ 1010 h 1281"/>
                <a:gd name="T4" fmla="*/ 708 w 1617"/>
                <a:gd name="T5" fmla="*/ 1026 h 1281"/>
                <a:gd name="T6" fmla="*/ 701 w 1617"/>
                <a:gd name="T7" fmla="*/ 1049 h 1281"/>
                <a:gd name="T8" fmla="*/ 693 w 1617"/>
                <a:gd name="T9" fmla="*/ 1073 h 1281"/>
                <a:gd name="T10" fmla="*/ 693 w 1617"/>
                <a:gd name="T11" fmla="*/ 1097 h 1281"/>
                <a:gd name="T12" fmla="*/ 0 w 1617"/>
                <a:gd name="T13" fmla="*/ 1200 h 1281"/>
                <a:gd name="T14" fmla="*/ 8 w 1617"/>
                <a:gd name="T15" fmla="*/ 1216 h 1281"/>
                <a:gd name="T16" fmla="*/ 24 w 1617"/>
                <a:gd name="T17" fmla="*/ 1224 h 1281"/>
                <a:gd name="T18" fmla="*/ 56 w 1617"/>
                <a:gd name="T19" fmla="*/ 1240 h 1281"/>
                <a:gd name="T20" fmla="*/ 88 w 1617"/>
                <a:gd name="T21" fmla="*/ 1240 h 1281"/>
                <a:gd name="T22" fmla="*/ 135 w 1617"/>
                <a:gd name="T23" fmla="*/ 1248 h 1281"/>
                <a:gd name="T24" fmla="*/ 199 w 1617"/>
                <a:gd name="T25" fmla="*/ 1256 h 1281"/>
                <a:gd name="T26" fmla="*/ 271 w 1617"/>
                <a:gd name="T27" fmla="*/ 1264 h 1281"/>
                <a:gd name="T28" fmla="*/ 334 w 1617"/>
                <a:gd name="T29" fmla="*/ 1264 h 1281"/>
                <a:gd name="T30" fmla="*/ 398 w 1617"/>
                <a:gd name="T31" fmla="*/ 1272 h 1281"/>
                <a:gd name="T32" fmla="*/ 470 w 1617"/>
                <a:gd name="T33" fmla="*/ 1272 h 1281"/>
                <a:gd name="T34" fmla="*/ 541 w 1617"/>
                <a:gd name="T35" fmla="*/ 1272 h 1281"/>
                <a:gd name="T36" fmla="*/ 605 w 1617"/>
                <a:gd name="T37" fmla="*/ 1280 h 1281"/>
                <a:gd name="T38" fmla="*/ 677 w 1617"/>
                <a:gd name="T39" fmla="*/ 1280 h 1281"/>
                <a:gd name="T40" fmla="*/ 748 w 1617"/>
                <a:gd name="T41" fmla="*/ 1280 h 1281"/>
                <a:gd name="T42" fmla="*/ 804 w 1617"/>
                <a:gd name="T43" fmla="*/ 1280 h 1281"/>
                <a:gd name="T44" fmla="*/ 868 w 1617"/>
                <a:gd name="T45" fmla="*/ 1280 h 1281"/>
                <a:gd name="T46" fmla="*/ 931 w 1617"/>
                <a:gd name="T47" fmla="*/ 1272 h 1281"/>
                <a:gd name="T48" fmla="*/ 987 w 1617"/>
                <a:gd name="T49" fmla="*/ 1272 h 1281"/>
                <a:gd name="T50" fmla="*/ 1043 w 1617"/>
                <a:gd name="T51" fmla="*/ 1272 h 1281"/>
                <a:gd name="T52" fmla="*/ 1099 w 1617"/>
                <a:gd name="T53" fmla="*/ 1264 h 1281"/>
                <a:gd name="T54" fmla="*/ 1162 w 1617"/>
                <a:gd name="T55" fmla="*/ 1264 h 1281"/>
                <a:gd name="T56" fmla="*/ 1226 w 1617"/>
                <a:gd name="T57" fmla="*/ 1264 h 1281"/>
                <a:gd name="T58" fmla="*/ 1313 w 1617"/>
                <a:gd name="T59" fmla="*/ 1256 h 1281"/>
                <a:gd name="T60" fmla="*/ 1377 w 1617"/>
                <a:gd name="T61" fmla="*/ 1256 h 1281"/>
                <a:gd name="T62" fmla="*/ 1425 w 1617"/>
                <a:gd name="T63" fmla="*/ 1248 h 1281"/>
                <a:gd name="T64" fmla="*/ 1481 w 1617"/>
                <a:gd name="T65" fmla="*/ 1240 h 1281"/>
                <a:gd name="T66" fmla="*/ 1536 w 1617"/>
                <a:gd name="T67" fmla="*/ 1232 h 1281"/>
                <a:gd name="T68" fmla="*/ 1576 w 1617"/>
                <a:gd name="T69" fmla="*/ 1224 h 1281"/>
                <a:gd name="T70" fmla="*/ 1600 w 1617"/>
                <a:gd name="T71" fmla="*/ 1216 h 1281"/>
                <a:gd name="T72" fmla="*/ 1616 w 1617"/>
                <a:gd name="T73" fmla="*/ 1208 h 1281"/>
                <a:gd name="T74" fmla="*/ 1616 w 1617"/>
                <a:gd name="T75" fmla="*/ 1193 h 1281"/>
                <a:gd name="T76" fmla="*/ 939 w 1617"/>
                <a:gd name="T77" fmla="*/ 1097 h 1281"/>
                <a:gd name="T78" fmla="*/ 931 w 1617"/>
                <a:gd name="T79" fmla="*/ 1073 h 1281"/>
                <a:gd name="T80" fmla="*/ 931 w 1617"/>
                <a:gd name="T81" fmla="*/ 1057 h 1281"/>
                <a:gd name="T82" fmla="*/ 923 w 1617"/>
                <a:gd name="T83" fmla="*/ 1041 h 1281"/>
                <a:gd name="T84" fmla="*/ 908 w 1617"/>
                <a:gd name="T85" fmla="*/ 1018 h 1281"/>
                <a:gd name="T86" fmla="*/ 900 w 1617"/>
                <a:gd name="T87" fmla="*/ 1002 h 1281"/>
                <a:gd name="T88" fmla="*/ 923 w 1617"/>
                <a:gd name="T89" fmla="*/ 8 h 1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7"/>
                <a:gd name="T136" fmla="*/ 0 h 1281"/>
                <a:gd name="T137" fmla="*/ 1617 w 1617"/>
                <a:gd name="T138" fmla="*/ 1281 h 12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7" h="1281">
                  <a:moveTo>
                    <a:pt x="732" y="0"/>
                  </a:moveTo>
                  <a:lnTo>
                    <a:pt x="740" y="994"/>
                  </a:lnTo>
                  <a:lnTo>
                    <a:pt x="732" y="1002"/>
                  </a:lnTo>
                  <a:lnTo>
                    <a:pt x="724" y="1010"/>
                  </a:lnTo>
                  <a:lnTo>
                    <a:pt x="716" y="1018"/>
                  </a:lnTo>
                  <a:lnTo>
                    <a:pt x="708" y="1026"/>
                  </a:lnTo>
                  <a:lnTo>
                    <a:pt x="701" y="1034"/>
                  </a:lnTo>
                  <a:lnTo>
                    <a:pt x="701" y="1049"/>
                  </a:lnTo>
                  <a:lnTo>
                    <a:pt x="693" y="1057"/>
                  </a:lnTo>
                  <a:lnTo>
                    <a:pt x="693" y="1073"/>
                  </a:lnTo>
                  <a:lnTo>
                    <a:pt x="693" y="1081"/>
                  </a:lnTo>
                  <a:lnTo>
                    <a:pt x="693" y="1097"/>
                  </a:lnTo>
                  <a:lnTo>
                    <a:pt x="8" y="1193"/>
                  </a:lnTo>
                  <a:lnTo>
                    <a:pt x="0" y="1200"/>
                  </a:lnTo>
                  <a:lnTo>
                    <a:pt x="0" y="1208"/>
                  </a:lnTo>
                  <a:lnTo>
                    <a:pt x="8" y="1216"/>
                  </a:lnTo>
                  <a:lnTo>
                    <a:pt x="16" y="1224"/>
                  </a:lnTo>
                  <a:lnTo>
                    <a:pt x="24" y="1224"/>
                  </a:lnTo>
                  <a:lnTo>
                    <a:pt x="40" y="1232"/>
                  </a:lnTo>
                  <a:lnTo>
                    <a:pt x="56" y="1240"/>
                  </a:lnTo>
                  <a:lnTo>
                    <a:pt x="72" y="1240"/>
                  </a:lnTo>
                  <a:lnTo>
                    <a:pt x="88" y="1240"/>
                  </a:lnTo>
                  <a:lnTo>
                    <a:pt x="119" y="1248"/>
                  </a:lnTo>
                  <a:lnTo>
                    <a:pt x="135" y="1248"/>
                  </a:lnTo>
                  <a:lnTo>
                    <a:pt x="167" y="1256"/>
                  </a:lnTo>
                  <a:lnTo>
                    <a:pt x="199" y="1256"/>
                  </a:lnTo>
                  <a:lnTo>
                    <a:pt x="231" y="1264"/>
                  </a:lnTo>
                  <a:lnTo>
                    <a:pt x="271" y="1264"/>
                  </a:lnTo>
                  <a:lnTo>
                    <a:pt x="295" y="1264"/>
                  </a:lnTo>
                  <a:lnTo>
                    <a:pt x="334" y="1264"/>
                  </a:lnTo>
                  <a:lnTo>
                    <a:pt x="366" y="1272"/>
                  </a:lnTo>
                  <a:lnTo>
                    <a:pt x="398" y="1272"/>
                  </a:lnTo>
                  <a:lnTo>
                    <a:pt x="430" y="1272"/>
                  </a:lnTo>
                  <a:lnTo>
                    <a:pt x="470" y="1272"/>
                  </a:lnTo>
                  <a:lnTo>
                    <a:pt x="502" y="1272"/>
                  </a:lnTo>
                  <a:lnTo>
                    <a:pt x="541" y="1272"/>
                  </a:lnTo>
                  <a:lnTo>
                    <a:pt x="573" y="1272"/>
                  </a:lnTo>
                  <a:lnTo>
                    <a:pt x="605" y="1280"/>
                  </a:lnTo>
                  <a:lnTo>
                    <a:pt x="637" y="1280"/>
                  </a:lnTo>
                  <a:lnTo>
                    <a:pt x="677" y="1280"/>
                  </a:lnTo>
                  <a:lnTo>
                    <a:pt x="708" y="1280"/>
                  </a:lnTo>
                  <a:lnTo>
                    <a:pt x="748" y="1280"/>
                  </a:lnTo>
                  <a:lnTo>
                    <a:pt x="780" y="1280"/>
                  </a:lnTo>
                  <a:lnTo>
                    <a:pt x="804" y="1280"/>
                  </a:lnTo>
                  <a:lnTo>
                    <a:pt x="836" y="1280"/>
                  </a:lnTo>
                  <a:lnTo>
                    <a:pt x="868" y="1280"/>
                  </a:lnTo>
                  <a:lnTo>
                    <a:pt x="908" y="1272"/>
                  </a:lnTo>
                  <a:lnTo>
                    <a:pt x="931" y="1272"/>
                  </a:lnTo>
                  <a:lnTo>
                    <a:pt x="963" y="1272"/>
                  </a:lnTo>
                  <a:lnTo>
                    <a:pt x="987" y="1272"/>
                  </a:lnTo>
                  <a:lnTo>
                    <a:pt x="1011" y="1272"/>
                  </a:lnTo>
                  <a:lnTo>
                    <a:pt x="1043" y="1272"/>
                  </a:lnTo>
                  <a:lnTo>
                    <a:pt x="1067" y="1264"/>
                  </a:lnTo>
                  <a:lnTo>
                    <a:pt x="1099" y="1264"/>
                  </a:lnTo>
                  <a:lnTo>
                    <a:pt x="1130" y="1264"/>
                  </a:lnTo>
                  <a:lnTo>
                    <a:pt x="1162" y="1264"/>
                  </a:lnTo>
                  <a:lnTo>
                    <a:pt x="1186" y="1264"/>
                  </a:lnTo>
                  <a:lnTo>
                    <a:pt x="1226" y="1264"/>
                  </a:lnTo>
                  <a:lnTo>
                    <a:pt x="1266" y="1264"/>
                  </a:lnTo>
                  <a:lnTo>
                    <a:pt x="1313" y="1256"/>
                  </a:lnTo>
                  <a:lnTo>
                    <a:pt x="1345" y="1256"/>
                  </a:lnTo>
                  <a:lnTo>
                    <a:pt x="1377" y="1256"/>
                  </a:lnTo>
                  <a:lnTo>
                    <a:pt x="1401" y="1248"/>
                  </a:lnTo>
                  <a:lnTo>
                    <a:pt x="1425" y="1248"/>
                  </a:lnTo>
                  <a:lnTo>
                    <a:pt x="1449" y="1240"/>
                  </a:lnTo>
                  <a:lnTo>
                    <a:pt x="1481" y="1240"/>
                  </a:lnTo>
                  <a:lnTo>
                    <a:pt x="1513" y="1240"/>
                  </a:lnTo>
                  <a:lnTo>
                    <a:pt x="1536" y="1232"/>
                  </a:lnTo>
                  <a:lnTo>
                    <a:pt x="1552" y="1232"/>
                  </a:lnTo>
                  <a:lnTo>
                    <a:pt x="1576" y="1224"/>
                  </a:lnTo>
                  <a:lnTo>
                    <a:pt x="1584" y="1224"/>
                  </a:lnTo>
                  <a:lnTo>
                    <a:pt x="1600" y="1216"/>
                  </a:lnTo>
                  <a:lnTo>
                    <a:pt x="1608" y="1216"/>
                  </a:lnTo>
                  <a:lnTo>
                    <a:pt x="1616" y="1208"/>
                  </a:lnTo>
                  <a:lnTo>
                    <a:pt x="1616" y="1200"/>
                  </a:lnTo>
                  <a:lnTo>
                    <a:pt x="1616" y="1193"/>
                  </a:lnTo>
                  <a:lnTo>
                    <a:pt x="1608" y="1193"/>
                  </a:lnTo>
                  <a:lnTo>
                    <a:pt x="939" y="1097"/>
                  </a:lnTo>
                  <a:lnTo>
                    <a:pt x="931" y="1081"/>
                  </a:lnTo>
                  <a:lnTo>
                    <a:pt x="931" y="1073"/>
                  </a:lnTo>
                  <a:lnTo>
                    <a:pt x="931" y="1065"/>
                  </a:lnTo>
                  <a:lnTo>
                    <a:pt x="931" y="1057"/>
                  </a:lnTo>
                  <a:lnTo>
                    <a:pt x="923" y="1049"/>
                  </a:lnTo>
                  <a:lnTo>
                    <a:pt x="923" y="1041"/>
                  </a:lnTo>
                  <a:lnTo>
                    <a:pt x="915" y="1026"/>
                  </a:lnTo>
                  <a:lnTo>
                    <a:pt x="908" y="1018"/>
                  </a:lnTo>
                  <a:lnTo>
                    <a:pt x="908" y="1010"/>
                  </a:lnTo>
                  <a:lnTo>
                    <a:pt x="900" y="1002"/>
                  </a:lnTo>
                  <a:lnTo>
                    <a:pt x="884" y="994"/>
                  </a:lnTo>
                  <a:lnTo>
                    <a:pt x="923" y="8"/>
                  </a:lnTo>
                  <a:lnTo>
                    <a:pt x="732" y="0"/>
                  </a:lnTo>
                </a:path>
              </a:pathLst>
            </a:custGeom>
            <a:solidFill>
              <a:srgbClr val="4040FF"/>
            </a:solidFill>
            <a:ln w="12700" cap="rnd" cmpd="sng">
              <a:noFill/>
              <a:prstDash val="solid"/>
              <a:round/>
              <a:headEnd type="none" w="med" len="med"/>
              <a:tailEnd type="none" w="med" len="med"/>
            </a:ln>
          </p:spPr>
          <p:txBody>
            <a:bodyPr/>
            <a:lstStyle/>
            <a:p>
              <a:endParaRPr lang="en-US"/>
            </a:p>
          </p:txBody>
        </p:sp>
        <p:grpSp>
          <p:nvGrpSpPr>
            <p:cNvPr id="16" name="Group 59"/>
            <p:cNvGrpSpPr>
              <a:grpSpLocks/>
            </p:cNvGrpSpPr>
            <p:nvPr/>
          </p:nvGrpSpPr>
          <p:grpSpPr bwMode="auto">
            <a:xfrm>
              <a:off x="473" y="2815"/>
              <a:ext cx="1241" cy="1241"/>
              <a:chOff x="473" y="2815"/>
              <a:chExt cx="1241" cy="1241"/>
            </a:xfrm>
          </p:grpSpPr>
          <p:sp>
            <p:nvSpPr>
              <p:cNvPr id="139308" name="Freeform 60"/>
              <p:cNvSpPr>
                <a:spLocks/>
              </p:cNvSpPr>
              <p:nvPr/>
            </p:nvSpPr>
            <p:spPr bwMode="auto">
              <a:xfrm>
                <a:off x="985" y="2815"/>
                <a:ext cx="49" cy="977"/>
              </a:xfrm>
              <a:custGeom>
                <a:avLst/>
                <a:gdLst>
                  <a:gd name="T0" fmla="*/ 14 w 49"/>
                  <a:gd name="T1" fmla="*/ 0 h 977"/>
                  <a:gd name="T2" fmla="*/ 0 w 49"/>
                  <a:gd name="T3" fmla="*/ 976 h 977"/>
                  <a:gd name="T4" fmla="*/ 7 w 49"/>
                  <a:gd name="T5" fmla="*/ 976 h 977"/>
                  <a:gd name="T6" fmla="*/ 21 w 49"/>
                  <a:gd name="T7" fmla="*/ 976 h 977"/>
                  <a:gd name="T8" fmla="*/ 48 w 49"/>
                  <a:gd name="T9" fmla="*/ 8 h 977"/>
                  <a:gd name="T10" fmla="*/ 14 w 49"/>
                  <a:gd name="T11" fmla="*/ 0 h 977"/>
                  <a:gd name="T12" fmla="*/ 0 60000 65536"/>
                  <a:gd name="T13" fmla="*/ 0 60000 65536"/>
                  <a:gd name="T14" fmla="*/ 0 60000 65536"/>
                  <a:gd name="T15" fmla="*/ 0 60000 65536"/>
                  <a:gd name="T16" fmla="*/ 0 60000 65536"/>
                  <a:gd name="T17" fmla="*/ 0 60000 65536"/>
                  <a:gd name="T18" fmla="*/ 0 w 49"/>
                  <a:gd name="T19" fmla="*/ 0 h 977"/>
                  <a:gd name="T20" fmla="*/ 49 w 49"/>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49" h="977">
                    <a:moveTo>
                      <a:pt x="14" y="0"/>
                    </a:moveTo>
                    <a:lnTo>
                      <a:pt x="0" y="976"/>
                    </a:lnTo>
                    <a:lnTo>
                      <a:pt x="7" y="976"/>
                    </a:lnTo>
                    <a:lnTo>
                      <a:pt x="21" y="976"/>
                    </a:lnTo>
                    <a:lnTo>
                      <a:pt x="48" y="8"/>
                    </a:lnTo>
                    <a:lnTo>
                      <a:pt x="14"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09" name="Freeform 61"/>
              <p:cNvSpPr>
                <a:spLocks/>
              </p:cNvSpPr>
              <p:nvPr/>
            </p:nvSpPr>
            <p:spPr bwMode="auto">
              <a:xfrm>
                <a:off x="985" y="3799"/>
                <a:ext cx="73" cy="129"/>
              </a:xfrm>
              <a:custGeom>
                <a:avLst/>
                <a:gdLst>
                  <a:gd name="T0" fmla="*/ 0 w 73"/>
                  <a:gd name="T1" fmla="*/ 0 h 129"/>
                  <a:gd name="T2" fmla="*/ 29 w 73"/>
                  <a:gd name="T3" fmla="*/ 0 h 129"/>
                  <a:gd name="T4" fmla="*/ 36 w 73"/>
                  <a:gd name="T5" fmla="*/ 15 h 129"/>
                  <a:gd name="T6" fmla="*/ 50 w 73"/>
                  <a:gd name="T7" fmla="*/ 23 h 129"/>
                  <a:gd name="T8" fmla="*/ 58 w 73"/>
                  <a:gd name="T9" fmla="*/ 45 h 129"/>
                  <a:gd name="T10" fmla="*/ 65 w 73"/>
                  <a:gd name="T11" fmla="*/ 60 h 129"/>
                  <a:gd name="T12" fmla="*/ 72 w 73"/>
                  <a:gd name="T13" fmla="*/ 83 h 129"/>
                  <a:gd name="T14" fmla="*/ 72 w 73"/>
                  <a:gd name="T15" fmla="*/ 105 h 129"/>
                  <a:gd name="T16" fmla="*/ 65 w 73"/>
                  <a:gd name="T17" fmla="*/ 113 h 129"/>
                  <a:gd name="T18" fmla="*/ 50 w 73"/>
                  <a:gd name="T19" fmla="*/ 120 h 129"/>
                  <a:gd name="T20" fmla="*/ 29 w 73"/>
                  <a:gd name="T21" fmla="*/ 128 h 129"/>
                  <a:gd name="T22" fmla="*/ 14 w 73"/>
                  <a:gd name="T23" fmla="*/ 128 h 129"/>
                  <a:gd name="T24" fmla="*/ 14 w 73"/>
                  <a:gd name="T25" fmla="*/ 105 h 129"/>
                  <a:gd name="T26" fmla="*/ 14 w 73"/>
                  <a:gd name="T27" fmla="*/ 75 h 129"/>
                  <a:gd name="T28" fmla="*/ 14 w 73"/>
                  <a:gd name="T29" fmla="*/ 60 h 129"/>
                  <a:gd name="T30" fmla="*/ 14 w 73"/>
                  <a:gd name="T31" fmla="*/ 38 h 129"/>
                  <a:gd name="T32" fmla="*/ 7 w 73"/>
                  <a:gd name="T33" fmla="*/ 23 h 129"/>
                  <a:gd name="T34" fmla="*/ 0 w 73"/>
                  <a:gd name="T35" fmla="*/ 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9"/>
                  <a:gd name="T56" fmla="*/ 73 w 7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9">
                    <a:moveTo>
                      <a:pt x="0" y="0"/>
                    </a:moveTo>
                    <a:lnTo>
                      <a:pt x="29" y="0"/>
                    </a:lnTo>
                    <a:lnTo>
                      <a:pt x="36" y="15"/>
                    </a:lnTo>
                    <a:lnTo>
                      <a:pt x="50" y="23"/>
                    </a:lnTo>
                    <a:lnTo>
                      <a:pt x="58" y="45"/>
                    </a:lnTo>
                    <a:lnTo>
                      <a:pt x="65" y="60"/>
                    </a:lnTo>
                    <a:lnTo>
                      <a:pt x="72" y="83"/>
                    </a:lnTo>
                    <a:lnTo>
                      <a:pt x="72" y="105"/>
                    </a:lnTo>
                    <a:lnTo>
                      <a:pt x="65" y="113"/>
                    </a:lnTo>
                    <a:lnTo>
                      <a:pt x="50" y="120"/>
                    </a:lnTo>
                    <a:lnTo>
                      <a:pt x="29" y="128"/>
                    </a:lnTo>
                    <a:lnTo>
                      <a:pt x="14" y="128"/>
                    </a:lnTo>
                    <a:lnTo>
                      <a:pt x="14" y="105"/>
                    </a:lnTo>
                    <a:lnTo>
                      <a:pt x="14" y="75"/>
                    </a:lnTo>
                    <a:lnTo>
                      <a:pt x="14" y="60"/>
                    </a:lnTo>
                    <a:lnTo>
                      <a:pt x="14" y="38"/>
                    </a:lnTo>
                    <a:lnTo>
                      <a:pt x="7" y="23"/>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10" name="Freeform 62"/>
              <p:cNvSpPr>
                <a:spLocks/>
              </p:cNvSpPr>
              <p:nvPr/>
            </p:nvSpPr>
            <p:spPr bwMode="auto">
              <a:xfrm>
                <a:off x="1017" y="3911"/>
                <a:ext cx="145" cy="145"/>
              </a:xfrm>
              <a:custGeom>
                <a:avLst/>
                <a:gdLst>
                  <a:gd name="T0" fmla="*/ 99 w 145"/>
                  <a:gd name="T1" fmla="*/ 0 h 145"/>
                  <a:gd name="T2" fmla="*/ 99 w 145"/>
                  <a:gd name="T3" fmla="*/ 8 h 145"/>
                  <a:gd name="T4" fmla="*/ 106 w 145"/>
                  <a:gd name="T5" fmla="*/ 8 h 145"/>
                  <a:gd name="T6" fmla="*/ 106 w 145"/>
                  <a:gd name="T7" fmla="*/ 15 h 145"/>
                  <a:gd name="T8" fmla="*/ 99 w 145"/>
                  <a:gd name="T9" fmla="*/ 23 h 145"/>
                  <a:gd name="T10" fmla="*/ 83 w 145"/>
                  <a:gd name="T11" fmla="*/ 23 h 145"/>
                  <a:gd name="T12" fmla="*/ 76 w 145"/>
                  <a:gd name="T13" fmla="*/ 23 h 145"/>
                  <a:gd name="T14" fmla="*/ 61 w 145"/>
                  <a:gd name="T15" fmla="*/ 30 h 145"/>
                  <a:gd name="T16" fmla="*/ 53 w 145"/>
                  <a:gd name="T17" fmla="*/ 30 h 145"/>
                  <a:gd name="T18" fmla="*/ 38 w 145"/>
                  <a:gd name="T19" fmla="*/ 30 h 145"/>
                  <a:gd name="T20" fmla="*/ 30 w 145"/>
                  <a:gd name="T21" fmla="*/ 30 h 145"/>
                  <a:gd name="T22" fmla="*/ 23 w 145"/>
                  <a:gd name="T23" fmla="*/ 30 h 145"/>
                  <a:gd name="T24" fmla="*/ 15 w 145"/>
                  <a:gd name="T25" fmla="*/ 38 h 145"/>
                  <a:gd name="T26" fmla="*/ 8 w 145"/>
                  <a:gd name="T27" fmla="*/ 38 h 145"/>
                  <a:gd name="T28" fmla="*/ 8 w 145"/>
                  <a:gd name="T29" fmla="*/ 45 h 145"/>
                  <a:gd name="T30" fmla="*/ 0 w 145"/>
                  <a:gd name="T31" fmla="*/ 53 h 145"/>
                  <a:gd name="T32" fmla="*/ 0 w 145"/>
                  <a:gd name="T33" fmla="*/ 61 h 145"/>
                  <a:gd name="T34" fmla="*/ 8 w 145"/>
                  <a:gd name="T35" fmla="*/ 68 h 145"/>
                  <a:gd name="T36" fmla="*/ 8 w 145"/>
                  <a:gd name="T37" fmla="*/ 76 h 145"/>
                  <a:gd name="T38" fmla="*/ 15 w 145"/>
                  <a:gd name="T39" fmla="*/ 83 h 145"/>
                  <a:gd name="T40" fmla="*/ 23 w 145"/>
                  <a:gd name="T41" fmla="*/ 91 h 145"/>
                  <a:gd name="T42" fmla="*/ 23 w 145"/>
                  <a:gd name="T43" fmla="*/ 99 h 145"/>
                  <a:gd name="T44" fmla="*/ 23 w 145"/>
                  <a:gd name="T45" fmla="*/ 106 h 145"/>
                  <a:gd name="T46" fmla="*/ 15 w 145"/>
                  <a:gd name="T47" fmla="*/ 106 h 145"/>
                  <a:gd name="T48" fmla="*/ 23 w 145"/>
                  <a:gd name="T49" fmla="*/ 114 h 145"/>
                  <a:gd name="T50" fmla="*/ 23 w 145"/>
                  <a:gd name="T51" fmla="*/ 121 h 145"/>
                  <a:gd name="T52" fmla="*/ 30 w 145"/>
                  <a:gd name="T53" fmla="*/ 129 h 145"/>
                  <a:gd name="T54" fmla="*/ 45 w 145"/>
                  <a:gd name="T55" fmla="*/ 136 h 145"/>
                  <a:gd name="T56" fmla="*/ 45 w 145"/>
                  <a:gd name="T57" fmla="*/ 144 h 145"/>
                  <a:gd name="T58" fmla="*/ 61 w 145"/>
                  <a:gd name="T59" fmla="*/ 144 h 145"/>
                  <a:gd name="T60" fmla="*/ 68 w 145"/>
                  <a:gd name="T61" fmla="*/ 144 h 145"/>
                  <a:gd name="T62" fmla="*/ 76 w 145"/>
                  <a:gd name="T63" fmla="*/ 144 h 145"/>
                  <a:gd name="T64" fmla="*/ 91 w 145"/>
                  <a:gd name="T65" fmla="*/ 144 h 145"/>
                  <a:gd name="T66" fmla="*/ 106 w 145"/>
                  <a:gd name="T67" fmla="*/ 144 h 145"/>
                  <a:gd name="T68" fmla="*/ 121 w 145"/>
                  <a:gd name="T69" fmla="*/ 144 h 145"/>
                  <a:gd name="T70" fmla="*/ 136 w 145"/>
                  <a:gd name="T71" fmla="*/ 144 h 145"/>
                  <a:gd name="T72" fmla="*/ 144 w 145"/>
                  <a:gd name="T73" fmla="*/ 144 h 145"/>
                  <a:gd name="T74" fmla="*/ 144 w 145"/>
                  <a:gd name="T75" fmla="*/ 136 h 145"/>
                  <a:gd name="T76" fmla="*/ 144 w 145"/>
                  <a:gd name="T77" fmla="*/ 129 h 145"/>
                  <a:gd name="T78" fmla="*/ 121 w 145"/>
                  <a:gd name="T79" fmla="*/ 121 h 145"/>
                  <a:gd name="T80" fmla="*/ 106 w 145"/>
                  <a:gd name="T81" fmla="*/ 114 h 145"/>
                  <a:gd name="T82" fmla="*/ 91 w 145"/>
                  <a:gd name="T83" fmla="*/ 106 h 145"/>
                  <a:gd name="T84" fmla="*/ 76 w 145"/>
                  <a:gd name="T85" fmla="*/ 99 h 145"/>
                  <a:gd name="T86" fmla="*/ 61 w 145"/>
                  <a:gd name="T87" fmla="*/ 91 h 145"/>
                  <a:gd name="T88" fmla="*/ 53 w 145"/>
                  <a:gd name="T89" fmla="*/ 76 h 145"/>
                  <a:gd name="T90" fmla="*/ 45 w 145"/>
                  <a:gd name="T91" fmla="*/ 68 h 145"/>
                  <a:gd name="T92" fmla="*/ 38 w 145"/>
                  <a:gd name="T93" fmla="*/ 68 h 145"/>
                  <a:gd name="T94" fmla="*/ 38 w 145"/>
                  <a:gd name="T95" fmla="*/ 61 h 145"/>
                  <a:gd name="T96" fmla="*/ 38 w 145"/>
                  <a:gd name="T97" fmla="*/ 53 h 145"/>
                  <a:gd name="T98" fmla="*/ 45 w 145"/>
                  <a:gd name="T99" fmla="*/ 53 h 145"/>
                  <a:gd name="T100" fmla="*/ 45 w 145"/>
                  <a:gd name="T101" fmla="*/ 45 h 145"/>
                  <a:gd name="T102" fmla="*/ 61 w 145"/>
                  <a:gd name="T103" fmla="*/ 45 h 145"/>
                  <a:gd name="T104" fmla="*/ 76 w 145"/>
                  <a:gd name="T105" fmla="*/ 38 h 145"/>
                  <a:gd name="T106" fmla="*/ 91 w 145"/>
                  <a:gd name="T107" fmla="*/ 38 h 145"/>
                  <a:gd name="T108" fmla="*/ 99 w 145"/>
                  <a:gd name="T109" fmla="*/ 30 h 145"/>
                  <a:gd name="T110" fmla="*/ 106 w 145"/>
                  <a:gd name="T111" fmla="*/ 30 h 145"/>
                  <a:gd name="T112" fmla="*/ 114 w 145"/>
                  <a:gd name="T113" fmla="*/ 23 h 145"/>
                  <a:gd name="T114" fmla="*/ 114 w 145"/>
                  <a:gd name="T115" fmla="*/ 15 h 145"/>
                  <a:gd name="T116" fmla="*/ 114 w 145"/>
                  <a:gd name="T117" fmla="*/ 8 h 145"/>
                  <a:gd name="T118" fmla="*/ 106 w 145"/>
                  <a:gd name="T119" fmla="*/ 0 h 145"/>
                  <a:gd name="T120" fmla="*/ 99 w 145"/>
                  <a:gd name="T121" fmla="*/ 0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
                  <a:gd name="T184" fmla="*/ 0 h 145"/>
                  <a:gd name="T185" fmla="*/ 145 w 145"/>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 h="145">
                    <a:moveTo>
                      <a:pt x="99" y="0"/>
                    </a:moveTo>
                    <a:lnTo>
                      <a:pt x="99" y="8"/>
                    </a:lnTo>
                    <a:lnTo>
                      <a:pt x="106" y="8"/>
                    </a:lnTo>
                    <a:lnTo>
                      <a:pt x="106" y="15"/>
                    </a:lnTo>
                    <a:lnTo>
                      <a:pt x="99" y="23"/>
                    </a:lnTo>
                    <a:lnTo>
                      <a:pt x="83" y="23"/>
                    </a:lnTo>
                    <a:lnTo>
                      <a:pt x="76" y="23"/>
                    </a:lnTo>
                    <a:lnTo>
                      <a:pt x="61" y="30"/>
                    </a:lnTo>
                    <a:lnTo>
                      <a:pt x="53" y="30"/>
                    </a:lnTo>
                    <a:lnTo>
                      <a:pt x="38" y="30"/>
                    </a:lnTo>
                    <a:lnTo>
                      <a:pt x="30" y="30"/>
                    </a:lnTo>
                    <a:lnTo>
                      <a:pt x="23" y="30"/>
                    </a:lnTo>
                    <a:lnTo>
                      <a:pt x="15" y="38"/>
                    </a:lnTo>
                    <a:lnTo>
                      <a:pt x="8" y="38"/>
                    </a:lnTo>
                    <a:lnTo>
                      <a:pt x="8" y="45"/>
                    </a:lnTo>
                    <a:lnTo>
                      <a:pt x="0" y="53"/>
                    </a:lnTo>
                    <a:lnTo>
                      <a:pt x="0" y="61"/>
                    </a:lnTo>
                    <a:lnTo>
                      <a:pt x="8" y="68"/>
                    </a:lnTo>
                    <a:lnTo>
                      <a:pt x="8" y="76"/>
                    </a:lnTo>
                    <a:lnTo>
                      <a:pt x="15" y="83"/>
                    </a:lnTo>
                    <a:lnTo>
                      <a:pt x="23" y="91"/>
                    </a:lnTo>
                    <a:lnTo>
                      <a:pt x="23" y="99"/>
                    </a:lnTo>
                    <a:lnTo>
                      <a:pt x="23" y="106"/>
                    </a:lnTo>
                    <a:lnTo>
                      <a:pt x="15" y="106"/>
                    </a:lnTo>
                    <a:lnTo>
                      <a:pt x="23" y="114"/>
                    </a:lnTo>
                    <a:lnTo>
                      <a:pt x="23" y="121"/>
                    </a:lnTo>
                    <a:lnTo>
                      <a:pt x="30" y="129"/>
                    </a:lnTo>
                    <a:lnTo>
                      <a:pt x="45" y="136"/>
                    </a:lnTo>
                    <a:lnTo>
                      <a:pt x="45" y="144"/>
                    </a:lnTo>
                    <a:lnTo>
                      <a:pt x="61" y="144"/>
                    </a:lnTo>
                    <a:lnTo>
                      <a:pt x="68" y="144"/>
                    </a:lnTo>
                    <a:lnTo>
                      <a:pt x="76" y="144"/>
                    </a:lnTo>
                    <a:lnTo>
                      <a:pt x="91" y="144"/>
                    </a:lnTo>
                    <a:lnTo>
                      <a:pt x="106" y="144"/>
                    </a:lnTo>
                    <a:lnTo>
                      <a:pt x="121" y="144"/>
                    </a:lnTo>
                    <a:lnTo>
                      <a:pt x="136" y="144"/>
                    </a:lnTo>
                    <a:lnTo>
                      <a:pt x="144" y="144"/>
                    </a:lnTo>
                    <a:lnTo>
                      <a:pt x="144" y="136"/>
                    </a:lnTo>
                    <a:lnTo>
                      <a:pt x="144" y="129"/>
                    </a:lnTo>
                    <a:lnTo>
                      <a:pt x="121" y="121"/>
                    </a:lnTo>
                    <a:lnTo>
                      <a:pt x="106" y="114"/>
                    </a:lnTo>
                    <a:lnTo>
                      <a:pt x="91" y="106"/>
                    </a:lnTo>
                    <a:lnTo>
                      <a:pt x="76" y="99"/>
                    </a:lnTo>
                    <a:lnTo>
                      <a:pt x="61" y="91"/>
                    </a:lnTo>
                    <a:lnTo>
                      <a:pt x="53" y="76"/>
                    </a:lnTo>
                    <a:lnTo>
                      <a:pt x="45" y="68"/>
                    </a:lnTo>
                    <a:lnTo>
                      <a:pt x="38" y="68"/>
                    </a:lnTo>
                    <a:lnTo>
                      <a:pt x="38" y="61"/>
                    </a:lnTo>
                    <a:lnTo>
                      <a:pt x="38" y="53"/>
                    </a:lnTo>
                    <a:lnTo>
                      <a:pt x="45" y="53"/>
                    </a:lnTo>
                    <a:lnTo>
                      <a:pt x="45" y="45"/>
                    </a:lnTo>
                    <a:lnTo>
                      <a:pt x="61" y="45"/>
                    </a:lnTo>
                    <a:lnTo>
                      <a:pt x="76" y="38"/>
                    </a:lnTo>
                    <a:lnTo>
                      <a:pt x="91" y="38"/>
                    </a:lnTo>
                    <a:lnTo>
                      <a:pt x="99" y="30"/>
                    </a:lnTo>
                    <a:lnTo>
                      <a:pt x="106" y="30"/>
                    </a:lnTo>
                    <a:lnTo>
                      <a:pt x="114" y="23"/>
                    </a:lnTo>
                    <a:lnTo>
                      <a:pt x="114" y="15"/>
                    </a:lnTo>
                    <a:lnTo>
                      <a:pt x="114" y="8"/>
                    </a:lnTo>
                    <a:lnTo>
                      <a:pt x="106" y="0"/>
                    </a:lnTo>
                    <a:lnTo>
                      <a:pt x="99"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311" name="Freeform 63"/>
              <p:cNvSpPr>
                <a:spLocks/>
              </p:cNvSpPr>
              <p:nvPr/>
            </p:nvSpPr>
            <p:spPr bwMode="auto">
              <a:xfrm>
                <a:off x="1169" y="3927"/>
                <a:ext cx="545" cy="121"/>
              </a:xfrm>
              <a:custGeom>
                <a:avLst/>
                <a:gdLst>
                  <a:gd name="T0" fmla="*/ 544 w 545"/>
                  <a:gd name="T1" fmla="*/ 75 h 121"/>
                  <a:gd name="T2" fmla="*/ 536 w 545"/>
                  <a:gd name="T3" fmla="*/ 68 h 121"/>
                  <a:gd name="T4" fmla="*/ 63 w 545"/>
                  <a:gd name="T5" fmla="*/ 0 h 121"/>
                  <a:gd name="T6" fmla="*/ 39 w 545"/>
                  <a:gd name="T7" fmla="*/ 0 h 121"/>
                  <a:gd name="T8" fmla="*/ 24 w 545"/>
                  <a:gd name="T9" fmla="*/ 0 h 121"/>
                  <a:gd name="T10" fmla="*/ 8 w 545"/>
                  <a:gd name="T11" fmla="*/ 8 h 121"/>
                  <a:gd name="T12" fmla="*/ 0 w 545"/>
                  <a:gd name="T13" fmla="*/ 15 h 121"/>
                  <a:gd name="T14" fmla="*/ 8 w 545"/>
                  <a:gd name="T15" fmla="*/ 23 h 121"/>
                  <a:gd name="T16" fmla="*/ 24 w 545"/>
                  <a:gd name="T17" fmla="*/ 30 h 121"/>
                  <a:gd name="T18" fmla="*/ 32 w 545"/>
                  <a:gd name="T19" fmla="*/ 30 h 121"/>
                  <a:gd name="T20" fmla="*/ 39 w 545"/>
                  <a:gd name="T21" fmla="*/ 38 h 121"/>
                  <a:gd name="T22" fmla="*/ 47 w 545"/>
                  <a:gd name="T23" fmla="*/ 53 h 121"/>
                  <a:gd name="T24" fmla="*/ 47 w 545"/>
                  <a:gd name="T25" fmla="*/ 60 h 121"/>
                  <a:gd name="T26" fmla="*/ 47 w 545"/>
                  <a:gd name="T27" fmla="*/ 75 h 121"/>
                  <a:gd name="T28" fmla="*/ 47 w 545"/>
                  <a:gd name="T29" fmla="*/ 83 h 121"/>
                  <a:gd name="T30" fmla="*/ 47 w 545"/>
                  <a:gd name="T31" fmla="*/ 98 h 121"/>
                  <a:gd name="T32" fmla="*/ 55 w 545"/>
                  <a:gd name="T33" fmla="*/ 113 h 121"/>
                  <a:gd name="T34" fmla="*/ 63 w 545"/>
                  <a:gd name="T35" fmla="*/ 113 h 121"/>
                  <a:gd name="T36" fmla="*/ 79 w 545"/>
                  <a:gd name="T37" fmla="*/ 120 h 121"/>
                  <a:gd name="T38" fmla="*/ 134 w 545"/>
                  <a:gd name="T39" fmla="*/ 120 h 121"/>
                  <a:gd name="T40" fmla="*/ 181 w 545"/>
                  <a:gd name="T41" fmla="*/ 120 h 121"/>
                  <a:gd name="T42" fmla="*/ 221 w 545"/>
                  <a:gd name="T43" fmla="*/ 120 h 121"/>
                  <a:gd name="T44" fmla="*/ 268 w 545"/>
                  <a:gd name="T45" fmla="*/ 120 h 121"/>
                  <a:gd name="T46" fmla="*/ 323 w 545"/>
                  <a:gd name="T47" fmla="*/ 113 h 121"/>
                  <a:gd name="T48" fmla="*/ 363 w 545"/>
                  <a:gd name="T49" fmla="*/ 113 h 121"/>
                  <a:gd name="T50" fmla="*/ 402 w 545"/>
                  <a:gd name="T51" fmla="*/ 105 h 121"/>
                  <a:gd name="T52" fmla="*/ 434 w 545"/>
                  <a:gd name="T53" fmla="*/ 98 h 121"/>
                  <a:gd name="T54" fmla="*/ 473 w 545"/>
                  <a:gd name="T55" fmla="*/ 98 h 121"/>
                  <a:gd name="T56" fmla="*/ 505 w 545"/>
                  <a:gd name="T57" fmla="*/ 90 h 121"/>
                  <a:gd name="T58" fmla="*/ 520 w 545"/>
                  <a:gd name="T59" fmla="*/ 90 h 121"/>
                  <a:gd name="T60" fmla="*/ 536 w 545"/>
                  <a:gd name="T61" fmla="*/ 83 h 121"/>
                  <a:gd name="T62" fmla="*/ 544 w 545"/>
                  <a:gd name="T63" fmla="*/ 75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121"/>
                  <a:gd name="T98" fmla="*/ 545 w 545"/>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121">
                    <a:moveTo>
                      <a:pt x="544" y="75"/>
                    </a:moveTo>
                    <a:lnTo>
                      <a:pt x="536" y="68"/>
                    </a:lnTo>
                    <a:lnTo>
                      <a:pt x="63" y="0"/>
                    </a:lnTo>
                    <a:lnTo>
                      <a:pt x="39" y="0"/>
                    </a:lnTo>
                    <a:lnTo>
                      <a:pt x="24" y="0"/>
                    </a:lnTo>
                    <a:lnTo>
                      <a:pt x="8" y="8"/>
                    </a:lnTo>
                    <a:lnTo>
                      <a:pt x="0" y="15"/>
                    </a:lnTo>
                    <a:lnTo>
                      <a:pt x="8" y="23"/>
                    </a:lnTo>
                    <a:lnTo>
                      <a:pt x="24" y="30"/>
                    </a:lnTo>
                    <a:lnTo>
                      <a:pt x="32" y="30"/>
                    </a:lnTo>
                    <a:lnTo>
                      <a:pt x="39" y="38"/>
                    </a:lnTo>
                    <a:lnTo>
                      <a:pt x="47" y="53"/>
                    </a:lnTo>
                    <a:lnTo>
                      <a:pt x="47" y="60"/>
                    </a:lnTo>
                    <a:lnTo>
                      <a:pt x="47" y="75"/>
                    </a:lnTo>
                    <a:lnTo>
                      <a:pt x="47" y="83"/>
                    </a:lnTo>
                    <a:lnTo>
                      <a:pt x="47" y="98"/>
                    </a:lnTo>
                    <a:lnTo>
                      <a:pt x="55" y="113"/>
                    </a:lnTo>
                    <a:lnTo>
                      <a:pt x="63" y="113"/>
                    </a:lnTo>
                    <a:lnTo>
                      <a:pt x="79" y="120"/>
                    </a:lnTo>
                    <a:lnTo>
                      <a:pt x="134" y="120"/>
                    </a:lnTo>
                    <a:lnTo>
                      <a:pt x="181" y="120"/>
                    </a:lnTo>
                    <a:lnTo>
                      <a:pt x="221" y="120"/>
                    </a:lnTo>
                    <a:lnTo>
                      <a:pt x="268" y="120"/>
                    </a:lnTo>
                    <a:lnTo>
                      <a:pt x="323" y="113"/>
                    </a:lnTo>
                    <a:lnTo>
                      <a:pt x="363" y="113"/>
                    </a:lnTo>
                    <a:lnTo>
                      <a:pt x="402" y="105"/>
                    </a:lnTo>
                    <a:lnTo>
                      <a:pt x="434" y="98"/>
                    </a:lnTo>
                    <a:lnTo>
                      <a:pt x="473" y="98"/>
                    </a:lnTo>
                    <a:lnTo>
                      <a:pt x="505" y="90"/>
                    </a:lnTo>
                    <a:lnTo>
                      <a:pt x="520" y="90"/>
                    </a:lnTo>
                    <a:lnTo>
                      <a:pt x="536" y="83"/>
                    </a:lnTo>
                    <a:lnTo>
                      <a:pt x="544" y="75"/>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312" name="Freeform 64"/>
              <p:cNvSpPr>
                <a:spLocks/>
              </p:cNvSpPr>
              <p:nvPr/>
            </p:nvSpPr>
            <p:spPr bwMode="auto">
              <a:xfrm>
                <a:off x="473" y="3911"/>
                <a:ext cx="433" cy="137"/>
              </a:xfrm>
              <a:custGeom>
                <a:avLst/>
                <a:gdLst>
                  <a:gd name="T0" fmla="*/ 432 w 433"/>
                  <a:gd name="T1" fmla="*/ 38 h 137"/>
                  <a:gd name="T2" fmla="*/ 408 w 433"/>
                  <a:gd name="T3" fmla="*/ 30 h 137"/>
                  <a:gd name="T4" fmla="*/ 385 w 433"/>
                  <a:gd name="T5" fmla="*/ 15 h 137"/>
                  <a:gd name="T6" fmla="*/ 361 w 433"/>
                  <a:gd name="T7" fmla="*/ 8 h 137"/>
                  <a:gd name="T8" fmla="*/ 353 w 433"/>
                  <a:gd name="T9" fmla="*/ 0 h 137"/>
                  <a:gd name="T10" fmla="*/ 283 w 433"/>
                  <a:gd name="T11" fmla="*/ 15 h 137"/>
                  <a:gd name="T12" fmla="*/ 196 w 433"/>
                  <a:gd name="T13" fmla="*/ 30 h 137"/>
                  <a:gd name="T14" fmla="*/ 16 w 433"/>
                  <a:gd name="T15" fmla="*/ 53 h 137"/>
                  <a:gd name="T16" fmla="*/ 8 w 433"/>
                  <a:gd name="T17" fmla="*/ 60 h 137"/>
                  <a:gd name="T18" fmla="*/ 0 w 433"/>
                  <a:gd name="T19" fmla="*/ 68 h 137"/>
                  <a:gd name="T20" fmla="*/ 8 w 433"/>
                  <a:gd name="T21" fmla="*/ 76 h 137"/>
                  <a:gd name="T22" fmla="*/ 16 w 433"/>
                  <a:gd name="T23" fmla="*/ 76 h 137"/>
                  <a:gd name="T24" fmla="*/ 24 w 433"/>
                  <a:gd name="T25" fmla="*/ 83 h 137"/>
                  <a:gd name="T26" fmla="*/ 126 w 433"/>
                  <a:gd name="T27" fmla="*/ 91 h 137"/>
                  <a:gd name="T28" fmla="*/ 189 w 433"/>
                  <a:gd name="T29" fmla="*/ 98 h 137"/>
                  <a:gd name="T30" fmla="*/ 220 w 433"/>
                  <a:gd name="T31" fmla="*/ 106 h 137"/>
                  <a:gd name="T32" fmla="*/ 259 w 433"/>
                  <a:gd name="T33" fmla="*/ 113 h 137"/>
                  <a:gd name="T34" fmla="*/ 283 w 433"/>
                  <a:gd name="T35" fmla="*/ 121 h 137"/>
                  <a:gd name="T36" fmla="*/ 306 w 433"/>
                  <a:gd name="T37" fmla="*/ 128 h 137"/>
                  <a:gd name="T38" fmla="*/ 322 w 433"/>
                  <a:gd name="T39" fmla="*/ 136 h 137"/>
                  <a:gd name="T40" fmla="*/ 346 w 433"/>
                  <a:gd name="T41" fmla="*/ 136 h 137"/>
                  <a:gd name="T42" fmla="*/ 369 w 433"/>
                  <a:gd name="T43" fmla="*/ 136 h 137"/>
                  <a:gd name="T44" fmla="*/ 393 w 433"/>
                  <a:gd name="T45" fmla="*/ 136 h 137"/>
                  <a:gd name="T46" fmla="*/ 424 w 433"/>
                  <a:gd name="T47" fmla="*/ 76 h 137"/>
                  <a:gd name="T48" fmla="*/ 424 w 433"/>
                  <a:gd name="T49" fmla="*/ 68 h 137"/>
                  <a:gd name="T50" fmla="*/ 424 w 433"/>
                  <a:gd name="T51" fmla="*/ 60 h 137"/>
                  <a:gd name="T52" fmla="*/ 432 w 433"/>
                  <a:gd name="T53" fmla="*/ 3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3"/>
                  <a:gd name="T82" fmla="*/ 0 h 137"/>
                  <a:gd name="T83" fmla="*/ 433 w 433"/>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3" h="137">
                    <a:moveTo>
                      <a:pt x="432" y="38"/>
                    </a:moveTo>
                    <a:lnTo>
                      <a:pt x="408" y="30"/>
                    </a:lnTo>
                    <a:lnTo>
                      <a:pt x="385" y="15"/>
                    </a:lnTo>
                    <a:lnTo>
                      <a:pt x="361" y="8"/>
                    </a:lnTo>
                    <a:lnTo>
                      <a:pt x="353" y="0"/>
                    </a:lnTo>
                    <a:lnTo>
                      <a:pt x="283" y="15"/>
                    </a:lnTo>
                    <a:lnTo>
                      <a:pt x="196" y="30"/>
                    </a:lnTo>
                    <a:lnTo>
                      <a:pt x="16" y="53"/>
                    </a:lnTo>
                    <a:lnTo>
                      <a:pt x="8" y="60"/>
                    </a:lnTo>
                    <a:lnTo>
                      <a:pt x="0" y="68"/>
                    </a:lnTo>
                    <a:lnTo>
                      <a:pt x="8" y="76"/>
                    </a:lnTo>
                    <a:lnTo>
                      <a:pt x="16" y="76"/>
                    </a:lnTo>
                    <a:lnTo>
                      <a:pt x="24" y="83"/>
                    </a:lnTo>
                    <a:lnTo>
                      <a:pt x="126" y="91"/>
                    </a:lnTo>
                    <a:lnTo>
                      <a:pt x="189" y="98"/>
                    </a:lnTo>
                    <a:lnTo>
                      <a:pt x="220" y="106"/>
                    </a:lnTo>
                    <a:lnTo>
                      <a:pt x="259" y="113"/>
                    </a:lnTo>
                    <a:lnTo>
                      <a:pt x="283" y="121"/>
                    </a:lnTo>
                    <a:lnTo>
                      <a:pt x="306" y="128"/>
                    </a:lnTo>
                    <a:lnTo>
                      <a:pt x="322" y="136"/>
                    </a:lnTo>
                    <a:lnTo>
                      <a:pt x="346" y="136"/>
                    </a:lnTo>
                    <a:lnTo>
                      <a:pt x="369" y="136"/>
                    </a:lnTo>
                    <a:lnTo>
                      <a:pt x="393" y="136"/>
                    </a:lnTo>
                    <a:lnTo>
                      <a:pt x="424" y="76"/>
                    </a:lnTo>
                    <a:lnTo>
                      <a:pt x="424" y="68"/>
                    </a:lnTo>
                    <a:lnTo>
                      <a:pt x="424" y="60"/>
                    </a:lnTo>
                    <a:lnTo>
                      <a:pt x="432" y="38"/>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13" name="Freeform 65"/>
              <p:cNvSpPr>
                <a:spLocks/>
              </p:cNvSpPr>
              <p:nvPr/>
            </p:nvSpPr>
            <p:spPr bwMode="auto">
              <a:xfrm>
                <a:off x="849" y="3807"/>
                <a:ext cx="65" cy="105"/>
              </a:xfrm>
              <a:custGeom>
                <a:avLst/>
                <a:gdLst>
                  <a:gd name="T0" fmla="*/ 64 w 65"/>
                  <a:gd name="T1" fmla="*/ 0 h 105"/>
                  <a:gd name="T2" fmla="*/ 43 w 65"/>
                  <a:gd name="T3" fmla="*/ 0 h 105"/>
                  <a:gd name="T4" fmla="*/ 36 w 65"/>
                  <a:gd name="T5" fmla="*/ 7 h 105"/>
                  <a:gd name="T6" fmla="*/ 21 w 65"/>
                  <a:gd name="T7" fmla="*/ 15 h 105"/>
                  <a:gd name="T8" fmla="*/ 14 w 65"/>
                  <a:gd name="T9" fmla="*/ 30 h 105"/>
                  <a:gd name="T10" fmla="*/ 7 w 65"/>
                  <a:gd name="T11" fmla="*/ 45 h 105"/>
                  <a:gd name="T12" fmla="*/ 7 w 65"/>
                  <a:gd name="T13" fmla="*/ 59 h 105"/>
                  <a:gd name="T14" fmla="*/ 0 w 65"/>
                  <a:gd name="T15" fmla="*/ 74 h 105"/>
                  <a:gd name="T16" fmla="*/ 0 w 65"/>
                  <a:gd name="T17" fmla="*/ 89 h 105"/>
                  <a:gd name="T18" fmla="*/ 14 w 65"/>
                  <a:gd name="T19" fmla="*/ 97 h 105"/>
                  <a:gd name="T20" fmla="*/ 36 w 65"/>
                  <a:gd name="T21" fmla="*/ 104 h 105"/>
                  <a:gd name="T22" fmla="*/ 50 w 65"/>
                  <a:gd name="T23" fmla="*/ 104 h 105"/>
                  <a:gd name="T24" fmla="*/ 50 w 65"/>
                  <a:gd name="T25" fmla="*/ 89 h 105"/>
                  <a:gd name="T26" fmla="*/ 43 w 65"/>
                  <a:gd name="T27" fmla="*/ 67 h 105"/>
                  <a:gd name="T28" fmla="*/ 43 w 65"/>
                  <a:gd name="T29" fmla="*/ 52 h 105"/>
                  <a:gd name="T30" fmla="*/ 36 w 65"/>
                  <a:gd name="T31" fmla="*/ 45 h 105"/>
                  <a:gd name="T32" fmla="*/ 36 w 65"/>
                  <a:gd name="T33" fmla="*/ 30 h 105"/>
                  <a:gd name="T34" fmla="*/ 43 w 65"/>
                  <a:gd name="T35" fmla="*/ 22 h 105"/>
                  <a:gd name="T36" fmla="*/ 43 w 65"/>
                  <a:gd name="T37" fmla="*/ 15 h 105"/>
                  <a:gd name="T38" fmla="*/ 50 w 65"/>
                  <a:gd name="T39" fmla="*/ 7 h 105"/>
                  <a:gd name="T40" fmla="*/ 64 w 6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05"/>
                  <a:gd name="T65" fmla="*/ 65 w 6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05">
                    <a:moveTo>
                      <a:pt x="64" y="0"/>
                    </a:moveTo>
                    <a:lnTo>
                      <a:pt x="43" y="0"/>
                    </a:lnTo>
                    <a:lnTo>
                      <a:pt x="36" y="7"/>
                    </a:lnTo>
                    <a:lnTo>
                      <a:pt x="21" y="15"/>
                    </a:lnTo>
                    <a:lnTo>
                      <a:pt x="14" y="30"/>
                    </a:lnTo>
                    <a:lnTo>
                      <a:pt x="7" y="45"/>
                    </a:lnTo>
                    <a:lnTo>
                      <a:pt x="7" y="59"/>
                    </a:lnTo>
                    <a:lnTo>
                      <a:pt x="0" y="74"/>
                    </a:lnTo>
                    <a:lnTo>
                      <a:pt x="0" y="89"/>
                    </a:lnTo>
                    <a:lnTo>
                      <a:pt x="14" y="97"/>
                    </a:lnTo>
                    <a:lnTo>
                      <a:pt x="36" y="104"/>
                    </a:lnTo>
                    <a:lnTo>
                      <a:pt x="50" y="104"/>
                    </a:lnTo>
                    <a:lnTo>
                      <a:pt x="50" y="89"/>
                    </a:lnTo>
                    <a:lnTo>
                      <a:pt x="43" y="67"/>
                    </a:lnTo>
                    <a:lnTo>
                      <a:pt x="43" y="52"/>
                    </a:lnTo>
                    <a:lnTo>
                      <a:pt x="36" y="45"/>
                    </a:lnTo>
                    <a:lnTo>
                      <a:pt x="36" y="30"/>
                    </a:lnTo>
                    <a:lnTo>
                      <a:pt x="43" y="22"/>
                    </a:lnTo>
                    <a:lnTo>
                      <a:pt x="43" y="15"/>
                    </a:lnTo>
                    <a:lnTo>
                      <a:pt x="50" y="7"/>
                    </a:lnTo>
                    <a:lnTo>
                      <a:pt x="64" y="0"/>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39314" name="Freeform 66"/>
              <p:cNvSpPr>
                <a:spLocks/>
              </p:cNvSpPr>
              <p:nvPr/>
            </p:nvSpPr>
            <p:spPr bwMode="auto">
              <a:xfrm>
                <a:off x="881" y="2815"/>
                <a:ext cx="33" cy="969"/>
              </a:xfrm>
              <a:custGeom>
                <a:avLst/>
                <a:gdLst>
                  <a:gd name="T0" fmla="*/ 32 w 33"/>
                  <a:gd name="T1" fmla="*/ 0 h 969"/>
                  <a:gd name="T2" fmla="*/ 19 w 33"/>
                  <a:gd name="T3" fmla="*/ 968 h 969"/>
                  <a:gd name="T4" fmla="*/ 6 w 33"/>
                  <a:gd name="T5" fmla="*/ 968 h 969"/>
                  <a:gd name="T6" fmla="*/ 0 w 33"/>
                  <a:gd name="T7" fmla="*/ 16 h 969"/>
                  <a:gd name="T8" fmla="*/ 19 w 33"/>
                  <a:gd name="T9" fmla="*/ 8 h 969"/>
                  <a:gd name="T10" fmla="*/ 32 w 33"/>
                  <a:gd name="T11" fmla="*/ 0 h 969"/>
                  <a:gd name="T12" fmla="*/ 0 60000 65536"/>
                  <a:gd name="T13" fmla="*/ 0 60000 65536"/>
                  <a:gd name="T14" fmla="*/ 0 60000 65536"/>
                  <a:gd name="T15" fmla="*/ 0 60000 65536"/>
                  <a:gd name="T16" fmla="*/ 0 60000 65536"/>
                  <a:gd name="T17" fmla="*/ 0 60000 65536"/>
                  <a:gd name="T18" fmla="*/ 0 w 33"/>
                  <a:gd name="T19" fmla="*/ 0 h 969"/>
                  <a:gd name="T20" fmla="*/ 33 w 33"/>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33" h="969">
                    <a:moveTo>
                      <a:pt x="32" y="0"/>
                    </a:moveTo>
                    <a:lnTo>
                      <a:pt x="19" y="968"/>
                    </a:lnTo>
                    <a:lnTo>
                      <a:pt x="6" y="968"/>
                    </a:lnTo>
                    <a:lnTo>
                      <a:pt x="0" y="16"/>
                    </a:lnTo>
                    <a:lnTo>
                      <a:pt x="19" y="8"/>
                    </a:lnTo>
                    <a:lnTo>
                      <a:pt x="32" y="0"/>
                    </a:lnTo>
                  </a:path>
                </a:pathLst>
              </a:custGeom>
              <a:solidFill>
                <a:srgbClr val="0000FF"/>
              </a:solidFill>
              <a:ln w="12700" cap="rnd" cmpd="sng">
                <a:noFill/>
                <a:prstDash val="solid"/>
                <a:round/>
                <a:headEnd type="none" w="med" len="med"/>
                <a:tailEnd type="none" w="med" len="med"/>
              </a:ln>
            </p:spPr>
            <p:txBody>
              <a:bodyPr/>
              <a:lstStyle/>
              <a:p>
                <a:endParaRPr lang="en-US"/>
              </a:p>
            </p:txBody>
          </p:sp>
        </p:grpSp>
      </p:grpSp>
      <p:sp>
        <p:nvSpPr>
          <p:cNvPr id="139285" name="Freeform 67"/>
          <p:cNvSpPr>
            <a:spLocks/>
          </p:cNvSpPr>
          <p:nvPr/>
        </p:nvSpPr>
        <p:spPr bwMode="auto">
          <a:xfrm>
            <a:off x="1271588" y="4418013"/>
            <a:ext cx="458787" cy="103187"/>
          </a:xfrm>
          <a:custGeom>
            <a:avLst/>
            <a:gdLst>
              <a:gd name="T0" fmla="*/ 0 w 289"/>
              <a:gd name="T1" fmla="*/ 0 h 65"/>
              <a:gd name="T2" fmla="*/ 2147483647 w 289"/>
              <a:gd name="T3" fmla="*/ 0 h 65"/>
              <a:gd name="T4" fmla="*/ 2147483647 w 289"/>
              <a:gd name="T5" fmla="*/ 0 h 65"/>
              <a:gd name="T6" fmla="*/ 2147483647 w 289"/>
              <a:gd name="T7" fmla="*/ 0 h 65"/>
              <a:gd name="T8" fmla="*/ 2147483647 w 289"/>
              <a:gd name="T9" fmla="*/ 2147483647 h 65"/>
              <a:gd name="T10" fmla="*/ 2147483647 w 289"/>
              <a:gd name="T11" fmla="*/ 2147483647 h 65"/>
              <a:gd name="T12" fmla="*/ 2147483647 w 289"/>
              <a:gd name="T13" fmla="*/ 2147483647 h 65"/>
              <a:gd name="T14" fmla="*/ 2147483647 w 289"/>
              <a:gd name="T15" fmla="*/ 2147483647 h 65"/>
              <a:gd name="T16" fmla="*/ 2147483647 w 289"/>
              <a:gd name="T17" fmla="*/ 2147483647 h 65"/>
              <a:gd name="T18" fmla="*/ 2147483647 w 289"/>
              <a:gd name="T19" fmla="*/ 2147483647 h 65"/>
              <a:gd name="T20" fmla="*/ 2147483647 w 289"/>
              <a:gd name="T21" fmla="*/ 2147483647 h 65"/>
              <a:gd name="T22" fmla="*/ 2147483647 w 289"/>
              <a:gd name="T23" fmla="*/ 2147483647 h 65"/>
              <a:gd name="T24" fmla="*/ 2147483647 w 289"/>
              <a:gd name="T25" fmla="*/ 2147483647 h 65"/>
              <a:gd name="T26" fmla="*/ 2147483647 w 289"/>
              <a:gd name="T27" fmla="*/ 2147483647 h 65"/>
              <a:gd name="T28" fmla="*/ 2147483647 w 289"/>
              <a:gd name="T29" fmla="*/ 2147483647 h 65"/>
              <a:gd name="T30" fmla="*/ 2147483647 w 289"/>
              <a:gd name="T31" fmla="*/ 2147483647 h 65"/>
              <a:gd name="T32" fmla="*/ 2147483647 w 289"/>
              <a:gd name="T33" fmla="*/ 2147483647 h 65"/>
              <a:gd name="T34" fmla="*/ 2147483647 w 289"/>
              <a:gd name="T35" fmla="*/ 2147483647 h 65"/>
              <a:gd name="T36" fmla="*/ 2147483647 w 289"/>
              <a:gd name="T37" fmla="*/ 2147483647 h 65"/>
              <a:gd name="T38" fmla="*/ 2147483647 w 289"/>
              <a:gd name="T39" fmla="*/ 2147483647 h 65"/>
              <a:gd name="T40" fmla="*/ 2147483647 w 289"/>
              <a:gd name="T41" fmla="*/ 2147483647 h 65"/>
              <a:gd name="T42" fmla="*/ 2147483647 w 289"/>
              <a:gd name="T43" fmla="*/ 2147483647 h 65"/>
              <a:gd name="T44" fmla="*/ 2147483647 w 289"/>
              <a:gd name="T45" fmla="*/ 2147483647 h 65"/>
              <a:gd name="T46" fmla="*/ 2147483647 w 289"/>
              <a:gd name="T47" fmla="*/ 2147483647 h 65"/>
              <a:gd name="T48" fmla="*/ 2147483647 w 289"/>
              <a:gd name="T49" fmla="*/ 2147483647 h 65"/>
              <a:gd name="T50" fmla="*/ 2147483647 w 289"/>
              <a:gd name="T51" fmla="*/ 2147483647 h 65"/>
              <a:gd name="T52" fmla="*/ 2147483647 w 289"/>
              <a:gd name="T53" fmla="*/ 2147483647 h 65"/>
              <a:gd name="T54" fmla="*/ 2147483647 w 289"/>
              <a:gd name="T55" fmla="*/ 2147483647 h 65"/>
              <a:gd name="T56" fmla="*/ 2147483647 w 289"/>
              <a:gd name="T57" fmla="*/ 2147483647 h 65"/>
              <a:gd name="T58" fmla="*/ 2147483647 w 289"/>
              <a:gd name="T59" fmla="*/ 2147483647 h 65"/>
              <a:gd name="T60" fmla="*/ 2147483647 w 289"/>
              <a:gd name="T61" fmla="*/ 2147483647 h 65"/>
              <a:gd name="T62" fmla="*/ 2147483647 w 289"/>
              <a:gd name="T63" fmla="*/ 2147483647 h 65"/>
              <a:gd name="T64" fmla="*/ 2147483647 w 289"/>
              <a:gd name="T65" fmla="*/ 2147483647 h 65"/>
              <a:gd name="T66" fmla="*/ 2147483647 w 289"/>
              <a:gd name="T67" fmla="*/ 2147483647 h 65"/>
              <a:gd name="T68" fmla="*/ 2147483647 w 289"/>
              <a:gd name="T69" fmla="*/ 2147483647 h 65"/>
              <a:gd name="T70" fmla="*/ 2147483647 w 289"/>
              <a:gd name="T71" fmla="*/ 2147483647 h 65"/>
              <a:gd name="T72" fmla="*/ 2147483647 w 289"/>
              <a:gd name="T73" fmla="*/ 2147483647 h 65"/>
              <a:gd name="T74" fmla="*/ 2147483647 w 289"/>
              <a:gd name="T75" fmla="*/ 2147483647 h 65"/>
              <a:gd name="T76" fmla="*/ 2147483647 w 289"/>
              <a:gd name="T77" fmla="*/ 2147483647 h 65"/>
              <a:gd name="T78" fmla="*/ 2147483647 w 289"/>
              <a:gd name="T79" fmla="*/ 2147483647 h 65"/>
              <a:gd name="T80" fmla="*/ 2147483647 w 289"/>
              <a:gd name="T81" fmla="*/ 2147483647 h 65"/>
              <a:gd name="T82" fmla="*/ 2147483647 w 289"/>
              <a:gd name="T83" fmla="*/ 2147483647 h 65"/>
              <a:gd name="T84" fmla="*/ 2147483647 w 289"/>
              <a:gd name="T85" fmla="*/ 2147483647 h 65"/>
              <a:gd name="T86" fmla="*/ 2147483647 w 289"/>
              <a:gd name="T87" fmla="*/ 2147483647 h 65"/>
              <a:gd name="T88" fmla="*/ 2147483647 w 289"/>
              <a:gd name="T89" fmla="*/ 2147483647 h 65"/>
              <a:gd name="T90" fmla="*/ 2147483647 w 289"/>
              <a:gd name="T91" fmla="*/ 2147483647 h 65"/>
              <a:gd name="T92" fmla="*/ 2147483647 w 289"/>
              <a:gd name="T93" fmla="*/ 2147483647 h 65"/>
              <a:gd name="T94" fmla="*/ 2147483647 w 289"/>
              <a:gd name="T95" fmla="*/ 2147483647 h 65"/>
              <a:gd name="T96" fmla="*/ 2147483647 w 289"/>
              <a:gd name="T97" fmla="*/ 2147483647 h 65"/>
              <a:gd name="T98" fmla="*/ 2147483647 w 289"/>
              <a:gd name="T99" fmla="*/ 2147483647 h 65"/>
              <a:gd name="T100" fmla="*/ 0 w 289"/>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5"/>
              <a:gd name="T155" fmla="*/ 289 w 289"/>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5">
                <a:moveTo>
                  <a:pt x="0" y="0"/>
                </a:moveTo>
                <a:lnTo>
                  <a:pt x="16" y="0"/>
                </a:lnTo>
                <a:lnTo>
                  <a:pt x="23" y="0"/>
                </a:lnTo>
                <a:lnTo>
                  <a:pt x="31" y="0"/>
                </a:lnTo>
                <a:lnTo>
                  <a:pt x="39" y="7"/>
                </a:lnTo>
                <a:lnTo>
                  <a:pt x="54" y="7"/>
                </a:lnTo>
                <a:lnTo>
                  <a:pt x="62" y="14"/>
                </a:lnTo>
                <a:lnTo>
                  <a:pt x="78" y="14"/>
                </a:lnTo>
                <a:lnTo>
                  <a:pt x="86" y="14"/>
                </a:lnTo>
                <a:lnTo>
                  <a:pt x="101" y="21"/>
                </a:lnTo>
                <a:lnTo>
                  <a:pt x="125" y="21"/>
                </a:lnTo>
                <a:lnTo>
                  <a:pt x="148" y="21"/>
                </a:lnTo>
                <a:lnTo>
                  <a:pt x="163" y="21"/>
                </a:lnTo>
                <a:lnTo>
                  <a:pt x="179" y="21"/>
                </a:lnTo>
                <a:lnTo>
                  <a:pt x="202" y="21"/>
                </a:lnTo>
                <a:lnTo>
                  <a:pt x="226" y="14"/>
                </a:lnTo>
                <a:lnTo>
                  <a:pt x="241" y="14"/>
                </a:lnTo>
                <a:lnTo>
                  <a:pt x="257" y="14"/>
                </a:lnTo>
                <a:lnTo>
                  <a:pt x="272" y="7"/>
                </a:lnTo>
                <a:lnTo>
                  <a:pt x="288" y="7"/>
                </a:lnTo>
                <a:lnTo>
                  <a:pt x="280" y="14"/>
                </a:lnTo>
                <a:lnTo>
                  <a:pt x="272" y="21"/>
                </a:lnTo>
                <a:lnTo>
                  <a:pt x="265" y="36"/>
                </a:lnTo>
                <a:lnTo>
                  <a:pt x="265" y="43"/>
                </a:lnTo>
                <a:lnTo>
                  <a:pt x="257" y="50"/>
                </a:lnTo>
                <a:lnTo>
                  <a:pt x="257" y="64"/>
                </a:lnTo>
                <a:lnTo>
                  <a:pt x="249" y="57"/>
                </a:lnTo>
                <a:lnTo>
                  <a:pt x="249" y="50"/>
                </a:lnTo>
                <a:lnTo>
                  <a:pt x="241" y="43"/>
                </a:lnTo>
                <a:lnTo>
                  <a:pt x="234" y="36"/>
                </a:lnTo>
                <a:lnTo>
                  <a:pt x="226" y="36"/>
                </a:lnTo>
                <a:lnTo>
                  <a:pt x="218" y="28"/>
                </a:lnTo>
                <a:lnTo>
                  <a:pt x="210" y="28"/>
                </a:lnTo>
                <a:lnTo>
                  <a:pt x="195" y="28"/>
                </a:lnTo>
                <a:lnTo>
                  <a:pt x="179" y="28"/>
                </a:lnTo>
                <a:lnTo>
                  <a:pt x="163" y="28"/>
                </a:lnTo>
                <a:lnTo>
                  <a:pt x="140" y="28"/>
                </a:lnTo>
                <a:lnTo>
                  <a:pt x="125" y="28"/>
                </a:lnTo>
                <a:lnTo>
                  <a:pt x="109" y="28"/>
                </a:lnTo>
                <a:lnTo>
                  <a:pt x="93" y="36"/>
                </a:lnTo>
                <a:lnTo>
                  <a:pt x="86" y="36"/>
                </a:lnTo>
                <a:lnTo>
                  <a:pt x="78" y="43"/>
                </a:lnTo>
                <a:lnTo>
                  <a:pt x="70" y="57"/>
                </a:lnTo>
                <a:lnTo>
                  <a:pt x="62" y="43"/>
                </a:lnTo>
                <a:lnTo>
                  <a:pt x="62" y="36"/>
                </a:lnTo>
                <a:lnTo>
                  <a:pt x="54" y="28"/>
                </a:lnTo>
                <a:lnTo>
                  <a:pt x="47" y="21"/>
                </a:lnTo>
                <a:lnTo>
                  <a:pt x="39" y="14"/>
                </a:lnTo>
                <a:lnTo>
                  <a:pt x="31" y="7"/>
                </a:lnTo>
                <a:lnTo>
                  <a:pt x="16" y="7"/>
                </a:lnTo>
                <a:lnTo>
                  <a:pt x="0" y="0"/>
                </a:lnTo>
              </a:path>
            </a:pathLst>
          </a:custGeom>
          <a:solidFill>
            <a:srgbClr val="600000"/>
          </a:solidFill>
          <a:ln w="12700" cap="rnd" cmpd="sng">
            <a:noFill/>
            <a:prstDash val="solid"/>
            <a:round/>
            <a:headEnd type="none" w="med" len="med"/>
            <a:tailEnd type="none" w="med" len="med"/>
          </a:ln>
        </p:spPr>
        <p:txBody>
          <a:bodyPr/>
          <a:lstStyle/>
          <a:p>
            <a:endParaRPr lang="en-US"/>
          </a:p>
        </p:txBody>
      </p:sp>
      <p:sp>
        <p:nvSpPr>
          <p:cNvPr id="139286" name="Freeform 68"/>
          <p:cNvSpPr>
            <a:spLocks/>
          </p:cNvSpPr>
          <p:nvPr/>
        </p:nvSpPr>
        <p:spPr bwMode="auto">
          <a:xfrm>
            <a:off x="292100" y="3592513"/>
            <a:ext cx="1728788" cy="814387"/>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800000"/>
          </a:solidFill>
          <a:ln w="12700" cap="rnd" cmpd="sng">
            <a:noFill/>
            <a:prstDash val="solid"/>
            <a:round/>
            <a:headEnd type="none" w="med" len="med"/>
            <a:tailEnd type="none" w="med" len="med"/>
          </a:ln>
        </p:spPr>
        <p:txBody>
          <a:bodyPr/>
          <a:lstStyle/>
          <a:p>
            <a:endParaRPr lang="en-US"/>
          </a:p>
        </p:txBody>
      </p:sp>
      <p:sp>
        <p:nvSpPr>
          <p:cNvPr id="139287" name="Oval 69"/>
          <p:cNvSpPr>
            <a:spLocks noChangeArrowheads="1"/>
          </p:cNvSpPr>
          <p:nvPr/>
        </p:nvSpPr>
        <p:spPr bwMode="auto">
          <a:xfrm>
            <a:off x="446088" y="2957513"/>
            <a:ext cx="2203450" cy="317500"/>
          </a:xfrm>
          <a:prstGeom prst="ellipse">
            <a:avLst/>
          </a:prstGeom>
          <a:solidFill>
            <a:srgbClr val="F76681"/>
          </a:solidFill>
          <a:ln w="12700">
            <a:noFill/>
            <a:round/>
            <a:headEnd/>
            <a:tailEnd/>
          </a:ln>
        </p:spPr>
        <p:txBody>
          <a:bodyPr wrap="none" anchor="ctr"/>
          <a:lstStyle/>
          <a:p>
            <a:pPr eaLnBrk="0" hangingPunct="0"/>
            <a:endParaRPr lang="en-US">
              <a:latin typeface="Calibri" pitchFamily="34" charset="0"/>
            </a:endParaRPr>
          </a:p>
        </p:txBody>
      </p:sp>
      <p:sp>
        <p:nvSpPr>
          <p:cNvPr id="139288" name="Freeform 70"/>
          <p:cNvSpPr>
            <a:spLocks/>
          </p:cNvSpPr>
          <p:nvPr/>
        </p:nvSpPr>
        <p:spPr bwMode="auto">
          <a:xfrm>
            <a:off x="2066925" y="3182938"/>
            <a:ext cx="611188" cy="534987"/>
          </a:xfrm>
          <a:custGeom>
            <a:avLst/>
            <a:gdLst>
              <a:gd name="T0" fmla="*/ 0 w 385"/>
              <a:gd name="T1" fmla="*/ 2147483647 h 337"/>
              <a:gd name="T2" fmla="*/ 2147483647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2147483647 h 337"/>
              <a:gd name="T22" fmla="*/ 2147483647 w 385"/>
              <a:gd name="T23" fmla="*/ 2147483647 h 337"/>
              <a:gd name="T24" fmla="*/ 2147483647 w 385"/>
              <a:gd name="T25" fmla="*/ 2147483647 h 337"/>
              <a:gd name="T26" fmla="*/ 2147483647 w 385"/>
              <a:gd name="T27" fmla="*/ 2147483647 h 337"/>
              <a:gd name="T28" fmla="*/ 2147483647 w 385"/>
              <a:gd name="T29" fmla="*/ 2147483647 h 337"/>
              <a:gd name="T30" fmla="*/ 2147483647 w 385"/>
              <a:gd name="T31" fmla="*/ 2147483647 h 337"/>
              <a:gd name="T32" fmla="*/ 2147483647 w 385"/>
              <a:gd name="T33" fmla="*/ 2147483647 h 337"/>
              <a:gd name="T34" fmla="*/ 2147483647 w 385"/>
              <a:gd name="T35" fmla="*/ 2147483647 h 337"/>
              <a:gd name="T36" fmla="*/ 2147483647 w 385"/>
              <a:gd name="T37" fmla="*/ 2147483647 h 337"/>
              <a:gd name="T38" fmla="*/ 2147483647 w 385"/>
              <a:gd name="T39" fmla="*/ 2147483647 h 337"/>
              <a:gd name="T40" fmla="*/ 2147483647 w 385"/>
              <a:gd name="T41" fmla="*/ 2147483647 h 337"/>
              <a:gd name="T42" fmla="*/ 2147483647 w 385"/>
              <a:gd name="T43" fmla="*/ 2147483647 h 337"/>
              <a:gd name="T44" fmla="*/ 2147483647 w 385"/>
              <a:gd name="T45" fmla="*/ 2147483647 h 337"/>
              <a:gd name="T46" fmla="*/ 2147483647 w 385"/>
              <a:gd name="T47" fmla="*/ 2147483647 h 337"/>
              <a:gd name="T48" fmla="*/ 2147483647 w 385"/>
              <a:gd name="T49" fmla="*/ 0 h 337"/>
              <a:gd name="T50" fmla="*/ 2147483647 w 385"/>
              <a:gd name="T51" fmla="*/ 2147483647 h 337"/>
              <a:gd name="T52" fmla="*/ 2147483647 w 385"/>
              <a:gd name="T53" fmla="*/ 2147483647 h 337"/>
              <a:gd name="T54" fmla="*/ 2147483647 w 385"/>
              <a:gd name="T55" fmla="*/ 2147483647 h 337"/>
              <a:gd name="T56" fmla="*/ 2147483647 w 385"/>
              <a:gd name="T57" fmla="*/ 2147483647 h 337"/>
              <a:gd name="T58" fmla="*/ 2147483647 w 385"/>
              <a:gd name="T59" fmla="*/ 2147483647 h 337"/>
              <a:gd name="T60" fmla="*/ 2147483647 w 385"/>
              <a:gd name="T61" fmla="*/ 2147483647 h 337"/>
              <a:gd name="T62" fmla="*/ 2147483647 w 385"/>
              <a:gd name="T63" fmla="*/ 2147483647 h 337"/>
              <a:gd name="T64" fmla="*/ 2147483647 w 385"/>
              <a:gd name="T65" fmla="*/ 2147483647 h 337"/>
              <a:gd name="T66" fmla="*/ 2147483647 w 385"/>
              <a:gd name="T67" fmla="*/ 2147483647 h 337"/>
              <a:gd name="T68" fmla="*/ 0 w 385"/>
              <a:gd name="T69" fmla="*/ 2147483647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37"/>
              <a:gd name="T107" fmla="*/ 385 w 385"/>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37">
                <a:moveTo>
                  <a:pt x="0" y="63"/>
                </a:moveTo>
                <a:lnTo>
                  <a:pt x="16" y="94"/>
                </a:lnTo>
                <a:lnTo>
                  <a:pt x="24" y="133"/>
                </a:lnTo>
                <a:lnTo>
                  <a:pt x="39" y="180"/>
                </a:lnTo>
                <a:lnTo>
                  <a:pt x="55" y="211"/>
                </a:lnTo>
                <a:lnTo>
                  <a:pt x="71" y="250"/>
                </a:lnTo>
                <a:lnTo>
                  <a:pt x="94" y="273"/>
                </a:lnTo>
                <a:lnTo>
                  <a:pt x="110" y="297"/>
                </a:lnTo>
                <a:lnTo>
                  <a:pt x="149" y="320"/>
                </a:lnTo>
                <a:lnTo>
                  <a:pt x="172" y="328"/>
                </a:lnTo>
                <a:lnTo>
                  <a:pt x="196" y="336"/>
                </a:lnTo>
                <a:lnTo>
                  <a:pt x="212" y="336"/>
                </a:lnTo>
                <a:lnTo>
                  <a:pt x="227" y="328"/>
                </a:lnTo>
                <a:lnTo>
                  <a:pt x="243" y="320"/>
                </a:lnTo>
                <a:lnTo>
                  <a:pt x="259" y="313"/>
                </a:lnTo>
                <a:lnTo>
                  <a:pt x="282" y="289"/>
                </a:lnTo>
                <a:lnTo>
                  <a:pt x="298" y="273"/>
                </a:lnTo>
                <a:lnTo>
                  <a:pt x="313" y="242"/>
                </a:lnTo>
                <a:lnTo>
                  <a:pt x="337" y="219"/>
                </a:lnTo>
                <a:lnTo>
                  <a:pt x="345" y="188"/>
                </a:lnTo>
                <a:lnTo>
                  <a:pt x="360" y="148"/>
                </a:lnTo>
                <a:lnTo>
                  <a:pt x="368" y="109"/>
                </a:lnTo>
                <a:lnTo>
                  <a:pt x="376" y="78"/>
                </a:lnTo>
                <a:lnTo>
                  <a:pt x="384" y="39"/>
                </a:lnTo>
                <a:lnTo>
                  <a:pt x="384" y="0"/>
                </a:lnTo>
                <a:lnTo>
                  <a:pt x="360" y="16"/>
                </a:lnTo>
                <a:lnTo>
                  <a:pt x="329" y="16"/>
                </a:lnTo>
                <a:lnTo>
                  <a:pt x="306" y="23"/>
                </a:lnTo>
                <a:lnTo>
                  <a:pt x="259" y="31"/>
                </a:lnTo>
                <a:lnTo>
                  <a:pt x="227" y="39"/>
                </a:lnTo>
                <a:lnTo>
                  <a:pt x="172" y="47"/>
                </a:lnTo>
                <a:lnTo>
                  <a:pt x="125" y="55"/>
                </a:lnTo>
                <a:lnTo>
                  <a:pt x="78" y="55"/>
                </a:lnTo>
                <a:lnTo>
                  <a:pt x="39" y="55"/>
                </a:lnTo>
                <a:lnTo>
                  <a:pt x="0" y="63"/>
                </a:lnTo>
              </a:path>
            </a:pathLst>
          </a:custGeom>
          <a:solidFill>
            <a:srgbClr val="A00000"/>
          </a:solidFill>
          <a:ln w="12700" cap="rnd" cmpd="sng">
            <a:noFill/>
            <a:prstDash val="solid"/>
            <a:round/>
            <a:headEnd type="none" w="med" len="med"/>
            <a:tailEnd type="none" w="med" len="med"/>
          </a:ln>
        </p:spPr>
        <p:txBody>
          <a:bodyPr/>
          <a:lstStyle/>
          <a:p>
            <a:endParaRPr lang="en-US"/>
          </a:p>
        </p:txBody>
      </p:sp>
      <p:sp>
        <p:nvSpPr>
          <p:cNvPr id="139289" name="Freeform 71"/>
          <p:cNvSpPr>
            <a:spLocks/>
          </p:cNvSpPr>
          <p:nvPr/>
        </p:nvSpPr>
        <p:spPr bwMode="auto">
          <a:xfrm>
            <a:off x="2338388" y="2665413"/>
            <a:ext cx="344487" cy="1106487"/>
          </a:xfrm>
          <a:custGeom>
            <a:avLst/>
            <a:gdLst>
              <a:gd name="T0" fmla="*/ 0 w 217"/>
              <a:gd name="T1" fmla="*/ 0 h 697"/>
              <a:gd name="T2" fmla="*/ 2147483647 w 217"/>
              <a:gd name="T3" fmla="*/ 2147483647 h 697"/>
              <a:gd name="T4" fmla="*/ 2147483647 w 217"/>
              <a:gd name="T5" fmla="*/ 2147483647 h 697"/>
              <a:gd name="T6" fmla="*/ 2147483647 w 217"/>
              <a:gd name="T7" fmla="*/ 2147483647 h 697"/>
              <a:gd name="T8" fmla="*/ 2147483647 w 217"/>
              <a:gd name="T9" fmla="*/ 2147483647 h 697"/>
              <a:gd name="T10" fmla="*/ 2147483647 w 217"/>
              <a:gd name="T11" fmla="*/ 2147483647 h 697"/>
              <a:gd name="T12" fmla="*/ 2147483647 w 217"/>
              <a:gd name="T13" fmla="*/ 2147483647 h 697"/>
              <a:gd name="T14" fmla="*/ 2147483647 w 217"/>
              <a:gd name="T15" fmla="*/ 2147483647 h 697"/>
              <a:gd name="T16" fmla="*/ 2147483647 w 217"/>
              <a:gd name="T17" fmla="*/ 2147483647 h 697"/>
              <a:gd name="T18" fmla="*/ 2147483647 w 217"/>
              <a:gd name="T19" fmla="*/ 2147483647 h 697"/>
              <a:gd name="T20" fmla="*/ 2147483647 w 217"/>
              <a:gd name="T21" fmla="*/ 2147483647 h 697"/>
              <a:gd name="T22" fmla="*/ 2147483647 w 217"/>
              <a:gd name="T23" fmla="*/ 2147483647 h 697"/>
              <a:gd name="T24" fmla="*/ 2147483647 w 217"/>
              <a:gd name="T25" fmla="*/ 2147483647 h 697"/>
              <a:gd name="T26" fmla="*/ 2147483647 w 217"/>
              <a:gd name="T27" fmla="*/ 2147483647 h 697"/>
              <a:gd name="T28" fmla="*/ 2147483647 w 217"/>
              <a:gd name="T29" fmla="*/ 2147483647 h 697"/>
              <a:gd name="T30" fmla="*/ 2147483647 w 217"/>
              <a:gd name="T31" fmla="*/ 2147483647 h 697"/>
              <a:gd name="T32" fmla="*/ 2147483647 w 217"/>
              <a:gd name="T33" fmla="*/ 2147483647 h 697"/>
              <a:gd name="T34" fmla="*/ 2147483647 w 217"/>
              <a:gd name="T35" fmla="*/ 2147483647 h 697"/>
              <a:gd name="T36" fmla="*/ 2147483647 w 217"/>
              <a:gd name="T37" fmla="*/ 2147483647 h 697"/>
              <a:gd name="T38" fmla="*/ 2147483647 w 217"/>
              <a:gd name="T39" fmla="*/ 2147483647 h 697"/>
              <a:gd name="T40" fmla="*/ 2147483647 w 217"/>
              <a:gd name="T41" fmla="*/ 2147483647 h 697"/>
              <a:gd name="T42" fmla="*/ 2147483647 w 217"/>
              <a:gd name="T43" fmla="*/ 2147483647 h 697"/>
              <a:gd name="T44" fmla="*/ 2147483647 w 217"/>
              <a:gd name="T45" fmla="*/ 2147483647 h 697"/>
              <a:gd name="T46" fmla="*/ 2147483647 w 217"/>
              <a:gd name="T47" fmla="*/ 2147483647 h 697"/>
              <a:gd name="T48" fmla="*/ 2147483647 w 217"/>
              <a:gd name="T49" fmla="*/ 2147483647 h 697"/>
              <a:gd name="T50" fmla="*/ 2147483647 w 217"/>
              <a:gd name="T51" fmla="*/ 2147483647 h 697"/>
              <a:gd name="T52" fmla="*/ 2147483647 w 217"/>
              <a:gd name="T53" fmla="*/ 2147483647 h 697"/>
              <a:gd name="T54" fmla="*/ 2147483647 w 217"/>
              <a:gd name="T55" fmla="*/ 2147483647 h 697"/>
              <a:gd name="T56" fmla="*/ 2147483647 w 217"/>
              <a:gd name="T57" fmla="*/ 2147483647 h 697"/>
              <a:gd name="T58" fmla="*/ 2147483647 w 217"/>
              <a:gd name="T59" fmla="*/ 2147483647 h 697"/>
              <a:gd name="T60" fmla="*/ 2147483647 w 217"/>
              <a:gd name="T61" fmla="*/ 2147483647 h 697"/>
              <a:gd name="T62" fmla="*/ 0 w 217"/>
              <a:gd name="T63" fmla="*/ 2147483647 h 697"/>
              <a:gd name="T64" fmla="*/ 2147483647 w 217"/>
              <a:gd name="T65" fmla="*/ 2147483647 h 697"/>
              <a:gd name="T66" fmla="*/ 2147483647 w 217"/>
              <a:gd name="T67" fmla="*/ 2147483647 h 697"/>
              <a:gd name="T68" fmla="*/ 2147483647 w 217"/>
              <a:gd name="T69" fmla="*/ 2147483647 h 697"/>
              <a:gd name="T70" fmla="*/ 2147483647 w 217"/>
              <a:gd name="T71" fmla="*/ 2147483647 h 697"/>
              <a:gd name="T72" fmla="*/ 2147483647 w 217"/>
              <a:gd name="T73" fmla="*/ 2147483647 h 697"/>
              <a:gd name="T74" fmla="*/ 2147483647 w 217"/>
              <a:gd name="T75" fmla="*/ 2147483647 h 697"/>
              <a:gd name="T76" fmla="*/ 2147483647 w 217"/>
              <a:gd name="T77" fmla="*/ 2147483647 h 697"/>
              <a:gd name="T78" fmla="*/ 2147483647 w 217"/>
              <a:gd name="T79" fmla="*/ 2147483647 h 697"/>
              <a:gd name="T80" fmla="*/ 0 w 217"/>
              <a:gd name="T81" fmla="*/ 0 h 6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697"/>
              <a:gd name="T125" fmla="*/ 217 w 217"/>
              <a:gd name="T126" fmla="*/ 697 h 6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697">
                <a:moveTo>
                  <a:pt x="0" y="0"/>
                </a:moveTo>
                <a:lnTo>
                  <a:pt x="8" y="16"/>
                </a:lnTo>
                <a:lnTo>
                  <a:pt x="23" y="40"/>
                </a:lnTo>
                <a:lnTo>
                  <a:pt x="31" y="63"/>
                </a:lnTo>
                <a:lnTo>
                  <a:pt x="46" y="103"/>
                </a:lnTo>
                <a:lnTo>
                  <a:pt x="77" y="166"/>
                </a:lnTo>
                <a:lnTo>
                  <a:pt x="108" y="229"/>
                </a:lnTo>
                <a:lnTo>
                  <a:pt x="139" y="293"/>
                </a:lnTo>
                <a:lnTo>
                  <a:pt x="162" y="348"/>
                </a:lnTo>
                <a:lnTo>
                  <a:pt x="177" y="403"/>
                </a:lnTo>
                <a:lnTo>
                  <a:pt x="201" y="475"/>
                </a:lnTo>
                <a:lnTo>
                  <a:pt x="208" y="514"/>
                </a:lnTo>
                <a:lnTo>
                  <a:pt x="208" y="562"/>
                </a:lnTo>
                <a:lnTo>
                  <a:pt x="216" y="601"/>
                </a:lnTo>
                <a:lnTo>
                  <a:pt x="208" y="633"/>
                </a:lnTo>
                <a:lnTo>
                  <a:pt x="201" y="656"/>
                </a:lnTo>
                <a:lnTo>
                  <a:pt x="185" y="680"/>
                </a:lnTo>
                <a:lnTo>
                  <a:pt x="177" y="696"/>
                </a:lnTo>
                <a:lnTo>
                  <a:pt x="177" y="649"/>
                </a:lnTo>
                <a:lnTo>
                  <a:pt x="177" y="617"/>
                </a:lnTo>
                <a:lnTo>
                  <a:pt x="177" y="593"/>
                </a:lnTo>
                <a:lnTo>
                  <a:pt x="170" y="546"/>
                </a:lnTo>
                <a:lnTo>
                  <a:pt x="162" y="514"/>
                </a:lnTo>
                <a:lnTo>
                  <a:pt x="154" y="475"/>
                </a:lnTo>
                <a:lnTo>
                  <a:pt x="139" y="435"/>
                </a:lnTo>
                <a:lnTo>
                  <a:pt x="131" y="395"/>
                </a:lnTo>
                <a:lnTo>
                  <a:pt x="108" y="348"/>
                </a:lnTo>
                <a:lnTo>
                  <a:pt x="85" y="293"/>
                </a:lnTo>
                <a:lnTo>
                  <a:pt x="62" y="245"/>
                </a:lnTo>
                <a:lnTo>
                  <a:pt x="39" y="206"/>
                </a:lnTo>
                <a:lnTo>
                  <a:pt x="23" y="174"/>
                </a:lnTo>
                <a:lnTo>
                  <a:pt x="0" y="134"/>
                </a:lnTo>
                <a:lnTo>
                  <a:pt x="23" y="150"/>
                </a:lnTo>
                <a:lnTo>
                  <a:pt x="31" y="150"/>
                </a:lnTo>
                <a:lnTo>
                  <a:pt x="39" y="142"/>
                </a:lnTo>
                <a:lnTo>
                  <a:pt x="31" y="119"/>
                </a:lnTo>
                <a:lnTo>
                  <a:pt x="31" y="103"/>
                </a:lnTo>
                <a:lnTo>
                  <a:pt x="23" y="71"/>
                </a:lnTo>
                <a:lnTo>
                  <a:pt x="15" y="47"/>
                </a:lnTo>
                <a:lnTo>
                  <a:pt x="8" y="24"/>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39290" name="Freeform 72"/>
          <p:cNvSpPr>
            <a:spLocks/>
          </p:cNvSpPr>
          <p:nvPr/>
        </p:nvSpPr>
        <p:spPr bwMode="auto">
          <a:xfrm>
            <a:off x="395288" y="2741613"/>
            <a:ext cx="306387" cy="750887"/>
          </a:xfrm>
          <a:custGeom>
            <a:avLst/>
            <a:gdLst>
              <a:gd name="T0" fmla="*/ 2147483647 w 193"/>
              <a:gd name="T1" fmla="*/ 2147483647 h 473"/>
              <a:gd name="T2" fmla="*/ 2147483647 w 193"/>
              <a:gd name="T3" fmla="*/ 2147483647 h 473"/>
              <a:gd name="T4" fmla="*/ 2147483647 w 193"/>
              <a:gd name="T5" fmla="*/ 0 h 473"/>
              <a:gd name="T6" fmla="*/ 2147483647 w 193"/>
              <a:gd name="T7" fmla="*/ 2147483647 h 473"/>
              <a:gd name="T8" fmla="*/ 2147483647 w 193"/>
              <a:gd name="T9" fmla="*/ 2147483647 h 473"/>
              <a:gd name="T10" fmla="*/ 2147483647 w 193"/>
              <a:gd name="T11" fmla="*/ 2147483647 h 473"/>
              <a:gd name="T12" fmla="*/ 2147483647 w 193"/>
              <a:gd name="T13" fmla="*/ 2147483647 h 473"/>
              <a:gd name="T14" fmla="*/ 2147483647 w 193"/>
              <a:gd name="T15" fmla="*/ 2147483647 h 473"/>
              <a:gd name="T16" fmla="*/ 2147483647 w 193"/>
              <a:gd name="T17" fmla="*/ 2147483647 h 473"/>
              <a:gd name="T18" fmla="*/ 2147483647 w 193"/>
              <a:gd name="T19" fmla="*/ 2147483647 h 473"/>
              <a:gd name="T20" fmla="*/ 0 w 193"/>
              <a:gd name="T21" fmla="*/ 2147483647 h 473"/>
              <a:gd name="T22" fmla="*/ 2147483647 w 193"/>
              <a:gd name="T23" fmla="*/ 2147483647 h 473"/>
              <a:gd name="T24" fmla="*/ 2147483647 w 193"/>
              <a:gd name="T25" fmla="*/ 2147483647 h 473"/>
              <a:gd name="T26" fmla="*/ 2147483647 w 193"/>
              <a:gd name="T27" fmla="*/ 2147483647 h 473"/>
              <a:gd name="T28" fmla="*/ 2147483647 w 193"/>
              <a:gd name="T29" fmla="*/ 2147483647 h 473"/>
              <a:gd name="T30" fmla="*/ 2147483647 w 193"/>
              <a:gd name="T31" fmla="*/ 2147483647 h 473"/>
              <a:gd name="T32" fmla="*/ 2147483647 w 193"/>
              <a:gd name="T33" fmla="*/ 2147483647 h 473"/>
              <a:gd name="T34" fmla="*/ 2147483647 w 193"/>
              <a:gd name="T35" fmla="*/ 2147483647 h 473"/>
              <a:gd name="T36" fmla="*/ 2147483647 w 193"/>
              <a:gd name="T37" fmla="*/ 2147483647 h 473"/>
              <a:gd name="T38" fmla="*/ 2147483647 w 193"/>
              <a:gd name="T39" fmla="*/ 2147483647 h 473"/>
              <a:gd name="T40" fmla="*/ 2147483647 w 193"/>
              <a:gd name="T41" fmla="*/ 2147483647 h 473"/>
              <a:gd name="T42" fmla="*/ 2147483647 w 193"/>
              <a:gd name="T43" fmla="*/ 2147483647 h 4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473"/>
              <a:gd name="T68" fmla="*/ 193 w 193"/>
              <a:gd name="T69" fmla="*/ 473 h 4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473">
                <a:moveTo>
                  <a:pt x="192" y="63"/>
                </a:moveTo>
                <a:lnTo>
                  <a:pt x="192" y="31"/>
                </a:lnTo>
                <a:lnTo>
                  <a:pt x="192" y="0"/>
                </a:lnTo>
                <a:lnTo>
                  <a:pt x="177" y="39"/>
                </a:lnTo>
                <a:lnTo>
                  <a:pt x="146" y="94"/>
                </a:lnTo>
                <a:lnTo>
                  <a:pt x="115" y="157"/>
                </a:lnTo>
                <a:lnTo>
                  <a:pt x="84" y="228"/>
                </a:lnTo>
                <a:lnTo>
                  <a:pt x="54" y="299"/>
                </a:lnTo>
                <a:lnTo>
                  <a:pt x="31" y="354"/>
                </a:lnTo>
                <a:lnTo>
                  <a:pt x="15" y="417"/>
                </a:lnTo>
                <a:lnTo>
                  <a:pt x="0" y="464"/>
                </a:lnTo>
                <a:lnTo>
                  <a:pt x="15" y="472"/>
                </a:lnTo>
                <a:lnTo>
                  <a:pt x="31" y="464"/>
                </a:lnTo>
                <a:lnTo>
                  <a:pt x="46" y="441"/>
                </a:lnTo>
                <a:lnTo>
                  <a:pt x="61" y="393"/>
                </a:lnTo>
                <a:lnTo>
                  <a:pt x="84" y="338"/>
                </a:lnTo>
                <a:lnTo>
                  <a:pt x="100" y="291"/>
                </a:lnTo>
                <a:lnTo>
                  <a:pt x="123" y="244"/>
                </a:lnTo>
                <a:lnTo>
                  <a:pt x="146" y="197"/>
                </a:lnTo>
                <a:lnTo>
                  <a:pt x="169" y="142"/>
                </a:lnTo>
                <a:lnTo>
                  <a:pt x="184" y="94"/>
                </a:lnTo>
                <a:lnTo>
                  <a:pt x="192" y="63"/>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39291" name="Freeform 73"/>
          <p:cNvSpPr>
            <a:spLocks/>
          </p:cNvSpPr>
          <p:nvPr/>
        </p:nvSpPr>
        <p:spPr bwMode="auto">
          <a:xfrm>
            <a:off x="300038" y="3098800"/>
            <a:ext cx="2425700" cy="1344613"/>
          </a:xfrm>
          <a:custGeom>
            <a:avLst/>
            <a:gdLst>
              <a:gd name="T0" fmla="*/ 2147483647 w 1528"/>
              <a:gd name="T1" fmla="*/ 2147483647 h 847"/>
              <a:gd name="T2" fmla="*/ 2147483647 w 1528"/>
              <a:gd name="T3" fmla="*/ 2147483647 h 847"/>
              <a:gd name="T4" fmla="*/ 2147483647 w 1528"/>
              <a:gd name="T5" fmla="*/ 2147483647 h 847"/>
              <a:gd name="T6" fmla="*/ 0 w 1528"/>
              <a:gd name="T7" fmla="*/ 2147483647 h 847"/>
              <a:gd name="T8" fmla="*/ 0 w 1528"/>
              <a:gd name="T9" fmla="*/ 2147483647 h 847"/>
              <a:gd name="T10" fmla="*/ 2147483647 w 1528"/>
              <a:gd name="T11" fmla="*/ 2147483647 h 847"/>
              <a:gd name="T12" fmla="*/ 2147483647 w 1528"/>
              <a:gd name="T13" fmla="*/ 2147483647 h 847"/>
              <a:gd name="T14" fmla="*/ 2147483647 w 1528"/>
              <a:gd name="T15" fmla="*/ 2147483647 h 847"/>
              <a:gd name="T16" fmla="*/ 2147483647 w 1528"/>
              <a:gd name="T17" fmla="*/ 2147483647 h 847"/>
              <a:gd name="T18" fmla="*/ 2147483647 w 1528"/>
              <a:gd name="T19" fmla="*/ 2147483647 h 847"/>
              <a:gd name="T20" fmla="*/ 2147483647 w 1528"/>
              <a:gd name="T21" fmla="*/ 2147483647 h 847"/>
              <a:gd name="T22" fmla="*/ 2147483647 w 1528"/>
              <a:gd name="T23" fmla="*/ 2147483647 h 847"/>
              <a:gd name="T24" fmla="*/ 2147483647 w 1528"/>
              <a:gd name="T25" fmla="*/ 2147483647 h 847"/>
              <a:gd name="T26" fmla="*/ 2147483647 w 1528"/>
              <a:gd name="T27" fmla="*/ 2147483647 h 847"/>
              <a:gd name="T28" fmla="*/ 2147483647 w 1528"/>
              <a:gd name="T29" fmla="*/ 2147483647 h 847"/>
              <a:gd name="T30" fmla="*/ 2147483647 w 1528"/>
              <a:gd name="T31" fmla="*/ 2147483647 h 847"/>
              <a:gd name="T32" fmla="*/ 2147483647 w 1528"/>
              <a:gd name="T33" fmla="*/ 2147483647 h 847"/>
              <a:gd name="T34" fmla="*/ 2147483647 w 1528"/>
              <a:gd name="T35" fmla="*/ 2147483647 h 847"/>
              <a:gd name="T36" fmla="*/ 2147483647 w 1528"/>
              <a:gd name="T37" fmla="*/ 2147483647 h 847"/>
              <a:gd name="T38" fmla="*/ 2147483647 w 1528"/>
              <a:gd name="T39" fmla="*/ 2147483647 h 847"/>
              <a:gd name="T40" fmla="*/ 2147483647 w 1528"/>
              <a:gd name="T41" fmla="*/ 2147483647 h 847"/>
              <a:gd name="T42" fmla="*/ 2147483647 w 1528"/>
              <a:gd name="T43" fmla="*/ 2147483647 h 847"/>
              <a:gd name="T44" fmla="*/ 2147483647 w 1528"/>
              <a:gd name="T45" fmla="*/ 2147483647 h 847"/>
              <a:gd name="T46" fmla="*/ 2147483647 w 1528"/>
              <a:gd name="T47" fmla="*/ 2147483647 h 847"/>
              <a:gd name="T48" fmla="*/ 2147483647 w 1528"/>
              <a:gd name="T49" fmla="*/ 2147483647 h 847"/>
              <a:gd name="T50" fmla="*/ 2147483647 w 1528"/>
              <a:gd name="T51" fmla="*/ 2147483647 h 847"/>
              <a:gd name="T52" fmla="*/ 2147483647 w 1528"/>
              <a:gd name="T53" fmla="*/ 2147483647 h 847"/>
              <a:gd name="T54" fmla="*/ 2147483647 w 1528"/>
              <a:gd name="T55" fmla="*/ 2147483647 h 847"/>
              <a:gd name="T56" fmla="*/ 2147483647 w 1528"/>
              <a:gd name="T57" fmla="*/ 2147483647 h 847"/>
              <a:gd name="T58" fmla="*/ 2147483647 w 1528"/>
              <a:gd name="T59" fmla="*/ 2147483647 h 847"/>
              <a:gd name="T60" fmla="*/ 2147483647 w 1528"/>
              <a:gd name="T61" fmla="*/ 2147483647 h 847"/>
              <a:gd name="T62" fmla="*/ 2147483647 w 1528"/>
              <a:gd name="T63" fmla="*/ 2147483647 h 847"/>
              <a:gd name="T64" fmla="*/ 2147483647 w 1528"/>
              <a:gd name="T65" fmla="*/ 2147483647 h 847"/>
              <a:gd name="T66" fmla="*/ 2147483647 w 1528"/>
              <a:gd name="T67" fmla="*/ 2147483647 h 847"/>
              <a:gd name="T68" fmla="*/ 2147483647 w 1528"/>
              <a:gd name="T69" fmla="*/ 2147483647 h 847"/>
              <a:gd name="T70" fmla="*/ 2147483647 w 1528"/>
              <a:gd name="T71" fmla="*/ 2147483647 h 847"/>
              <a:gd name="T72" fmla="*/ 2147483647 w 1528"/>
              <a:gd name="T73" fmla="*/ 2147483647 h 847"/>
              <a:gd name="T74" fmla="*/ 2147483647 w 1528"/>
              <a:gd name="T75" fmla="*/ 2147483647 h 847"/>
              <a:gd name="T76" fmla="*/ 2147483647 w 1528"/>
              <a:gd name="T77" fmla="*/ 2147483647 h 847"/>
              <a:gd name="T78" fmla="*/ 2147483647 w 1528"/>
              <a:gd name="T79" fmla="*/ 2147483647 h 847"/>
              <a:gd name="T80" fmla="*/ 2147483647 w 1528"/>
              <a:gd name="T81" fmla="*/ 2147483647 h 847"/>
              <a:gd name="T82" fmla="*/ 2147483647 w 1528"/>
              <a:gd name="T83" fmla="*/ 2147483647 h 847"/>
              <a:gd name="T84" fmla="*/ 2147483647 w 1528"/>
              <a:gd name="T85" fmla="*/ 2147483647 h 847"/>
              <a:gd name="T86" fmla="*/ 2147483647 w 1528"/>
              <a:gd name="T87" fmla="*/ 2147483647 h 847"/>
              <a:gd name="T88" fmla="*/ 2147483647 w 1528"/>
              <a:gd name="T89" fmla="*/ 2147483647 h 847"/>
              <a:gd name="T90" fmla="*/ 2147483647 w 1528"/>
              <a:gd name="T91" fmla="*/ 2147483647 h 847"/>
              <a:gd name="T92" fmla="*/ 2147483647 w 1528"/>
              <a:gd name="T93" fmla="*/ 2147483647 h 847"/>
              <a:gd name="T94" fmla="*/ 2147483647 w 1528"/>
              <a:gd name="T95" fmla="*/ 2147483647 h 847"/>
              <a:gd name="T96" fmla="*/ 2147483647 w 1528"/>
              <a:gd name="T97" fmla="*/ 2147483647 h 847"/>
              <a:gd name="T98" fmla="*/ 2147483647 w 1528"/>
              <a:gd name="T99" fmla="*/ 2147483647 h 847"/>
              <a:gd name="T100" fmla="*/ 2147483647 w 1528"/>
              <a:gd name="T101" fmla="*/ 2147483647 h 847"/>
              <a:gd name="T102" fmla="*/ 2147483647 w 1528"/>
              <a:gd name="T103" fmla="*/ 2147483647 h 847"/>
              <a:gd name="T104" fmla="*/ 2147483647 w 1528"/>
              <a:gd name="T105" fmla="*/ 2147483647 h 847"/>
              <a:gd name="T106" fmla="*/ 2147483647 w 1528"/>
              <a:gd name="T107" fmla="*/ 2147483647 h 8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8"/>
              <a:gd name="T163" fmla="*/ 0 h 847"/>
              <a:gd name="T164" fmla="*/ 1528 w 1528"/>
              <a:gd name="T165" fmla="*/ 847 h 8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8" h="847">
                <a:moveTo>
                  <a:pt x="83" y="0"/>
                </a:moveTo>
                <a:lnTo>
                  <a:pt x="83" y="18"/>
                </a:lnTo>
                <a:lnTo>
                  <a:pt x="65" y="27"/>
                </a:lnTo>
                <a:lnTo>
                  <a:pt x="65" y="47"/>
                </a:lnTo>
                <a:lnTo>
                  <a:pt x="46" y="56"/>
                </a:lnTo>
                <a:lnTo>
                  <a:pt x="37" y="74"/>
                </a:lnTo>
                <a:lnTo>
                  <a:pt x="28" y="93"/>
                </a:lnTo>
                <a:lnTo>
                  <a:pt x="28" y="111"/>
                </a:lnTo>
                <a:lnTo>
                  <a:pt x="19" y="130"/>
                </a:lnTo>
                <a:lnTo>
                  <a:pt x="19" y="149"/>
                </a:lnTo>
                <a:lnTo>
                  <a:pt x="19" y="167"/>
                </a:lnTo>
                <a:lnTo>
                  <a:pt x="9" y="185"/>
                </a:lnTo>
                <a:lnTo>
                  <a:pt x="9" y="204"/>
                </a:lnTo>
                <a:lnTo>
                  <a:pt x="9" y="223"/>
                </a:lnTo>
                <a:lnTo>
                  <a:pt x="9" y="242"/>
                </a:lnTo>
                <a:lnTo>
                  <a:pt x="0" y="260"/>
                </a:lnTo>
                <a:lnTo>
                  <a:pt x="0" y="278"/>
                </a:lnTo>
                <a:lnTo>
                  <a:pt x="0" y="298"/>
                </a:lnTo>
                <a:lnTo>
                  <a:pt x="0" y="316"/>
                </a:lnTo>
                <a:lnTo>
                  <a:pt x="0" y="335"/>
                </a:lnTo>
                <a:lnTo>
                  <a:pt x="0" y="353"/>
                </a:lnTo>
                <a:lnTo>
                  <a:pt x="0" y="371"/>
                </a:lnTo>
                <a:lnTo>
                  <a:pt x="9" y="391"/>
                </a:lnTo>
                <a:lnTo>
                  <a:pt x="9" y="409"/>
                </a:lnTo>
                <a:lnTo>
                  <a:pt x="19" y="428"/>
                </a:lnTo>
                <a:lnTo>
                  <a:pt x="28" y="446"/>
                </a:lnTo>
                <a:lnTo>
                  <a:pt x="28" y="464"/>
                </a:lnTo>
                <a:lnTo>
                  <a:pt x="37" y="484"/>
                </a:lnTo>
                <a:lnTo>
                  <a:pt x="37" y="502"/>
                </a:lnTo>
                <a:lnTo>
                  <a:pt x="37" y="521"/>
                </a:lnTo>
                <a:lnTo>
                  <a:pt x="46" y="539"/>
                </a:lnTo>
                <a:lnTo>
                  <a:pt x="55" y="558"/>
                </a:lnTo>
                <a:lnTo>
                  <a:pt x="65" y="577"/>
                </a:lnTo>
                <a:lnTo>
                  <a:pt x="83" y="595"/>
                </a:lnTo>
                <a:lnTo>
                  <a:pt x="101" y="613"/>
                </a:lnTo>
                <a:lnTo>
                  <a:pt x="120" y="632"/>
                </a:lnTo>
                <a:lnTo>
                  <a:pt x="129" y="651"/>
                </a:lnTo>
                <a:lnTo>
                  <a:pt x="147" y="651"/>
                </a:lnTo>
                <a:lnTo>
                  <a:pt x="157" y="670"/>
                </a:lnTo>
                <a:lnTo>
                  <a:pt x="175" y="679"/>
                </a:lnTo>
                <a:lnTo>
                  <a:pt x="193" y="688"/>
                </a:lnTo>
                <a:lnTo>
                  <a:pt x="212" y="697"/>
                </a:lnTo>
                <a:lnTo>
                  <a:pt x="221" y="716"/>
                </a:lnTo>
                <a:lnTo>
                  <a:pt x="239" y="716"/>
                </a:lnTo>
                <a:lnTo>
                  <a:pt x="249" y="735"/>
                </a:lnTo>
                <a:lnTo>
                  <a:pt x="267" y="735"/>
                </a:lnTo>
                <a:lnTo>
                  <a:pt x="285" y="744"/>
                </a:lnTo>
                <a:lnTo>
                  <a:pt x="304" y="753"/>
                </a:lnTo>
                <a:lnTo>
                  <a:pt x="322" y="763"/>
                </a:lnTo>
                <a:lnTo>
                  <a:pt x="341" y="772"/>
                </a:lnTo>
                <a:lnTo>
                  <a:pt x="359" y="781"/>
                </a:lnTo>
                <a:lnTo>
                  <a:pt x="377" y="781"/>
                </a:lnTo>
                <a:lnTo>
                  <a:pt x="396" y="790"/>
                </a:lnTo>
                <a:lnTo>
                  <a:pt x="414" y="799"/>
                </a:lnTo>
                <a:lnTo>
                  <a:pt x="432" y="799"/>
                </a:lnTo>
                <a:lnTo>
                  <a:pt x="451" y="799"/>
                </a:lnTo>
                <a:lnTo>
                  <a:pt x="469" y="799"/>
                </a:lnTo>
                <a:lnTo>
                  <a:pt x="488" y="810"/>
                </a:lnTo>
                <a:lnTo>
                  <a:pt x="515" y="810"/>
                </a:lnTo>
                <a:lnTo>
                  <a:pt x="534" y="819"/>
                </a:lnTo>
                <a:lnTo>
                  <a:pt x="552" y="819"/>
                </a:lnTo>
                <a:lnTo>
                  <a:pt x="570" y="828"/>
                </a:lnTo>
                <a:lnTo>
                  <a:pt x="607" y="828"/>
                </a:lnTo>
                <a:lnTo>
                  <a:pt x="626" y="837"/>
                </a:lnTo>
                <a:lnTo>
                  <a:pt x="644" y="837"/>
                </a:lnTo>
                <a:lnTo>
                  <a:pt x="662" y="837"/>
                </a:lnTo>
                <a:lnTo>
                  <a:pt x="681" y="846"/>
                </a:lnTo>
                <a:lnTo>
                  <a:pt x="699" y="846"/>
                </a:lnTo>
                <a:lnTo>
                  <a:pt x="718" y="846"/>
                </a:lnTo>
                <a:lnTo>
                  <a:pt x="736" y="837"/>
                </a:lnTo>
                <a:lnTo>
                  <a:pt x="754" y="837"/>
                </a:lnTo>
                <a:lnTo>
                  <a:pt x="773" y="837"/>
                </a:lnTo>
                <a:lnTo>
                  <a:pt x="791" y="828"/>
                </a:lnTo>
                <a:lnTo>
                  <a:pt x="809" y="828"/>
                </a:lnTo>
                <a:lnTo>
                  <a:pt x="828" y="837"/>
                </a:lnTo>
                <a:lnTo>
                  <a:pt x="846" y="837"/>
                </a:lnTo>
                <a:lnTo>
                  <a:pt x="865" y="837"/>
                </a:lnTo>
                <a:lnTo>
                  <a:pt x="883" y="837"/>
                </a:lnTo>
                <a:lnTo>
                  <a:pt x="892" y="819"/>
                </a:lnTo>
                <a:lnTo>
                  <a:pt x="911" y="819"/>
                </a:lnTo>
                <a:lnTo>
                  <a:pt x="929" y="819"/>
                </a:lnTo>
                <a:lnTo>
                  <a:pt x="947" y="819"/>
                </a:lnTo>
                <a:lnTo>
                  <a:pt x="966" y="810"/>
                </a:lnTo>
                <a:lnTo>
                  <a:pt x="984" y="810"/>
                </a:lnTo>
                <a:lnTo>
                  <a:pt x="1003" y="799"/>
                </a:lnTo>
                <a:lnTo>
                  <a:pt x="1021" y="799"/>
                </a:lnTo>
                <a:lnTo>
                  <a:pt x="1039" y="799"/>
                </a:lnTo>
                <a:lnTo>
                  <a:pt x="1058" y="790"/>
                </a:lnTo>
                <a:lnTo>
                  <a:pt x="1076" y="790"/>
                </a:lnTo>
                <a:lnTo>
                  <a:pt x="1095" y="781"/>
                </a:lnTo>
                <a:lnTo>
                  <a:pt x="1113" y="772"/>
                </a:lnTo>
                <a:lnTo>
                  <a:pt x="1131" y="772"/>
                </a:lnTo>
                <a:lnTo>
                  <a:pt x="1150" y="772"/>
                </a:lnTo>
                <a:lnTo>
                  <a:pt x="1168" y="763"/>
                </a:lnTo>
                <a:lnTo>
                  <a:pt x="1186" y="763"/>
                </a:lnTo>
                <a:lnTo>
                  <a:pt x="1205" y="753"/>
                </a:lnTo>
                <a:lnTo>
                  <a:pt x="1223" y="744"/>
                </a:lnTo>
                <a:lnTo>
                  <a:pt x="1242" y="735"/>
                </a:lnTo>
                <a:lnTo>
                  <a:pt x="1260" y="726"/>
                </a:lnTo>
                <a:lnTo>
                  <a:pt x="1242" y="735"/>
                </a:lnTo>
                <a:lnTo>
                  <a:pt x="1251" y="716"/>
                </a:lnTo>
                <a:lnTo>
                  <a:pt x="1232" y="735"/>
                </a:lnTo>
                <a:lnTo>
                  <a:pt x="1251" y="726"/>
                </a:lnTo>
                <a:lnTo>
                  <a:pt x="1269" y="716"/>
                </a:lnTo>
                <a:lnTo>
                  <a:pt x="1288" y="706"/>
                </a:lnTo>
                <a:lnTo>
                  <a:pt x="1306" y="697"/>
                </a:lnTo>
                <a:lnTo>
                  <a:pt x="1324" y="688"/>
                </a:lnTo>
                <a:lnTo>
                  <a:pt x="1334" y="670"/>
                </a:lnTo>
                <a:lnTo>
                  <a:pt x="1352" y="660"/>
                </a:lnTo>
                <a:lnTo>
                  <a:pt x="1370" y="651"/>
                </a:lnTo>
                <a:lnTo>
                  <a:pt x="1389" y="642"/>
                </a:lnTo>
                <a:lnTo>
                  <a:pt x="1398" y="623"/>
                </a:lnTo>
                <a:lnTo>
                  <a:pt x="1416" y="613"/>
                </a:lnTo>
                <a:lnTo>
                  <a:pt x="1426" y="595"/>
                </a:lnTo>
                <a:lnTo>
                  <a:pt x="1435" y="577"/>
                </a:lnTo>
                <a:lnTo>
                  <a:pt x="1453" y="568"/>
                </a:lnTo>
                <a:lnTo>
                  <a:pt x="1462" y="548"/>
                </a:lnTo>
                <a:lnTo>
                  <a:pt x="1472" y="530"/>
                </a:lnTo>
                <a:lnTo>
                  <a:pt x="1481" y="511"/>
                </a:lnTo>
                <a:lnTo>
                  <a:pt x="1490" y="493"/>
                </a:lnTo>
                <a:lnTo>
                  <a:pt x="1499" y="475"/>
                </a:lnTo>
                <a:lnTo>
                  <a:pt x="1499" y="455"/>
                </a:lnTo>
                <a:lnTo>
                  <a:pt x="1508" y="437"/>
                </a:lnTo>
                <a:lnTo>
                  <a:pt x="1518" y="418"/>
                </a:lnTo>
                <a:lnTo>
                  <a:pt x="1518" y="400"/>
                </a:lnTo>
                <a:lnTo>
                  <a:pt x="1518" y="382"/>
                </a:lnTo>
                <a:lnTo>
                  <a:pt x="1518" y="362"/>
                </a:lnTo>
                <a:lnTo>
                  <a:pt x="1527" y="344"/>
                </a:lnTo>
                <a:lnTo>
                  <a:pt x="1527" y="325"/>
                </a:lnTo>
                <a:lnTo>
                  <a:pt x="1527" y="307"/>
                </a:lnTo>
                <a:lnTo>
                  <a:pt x="1518" y="288"/>
                </a:lnTo>
                <a:lnTo>
                  <a:pt x="1518" y="269"/>
                </a:lnTo>
                <a:lnTo>
                  <a:pt x="1518" y="251"/>
                </a:lnTo>
                <a:lnTo>
                  <a:pt x="1518" y="232"/>
                </a:lnTo>
                <a:lnTo>
                  <a:pt x="1508" y="214"/>
                </a:lnTo>
                <a:lnTo>
                  <a:pt x="1508" y="195"/>
                </a:lnTo>
                <a:lnTo>
                  <a:pt x="1499" y="176"/>
                </a:lnTo>
                <a:lnTo>
                  <a:pt x="1499" y="158"/>
                </a:lnTo>
                <a:lnTo>
                  <a:pt x="1490" y="140"/>
                </a:lnTo>
                <a:lnTo>
                  <a:pt x="1490" y="120"/>
                </a:lnTo>
                <a:lnTo>
                  <a:pt x="1481" y="102"/>
                </a:lnTo>
                <a:lnTo>
                  <a:pt x="1481" y="74"/>
                </a:lnTo>
                <a:lnTo>
                  <a:pt x="1472" y="56"/>
                </a:lnTo>
                <a:lnTo>
                  <a:pt x="1462" y="36"/>
                </a:lnTo>
                <a:lnTo>
                  <a:pt x="1444" y="36"/>
                </a:lnTo>
                <a:lnTo>
                  <a:pt x="1426" y="36"/>
                </a:lnTo>
                <a:lnTo>
                  <a:pt x="1407" y="47"/>
                </a:lnTo>
                <a:lnTo>
                  <a:pt x="1389" y="47"/>
                </a:lnTo>
                <a:lnTo>
                  <a:pt x="1370" y="47"/>
                </a:lnTo>
                <a:lnTo>
                  <a:pt x="1352" y="47"/>
                </a:lnTo>
                <a:lnTo>
                  <a:pt x="1334" y="56"/>
                </a:lnTo>
                <a:lnTo>
                  <a:pt x="1315" y="56"/>
                </a:lnTo>
                <a:lnTo>
                  <a:pt x="1297" y="56"/>
                </a:lnTo>
                <a:lnTo>
                  <a:pt x="1278" y="65"/>
                </a:lnTo>
                <a:lnTo>
                  <a:pt x="1260" y="74"/>
                </a:lnTo>
                <a:lnTo>
                  <a:pt x="1242" y="83"/>
                </a:lnTo>
                <a:lnTo>
                  <a:pt x="1223" y="83"/>
                </a:lnTo>
                <a:lnTo>
                  <a:pt x="1205" y="83"/>
                </a:lnTo>
                <a:lnTo>
                  <a:pt x="1186" y="83"/>
                </a:lnTo>
                <a:lnTo>
                  <a:pt x="1168" y="83"/>
                </a:lnTo>
                <a:lnTo>
                  <a:pt x="1150" y="83"/>
                </a:lnTo>
                <a:lnTo>
                  <a:pt x="1131" y="83"/>
                </a:lnTo>
                <a:lnTo>
                  <a:pt x="1113" y="93"/>
                </a:lnTo>
                <a:lnTo>
                  <a:pt x="1095" y="93"/>
                </a:lnTo>
                <a:lnTo>
                  <a:pt x="1076" y="93"/>
                </a:lnTo>
                <a:lnTo>
                  <a:pt x="1058" y="93"/>
                </a:lnTo>
                <a:lnTo>
                  <a:pt x="1039" y="93"/>
                </a:lnTo>
                <a:lnTo>
                  <a:pt x="1021" y="93"/>
                </a:lnTo>
                <a:lnTo>
                  <a:pt x="1003" y="102"/>
                </a:lnTo>
                <a:lnTo>
                  <a:pt x="984" y="102"/>
                </a:lnTo>
                <a:lnTo>
                  <a:pt x="966" y="111"/>
                </a:lnTo>
                <a:lnTo>
                  <a:pt x="938" y="111"/>
                </a:lnTo>
                <a:lnTo>
                  <a:pt x="920" y="111"/>
                </a:lnTo>
                <a:lnTo>
                  <a:pt x="901" y="111"/>
                </a:lnTo>
                <a:lnTo>
                  <a:pt x="883" y="111"/>
                </a:lnTo>
                <a:lnTo>
                  <a:pt x="865" y="111"/>
                </a:lnTo>
                <a:lnTo>
                  <a:pt x="846" y="111"/>
                </a:lnTo>
                <a:lnTo>
                  <a:pt x="828" y="102"/>
                </a:lnTo>
                <a:lnTo>
                  <a:pt x="809" y="102"/>
                </a:lnTo>
                <a:lnTo>
                  <a:pt x="791" y="93"/>
                </a:lnTo>
                <a:lnTo>
                  <a:pt x="773" y="93"/>
                </a:lnTo>
                <a:lnTo>
                  <a:pt x="754" y="83"/>
                </a:lnTo>
                <a:lnTo>
                  <a:pt x="736" y="74"/>
                </a:lnTo>
                <a:lnTo>
                  <a:pt x="718" y="74"/>
                </a:lnTo>
                <a:lnTo>
                  <a:pt x="699" y="74"/>
                </a:lnTo>
                <a:lnTo>
                  <a:pt x="681" y="83"/>
                </a:lnTo>
                <a:lnTo>
                  <a:pt x="662" y="83"/>
                </a:lnTo>
                <a:lnTo>
                  <a:pt x="644" y="93"/>
                </a:lnTo>
                <a:lnTo>
                  <a:pt x="626" y="93"/>
                </a:lnTo>
                <a:lnTo>
                  <a:pt x="598" y="93"/>
                </a:lnTo>
                <a:lnTo>
                  <a:pt x="580" y="93"/>
                </a:lnTo>
                <a:lnTo>
                  <a:pt x="561" y="93"/>
                </a:lnTo>
                <a:lnTo>
                  <a:pt x="543" y="93"/>
                </a:lnTo>
                <a:lnTo>
                  <a:pt x="524" y="93"/>
                </a:lnTo>
                <a:lnTo>
                  <a:pt x="506" y="93"/>
                </a:lnTo>
                <a:lnTo>
                  <a:pt x="488" y="83"/>
                </a:lnTo>
                <a:lnTo>
                  <a:pt x="469" y="83"/>
                </a:lnTo>
                <a:lnTo>
                  <a:pt x="451" y="83"/>
                </a:lnTo>
                <a:lnTo>
                  <a:pt x="432" y="83"/>
                </a:lnTo>
                <a:lnTo>
                  <a:pt x="414" y="83"/>
                </a:lnTo>
                <a:lnTo>
                  <a:pt x="396" y="74"/>
                </a:lnTo>
                <a:lnTo>
                  <a:pt x="377" y="74"/>
                </a:lnTo>
                <a:lnTo>
                  <a:pt x="359" y="74"/>
                </a:lnTo>
                <a:lnTo>
                  <a:pt x="341" y="74"/>
                </a:lnTo>
                <a:lnTo>
                  <a:pt x="322" y="74"/>
                </a:lnTo>
                <a:lnTo>
                  <a:pt x="304" y="74"/>
                </a:lnTo>
                <a:lnTo>
                  <a:pt x="285" y="74"/>
                </a:lnTo>
                <a:lnTo>
                  <a:pt x="267" y="74"/>
                </a:lnTo>
                <a:lnTo>
                  <a:pt x="249" y="65"/>
                </a:lnTo>
                <a:lnTo>
                  <a:pt x="230" y="56"/>
                </a:lnTo>
                <a:lnTo>
                  <a:pt x="212" y="56"/>
                </a:lnTo>
                <a:lnTo>
                  <a:pt x="193" y="47"/>
                </a:lnTo>
                <a:lnTo>
                  <a:pt x="175" y="47"/>
                </a:lnTo>
                <a:lnTo>
                  <a:pt x="157" y="36"/>
                </a:lnTo>
                <a:lnTo>
                  <a:pt x="138" y="36"/>
                </a:lnTo>
                <a:lnTo>
                  <a:pt x="111" y="27"/>
                </a:lnTo>
                <a:lnTo>
                  <a:pt x="92" y="18"/>
                </a:lnTo>
                <a:lnTo>
                  <a:pt x="74" y="18"/>
                </a:lnTo>
                <a:lnTo>
                  <a:pt x="83" y="0"/>
                </a:lnTo>
              </a:path>
            </a:pathLst>
          </a:custGeom>
          <a:solidFill>
            <a:srgbClr val="FFBEBE"/>
          </a:solidFill>
          <a:ln w="12700" cap="rnd" cmpd="sng">
            <a:noFill/>
            <a:prstDash val="solid"/>
            <a:round/>
            <a:headEnd type="none" w="med" len="med"/>
            <a:tailEnd type="none" w="med" len="med"/>
          </a:ln>
        </p:spPr>
        <p:txBody>
          <a:bodyPr/>
          <a:lstStyle/>
          <a:p>
            <a:endParaRPr lang="en-US"/>
          </a:p>
        </p:txBody>
      </p:sp>
      <p:sp>
        <p:nvSpPr>
          <p:cNvPr id="139292" name="Oval 75"/>
          <p:cNvSpPr>
            <a:spLocks noChangeArrowheads="1"/>
          </p:cNvSpPr>
          <p:nvPr/>
        </p:nvSpPr>
        <p:spPr bwMode="auto">
          <a:xfrm>
            <a:off x="1352550" y="1654175"/>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3" name="Oval 76"/>
          <p:cNvSpPr>
            <a:spLocks noChangeArrowheads="1"/>
          </p:cNvSpPr>
          <p:nvPr/>
        </p:nvSpPr>
        <p:spPr bwMode="auto">
          <a:xfrm>
            <a:off x="4038600" y="19050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4" name="Oval 77"/>
          <p:cNvSpPr>
            <a:spLocks noChangeArrowheads="1"/>
          </p:cNvSpPr>
          <p:nvPr/>
        </p:nvSpPr>
        <p:spPr bwMode="auto">
          <a:xfrm>
            <a:off x="4343400" y="16002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5" name="Oval 78"/>
          <p:cNvSpPr>
            <a:spLocks noChangeArrowheads="1"/>
          </p:cNvSpPr>
          <p:nvPr/>
        </p:nvSpPr>
        <p:spPr bwMode="auto">
          <a:xfrm>
            <a:off x="4702175" y="1895475"/>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6" name="Oval 79"/>
          <p:cNvSpPr>
            <a:spLocks noChangeArrowheads="1"/>
          </p:cNvSpPr>
          <p:nvPr/>
        </p:nvSpPr>
        <p:spPr bwMode="auto">
          <a:xfrm>
            <a:off x="7392988" y="2003425"/>
            <a:ext cx="220662"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7" name="Oval 80"/>
          <p:cNvSpPr>
            <a:spLocks noChangeArrowheads="1"/>
          </p:cNvSpPr>
          <p:nvPr/>
        </p:nvSpPr>
        <p:spPr bwMode="auto">
          <a:xfrm>
            <a:off x="7551738" y="1477963"/>
            <a:ext cx="220662"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8" name="Oval 81"/>
          <p:cNvSpPr>
            <a:spLocks noChangeArrowheads="1"/>
          </p:cNvSpPr>
          <p:nvPr/>
        </p:nvSpPr>
        <p:spPr bwMode="auto">
          <a:xfrm>
            <a:off x="7758113" y="2017713"/>
            <a:ext cx="220662"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299" name="Oval 82"/>
          <p:cNvSpPr>
            <a:spLocks noChangeArrowheads="1"/>
          </p:cNvSpPr>
          <p:nvPr/>
        </p:nvSpPr>
        <p:spPr bwMode="auto">
          <a:xfrm>
            <a:off x="7164388" y="1671638"/>
            <a:ext cx="220662"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300" name="Oval 83"/>
          <p:cNvSpPr>
            <a:spLocks noChangeArrowheads="1"/>
          </p:cNvSpPr>
          <p:nvPr/>
        </p:nvSpPr>
        <p:spPr bwMode="auto">
          <a:xfrm>
            <a:off x="6858000" y="19812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301" name="Oval 84"/>
          <p:cNvSpPr>
            <a:spLocks noChangeArrowheads="1"/>
          </p:cNvSpPr>
          <p:nvPr/>
        </p:nvSpPr>
        <p:spPr bwMode="auto">
          <a:xfrm>
            <a:off x="7880350" y="1585913"/>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302" name="Oval 85"/>
          <p:cNvSpPr>
            <a:spLocks noChangeArrowheads="1"/>
          </p:cNvSpPr>
          <p:nvPr/>
        </p:nvSpPr>
        <p:spPr bwMode="auto">
          <a:xfrm>
            <a:off x="6781800" y="15240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39303" name="Freeform 86"/>
          <p:cNvSpPr>
            <a:spLocks/>
          </p:cNvSpPr>
          <p:nvPr/>
        </p:nvSpPr>
        <p:spPr bwMode="auto">
          <a:xfrm>
            <a:off x="260350" y="3624263"/>
            <a:ext cx="1728788" cy="814387"/>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F76681"/>
          </a:solidFill>
          <a:ln w="12700" cap="rnd" cmpd="sng">
            <a:noFill/>
            <a:prstDash val="solid"/>
            <a:round/>
            <a:headEnd type="none" w="med" len="med"/>
            <a:tailEnd type="none" w="med" len="med"/>
          </a:ln>
        </p:spPr>
        <p:txBody>
          <a:bodyPr/>
          <a:lstStyle/>
          <a:p>
            <a:endParaRPr lang="en-US"/>
          </a:p>
        </p:txBody>
      </p:sp>
      <p:sp>
        <p:nvSpPr>
          <p:cNvPr id="139304" name="Freeform 87"/>
          <p:cNvSpPr>
            <a:spLocks/>
          </p:cNvSpPr>
          <p:nvPr/>
        </p:nvSpPr>
        <p:spPr bwMode="auto">
          <a:xfrm>
            <a:off x="3287713" y="3616325"/>
            <a:ext cx="1728787" cy="814388"/>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BB0000"/>
          </a:solidFill>
          <a:ln w="12700" cap="rnd" cmpd="sng">
            <a:noFill/>
            <a:prstDash val="solid"/>
            <a:round/>
            <a:headEnd type="none" w="med" len="med"/>
            <a:tailEnd type="none" w="med" len="med"/>
          </a:ln>
        </p:spPr>
        <p:txBody>
          <a:bodyPr/>
          <a:lstStyle/>
          <a:p>
            <a:endParaRPr lang="en-US"/>
          </a:p>
        </p:txBody>
      </p:sp>
      <p:sp>
        <p:nvSpPr>
          <p:cNvPr id="30762" name="Rectangle 89"/>
          <p:cNvSpPr>
            <a:spLocks noGrp="1" noChangeArrowheads="1"/>
          </p:cNvSpPr>
          <p:nvPr>
            <p:ph type="title" idx="4294967295"/>
          </p:nvPr>
        </p:nvSpPr>
        <p:spPr>
          <a:xfrm>
            <a:off x="381000" y="228600"/>
            <a:ext cx="8763000" cy="1295400"/>
          </a:xfrm>
        </p:spPr>
        <p:txBody>
          <a:bodyPr rtlCol="0">
            <a:normAutofit/>
          </a:bodyPr>
          <a:lstStyle/>
          <a:p>
            <a:pPr eaLnBrk="1" fontAlgn="auto" hangingPunct="1">
              <a:spcAft>
                <a:spcPts val="0"/>
              </a:spcAft>
              <a:defRPr/>
            </a:pPr>
            <a:r>
              <a:rPr lang="en-US" dirty="0" smtClean="0"/>
              <a:t>One tequila    Two tequila    Three tequila</a:t>
            </a:r>
            <a:r>
              <a:rPr lang="en-US" sz="3600" dirty="0" smtClean="0">
                <a:solidFill>
                  <a:srgbClr val="000000"/>
                </a:solidFill>
              </a:rPr>
              <a:t/>
            </a:r>
            <a:br>
              <a:rPr lang="en-US" sz="3600" dirty="0" smtClean="0">
                <a:solidFill>
                  <a:srgbClr val="000000"/>
                </a:solidFill>
              </a:rPr>
            </a:br>
            <a:r>
              <a:rPr lang="en-US" sz="800" dirty="0" smtClean="0">
                <a:solidFill>
                  <a:srgbClr val="000000"/>
                </a:solidFill>
              </a:rPr>
              <a:t> </a:t>
            </a:r>
            <a:endParaRPr lang="en-US" sz="3600" dirty="0" smtClean="0">
              <a:latin typeface="Algerian" pitchFamily="82" charset="0"/>
            </a:endParaRPr>
          </a:p>
        </p:txBody>
      </p:sp>
    </p:spTree>
    <p:extLst>
      <p:ext uri="{BB962C8B-B14F-4D97-AF65-F5344CB8AC3E}">
        <p14:creationId xmlns:p14="http://schemas.microsoft.com/office/powerpoint/2010/main" val="8036153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Patinas</a:t>
            </a:r>
            <a:r>
              <a:rPr lang="en-US" dirty="0" smtClean="0"/>
              <a:t/>
            </a:r>
            <a:br>
              <a:rPr lang="en-US" dirty="0" smtClean="0"/>
            </a:br>
            <a:r>
              <a:rPr lang="en-US" sz="3600" dirty="0" smtClean="0"/>
              <a:t>Many recipes to choose from</a:t>
            </a:r>
            <a:endParaRPr lang="en-US" dirty="0"/>
          </a:p>
        </p:txBody>
      </p:sp>
      <p:sp>
        <p:nvSpPr>
          <p:cNvPr id="7" name="TextBox 4"/>
          <p:cNvSpPr txBox="1">
            <a:spLocks noChangeArrowheads="1"/>
          </p:cNvSpPr>
          <p:nvPr/>
        </p:nvSpPr>
        <p:spPr bwMode="auto">
          <a:xfrm>
            <a:off x="6400800" y="6611938"/>
            <a:ext cx="2743200" cy="246221"/>
          </a:xfrm>
          <a:prstGeom prst="rect">
            <a:avLst/>
          </a:prstGeom>
          <a:noFill/>
          <a:ln w="9525">
            <a:noFill/>
            <a:miter lim="800000"/>
            <a:headEnd/>
            <a:tailEnd/>
          </a:ln>
        </p:spPr>
        <p:txBody>
          <a:bodyPr>
            <a:spAutoFit/>
          </a:bodyPr>
          <a:lstStyle/>
          <a:p>
            <a:pPr algn="r"/>
            <a:r>
              <a:rPr lang="en-US" sz="1000" dirty="0"/>
              <a:t>King County </a:t>
            </a:r>
            <a:r>
              <a:rPr lang="en-US" sz="1000" dirty="0" smtClean="0"/>
              <a:t>photos </a:t>
            </a:r>
            <a:r>
              <a:rPr lang="en-US" sz="1000" dirty="0"/>
              <a:t>by Dave Waddell</a:t>
            </a:r>
          </a:p>
        </p:txBody>
      </p:sp>
      <p:sp>
        <p:nvSpPr>
          <p:cNvPr id="9" name="Title 1"/>
          <p:cNvSpPr txBox="1">
            <a:spLocks/>
          </p:cNvSpPr>
          <p:nvPr/>
        </p:nvSpPr>
        <p:spPr bwMode="auto">
          <a:xfrm>
            <a:off x="914400" y="2895600"/>
            <a:ext cx="8229600" cy="1341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Liver of sulfur</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10" name="Content Placeholder 2"/>
          <p:cNvSpPr>
            <a:spLocks noGrp="1"/>
          </p:cNvSpPr>
          <p:nvPr>
            <p:ph idx="1"/>
          </p:nvPr>
        </p:nvSpPr>
        <p:spPr>
          <a:xfrm>
            <a:off x="685800" y="4267200"/>
            <a:ext cx="8382000" cy="1752600"/>
          </a:xfrm>
        </p:spPr>
        <p:txBody>
          <a:bodyPr/>
          <a:lstStyle/>
          <a:p>
            <a:r>
              <a:rPr lang="en-US" dirty="0" smtClean="0"/>
              <a:t>Releases poisonous sulfide gas when acidified</a:t>
            </a:r>
          </a:p>
          <a:p>
            <a:r>
              <a:rPr lang="en-US" dirty="0" smtClean="0"/>
              <a:t>Requires good local ventilation</a:t>
            </a:r>
            <a:endParaRPr lang="en-US" dirty="0"/>
          </a:p>
          <a:p>
            <a:r>
              <a:rPr lang="en-US" dirty="0" smtClean="0"/>
              <a:t>Keep off skin</a:t>
            </a:r>
          </a:p>
        </p:txBody>
      </p:sp>
    </p:spTree>
    <p:extLst>
      <p:ext uri="{BB962C8B-B14F-4D97-AF65-F5344CB8AC3E}">
        <p14:creationId xmlns:p14="http://schemas.microsoft.com/office/powerpoint/2010/main" val="934246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Applying acid patina</a:t>
            </a:r>
            <a:endParaRPr lang="en-US" sz="3600" dirty="0"/>
          </a:p>
        </p:txBody>
      </p:sp>
      <p:sp>
        <p:nvSpPr>
          <p:cNvPr id="3" name="Content Placeholder 2"/>
          <p:cNvSpPr>
            <a:spLocks noGrp="1"/>
          </p:cNvSpPr>
          <p:nvPr>
            <p:ph idx="1"/>
          </p:nvPr>
        </p:nvSpPr>
        <p:spPr>
          <a:xfrm>
            <a:off x="457200" y="1905001"/>
            <a:ext cx="8229600" cy="2743199"/>
          </a:xfrm>
        </p:spPr>
        <p:txBody>
          <a:bodyPr/>
          <a:lstStyle/>
          <a:p>
            <a:r>
              <a:rPr lang="en-US" sz="3200" dirty="0" smtClean="0"/>
              <a:t>Hydrochloric acid</a:t>
            </a:r>
          </a:p>
          <a:p>
            <a:r>
              <a:rPr lang="en-US" sz="3200" dirty="0" smtClean="0"/>
              <a:t>Phosphoric acid</a:t>
            </a:r>
          </a:p>
          <a:p>
            <a:r>
              <a:rPr lang="en-US" sz="3200" dirty="0" smtClean="0"/>
              <a:t>Selenious acid </a:t>
            </a:r>
            <a:endParaRPr lang="en-US" dirty="0"/>
          </a:p>
          <a:p>
            <a:r>
              <a:rPr lang="en-US" sz="3200" dirty="0" smtClean="0"/>
              <a:t>Nitric acid</a:t>
            </a:r>
            <a:endParaRPr lang="en-US" sz="3200" dirty="0"/>
          </a:p>
        </p:txBody>
      </p:sp>
    </p:spTree>
    <p:extLst>
      <p:ext uri="{BB962C8B-B14F-4D97-AF65-F5344CB8AC3E}">
        <p14:creationId xmlns:p14="http://schemas.microsoft.com/office/powerpoint/2010/main" val="34127304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Black patina - selenious acid</a:t>
            </a:r>
            <a:endParaRPr lang="en-US" dirty="0"/>
          </a:p>
        </p:txBody>
      </p:sp>
      <p:sp>
        <p:nvSpPr>
          <p:cNvPr id="3" name="Content Placeholder 2"/>
          <p:cNvSpPr>
            <a:spLocks noGrp="1"/>
          </p:cNvSpPr>
          <p:nvPr>
            <p:ph idx="1"/>
          </p:nvPr>
        </p:nvSpPr>
        <p:spPr>
          <a:xfrm>
            <a:off x="457200" y="1600201"/>
            <a:ext cx="6096000" cy="2971799"/>
          </a:xfrm>
        </p:spPr>
        <p:txBody>
          <a:bodyPr/>
          <a:lstStyle/>
          <a:p>
            <a:r>
              <a:rPr lang="en-US" dirty="0" smtClean="0"/>
              <a:t>Corrosive</a:t>
            </a:r>
          </a:p>
          <a:p>
            <a:r>
              <a:rPr lang="en-US" dirty="0" smtClean="0"/>
              <a:t>Very poisonous</a:t>
            </a:r>
          </a:p>
          <a:p>
            <a:r>
              <a:rPr lang="en-US" dirty="0" smtClean="0"/>
              <a:t>Absorbs directly through skin</a:t>
            </a:r>
          </a:p>
          <a:p>
            <a:r>
              <a:rPr lang="en-US" dirty="0" smtClean="0"/>
              <a:t>Easily inhaled vapors can cause pulmonary edema/coma</a:t>
            </a:r>
            <a:endParaRPr lang="en-US" dirty="0"/>
          </a:p>
        </p:txBody>
      </p:sp>
    </p:spTree>
    <p:extLst>
      <p:ext uri="{BB962C8B-B14F-4D97-AF65-F5344CB8AC3E}">
        <p14:creationId xmlns:p14="http://schemas.microsoft.com/office/powerpoint/2010/main" val="21557127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metals</a:t>
            </a:r>
            <a:endParaRPr lang="en-US" dirty="0"/>
          </a:p>
        </p:txBody>
      </p:sp>
      <p:sp>
        <p:nvSpPr>
          <p:cNvPr id="3" name="Content Placeholder 2"/>
          <p:cNvSpPr>
            <a:spLocks noGrp="1"/>
          </p:cNvSpPr>
          <p:nvPr>
            <p:ph idx="1"/>
          </p:nvPr>
        </p:nvSpPr>
        <p:spPr/>
        <p:txBody>
          <a:bodyPr/>
          <a:lstStyle/>
          <a:p>
            <a:r>
              <a:rPr lang="en-US" dirty="0" smtClean="0"/>
              <a:t>Many pigments contain ground metals</a:t>
            </a:r>
          </a:p>
          <a:p>
            <a:r>
              <a:rPr lang="en-US" dirty="0" smtClean="0"/>
              <a:t>Some of these are quite toxic</a:t>
            </a:r>
          </a:p>
          <a:p>
            <a:r>
              <a:rPr lang="en-US" dirty="0" smtClean="0"/>
              <a:t>Inhalation is usually the route of concern</a:t>
            </a:r>
            <a:endParaRPr lang="en-US" dirty="0"/>
          </a:p>
        </p:txBody>
      </p:sp>
    </p:spTree>
    <p:extLst>
      <p:ext uri="{BB962C8B-B14F-4D97-AF65-F5344CB8AC3E}">
        <p14:creationId xmlns:p14="http://schemas.microsoft.com/office/powerpoint/2010/main" val="40960070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534400" cy="792162"/>
          </a:xfrm>
        </p:spPr>
        <p:txBody>
          <a:bodyPr/>
          <a:lstStyle/>
          <a:p>
            <a:pPr>
              <a:defRPr/>
            </a:pPr>
            <a:r>
              <a:rPr lang="en-US" dirty="0" smtClean="0"/>
              <a:t>Antimony</a:t>
            </a:r>
          </a:p>
        </p:txBody>
      </p:sp>
      <p:pic>
        <p:nvPicPr>
          <p:cNvPr id="61445"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2381" y="30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10" name="Rectangle 3"/>
          <p:cNvSpPr>
            <a:spLocks noGrp="1" noChangeArrowheads="1"/>
          </p:cNvSpPr>
          <p:nvPr>
            <p:ph sz="half" idx="1"/>
          </p:nvPr>
        </p:nvSpPr>
        <p:spPr>
          <a:xfrm>
            <a:off x="152400" y="1600200"/>
            <a:ext cx="4724400" cy="3067050"/>
          </a:xfrm>
        </p:spPr>
        <p:txBody>
          <a:bodyPr>
            <a:normAutofit/>
          </a:bodyPr>
          <a:lstStyle/>
          <a:p>
            <a:pPr>
              <a:defRPr/>
            </a:pPr>
            <a:r>
              <a:rPr lang="en-US" kern="1200" dirty="0" smtClean="0">
                <a:latin typeface="+mj-lt"/>
                <a:ea typeface="+mj-ea"/>
                <a:cs typeface="+mj-cs"/>
              </a:rPr>
              <a:t>Inhalation can harm lungs, heart, enzymes</a:t>
            </a:r>
          </a:p>
          <a:p>
            <a:pPr>
              <a:defRPr/>
            </a:pPr>
            <a:r>
              <a:rPr lang="en-US" dirty="0" smtClean="0">
                <a:latin typeface="+mj-lt"/>
                <a:ea typeface="+mj-ea"/>
                <a:cs typeface="+mj-cs"/>
              </a:rPr>
              <a:t>Ingestion can cause kidney damage, respiratory failure</a:t>
            </a:r>
          </a:p>
          <a:p>
            <a:pPr>
              <a:defRPr/>
            </a:pPr>
            <a:r>
              <a:rPr lang="en-US" dirty="0" smtClean="0">
                <a:latin typeface="+mj-lt"/>
                <a:ea typeface="+mj-ea"/>
                <a:cs typeface="+mj-cs"/>
              </a:rPr>
              <a:t>Skin contact can cause ulcers</a:t>
            </a:r>
          </a:p>
        </p:txBody>
      </p:sp>
      <p:sp>
        <p:nvSpPr>
          <p:cNvPr id="11" name="Content Placeholder 1"/>
          <p:cNvSpPr>
            <a:spLocks noGrp="1"/>
          </p:cNvSpPr>
          <p:nvPr>
            <p:ph sz="half" idx="2"/>
          </p:nvPr>
        </p:nvSpPr>
        <p:spPr>
          <a:xfrm>
            <a:off x="5181600" y="1600200"/>
            <a:ext cx="3810000" cy="2667000"/>
          </a:xfrm>
        </p:spPr>
        <p:txBody>
          <a:bodyPr>
            <a:normAutofit/>
          </a:bodyPr>
          <a:lstStyle/>
          <a:p>
            <a:r>
              <a:rPr lang="en-US" dirty="0" smtClean="0"/>
              <a:t>Naples yellow 41</a:t>
            </a:r>
          </a:p>
          <a:p>
            <a:r>
              <a:rPr lang="en-US" dirty="0" smtClean="0"/>
              <a:t>Antimony white 11</a:t>
            </a:r>
          </a:p>
        </p:txBody>
      </p:sp>
    </p:spTree>
    <p:extLst>
      <p:ext uri="{BB962C8B-B14F-4D97-AF65-F5344CB8AC3E}">
        <p14:creationId xmlns:p14="http://schemas.microsoft.com/office/powerpoint/2010/main" val="368218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534400" cy="792162"/>
          </a:xfrm>
        </p:spPr>
        <p:txBody>
          <a:bodyPr/>
          <a:lstStyle/>
          <a:p>
            <a:pPr eaLnBrk="1" hangingPunct="1">
              <a:defRPr/>
            </a:pPr>
            <a:r>
              <a:rPr lang="en-US" kern="1200" dirty="0" smtClean="0"/>
              <a:t>Arsenic</a:t>
            </a:r>
            <a:r>
              <a:rPr lang="en-US" dirty="0" smtClean="0"/>
              <a:t>	</a:t>
            </a:r>
          </a:p>
        </p:txBody>
      </p:sp>
      <p:sp>
        <p:nvSpPr>
          <p:cNvPr id="28676" name="Rectangle 6"/>
          <p:cNvSpPr>
            <a:spLocks noChangeArrowheads="1"/>
          </p:cNvSpPr>
          <p:nvPr/>
        </p:nvSpPr>
        <p:spPr bwMode="auto">
          <a:xfrm>
            <a:off x="5029200" y="1371600"/>
            <a:ext cx="4030717" cy="3962400"/>
          </a:xfrm>
          <a:prstGeom prst="rect">
            <a:avLst/>
          </a:prstGeom>
          <a:noFill/>
          <a:ln w="9525">
            <a:noFill/>
            <a:miter lim="800000"/>
            <a:headEnd/>
            <a:tailEnd/>
          </a:ln>
        </p:spPr>
        <p:txBody>
          <a:bodyPr/>
          <a:lstStyle/>
          <a:p>
            <a:pPr marL="342900" indent="-342900">
              <a:spcBef>
                <a:spcPct val="20000"/>
              </a:spcBef>
              <a:buClr>
                <a:schemeClr val="tx2"/>
              </a:buClr>
              <a:buFont typeface="Arial" panose="020B0604020202020204" pitchFamily="34" charset="0"/>
              <a:buChar char="•"/>
              <a:defRPr/>
            </a:pPr>
            <a:r>
              <a:rPr lang="en-US" sz="2800" dirty="0" smtClean="0"/>
              <a:t>English, Paris, Veronese, Schweinfurt greens</a:t>
            </a:r>
            <a:endParaRPr lang="en-US" sz="2800" dirty="0"/>
          </a:p>
          <a:p>
            <a:pPr marL="342900" indent="-342900">
              <a:spcBef>
                <a:spcPct val="20000"/>
              </a:spcBef>
              <a:buClr>
                <a:schemeClr val="tx2"/>
              </a:buClr>
              <a:buFont typeface="Arial" panose="020B0604020202020204" pitchFamily="34" charset="0"/>
              <a:buChar char="•"/>
              <a:defRPr/>
            </a:pPr>
            <a:r>
              <a:rPr lang="en-US" sz="2800" dirty="0" smtClean="0"/>
              <a:t>Cobalt violet</a:t>
            </a:r>
          </a:p>
          <a:p>
            <a:pPr marL="342900" indent="-342900">
              <a:spcBef>
                <a:spcPct val="20000"/>
              </a:spcBef>
              <a:buClr>
                <a:schemeClr val="tx2"/>
              </a:buClr>
              <a:buFont typeface="Arial" panose="020B0604020202020204" pitchFamily="34" charset="0"/>
              <a:buChar char="•"/>
              <a:defRPr/>
            </a:pPr>
            <a:r>
              <a:rPr lang="en-US" sz="2800" dirty="0" smtClean="0"/>
              <a:t>Emerald green</a:t>
            </a:r>
          </a:p>
          <a:p>
            <a:pPr marL="342900" indent="-342900">
              <a:spcBef>
                <a:spcPct val="20000"/>
              </a:spcBef>
              <a:buClr>
                <a:schemeClr val="tx2"/>
              </a:buClr>
              <a:buFont typeface="Arial" panose="020B0604020202020204" pitchFamily="34" charset="0"/>
              <a:buChar char="•"/>
              <a:defRPr/>
            </a:pPr>
            <a:r>
              <a:rPr lang="en-US" sz="2800" dirty="0" smtClean="0"/>
              <a:t>Green 21, 22</a:t>
            </a:r>
          </a:p>
          <a:p>
            <a:pPr marL="342900" indent="-342900">
              <a:spcBef>
                <a:spcPct val="20000"/>
              </a:spcBef>
              <a:buClr>
                <a:schemeClr val="tx2"/>
              </a:buClr>
              <a:buFont typeface="Arial" panose="020B0604020202020204" pitchFamily="34" charset="0"/>
              <a:buChar char="•"/>
              <a:defRPr/>
            </a:pPr>
            <a:r>
              <a:rPr lang="en-US" sz="2800" dirty="0" smtClean="0"/>
              <a:t>Scheele’s green</a:t>
            </a:r>
          </a:p>
          <a:p>
            <a:pPr marL="342900" indent="-342900">
              <a:spcBef>
                <a:spcPct val="20000"/>
              </a:spcBef>
              <a:buClr>
                <a:schemeClr val="tx2"/>
              </a:buClr>
              <a:buFont typeface="Arial" panose="020B0604020202020204" pitchFamily="34" charset="0"/>
              <a:buChar char="•"/>
              <a:defRPr/>
            </a:pPr>
            <a:r>
              <a:rPr lang="en-US" sz="2800" dirty="0" smtClean="0"/>
              <a:t>Yellow 39</a:t>
            </a:r>
            <a:endParaRPr lang="en-US" sz="2800" dirty="0"/>
          </a:p>
          <a:p>
            <a:pPr marL="342900" indent="-342900">
              <a:spcBef>
                <a:spcPct val="20000"/>
              </a:spcBef>
              <a:buClr>
                <a:schemeClr val="tx2"/>
              </a:buClr>
              <a:defRPr/>
            </a:pPr>
            <a:endParaRPr lang="en-US" sz="700" b="1" dirty="0">
              <a:solidFill>
                <a:schemeClr val="tx2"/>
              </a:solidFill>
              <a:latin typeface="Calibri" pitchFamily="34" charset="0"/>
            </a:endParaRPr>
          </a:p>
        </p:txBody>
      </p:sp>
      <p:pic>
        <p:nvPicPr>
          <p:cNvPr id="61445"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17476" y="30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61449" name="TextBox 5"/>
          <p:cNvSpPr txBox="1">
            <a:spLocks noChangeArrowheads="1"/>
          </p:cNvSpPr>
          <p:nvPr/>
        </p:nvSpPr>
        <p:spPr bwMode="auto">
          <a:xfrm>
            <a:off x="-14287" y="6611778"/>
            <a:ext cx="5410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r>
              <a:rPr lang="en-US" altLang="en-US" sz="1000" dirty="0">
                <a:latin typeface="Garamond" pitchFamily="18" charset="0"/>
              </a:rPr>
              <a:t>Photo © </a:t>
            </a:r>
            <a:r>
              <a:rPr lang="en-US" altLang="en-US" sz="1000" dirty="0" smtClean="0">
                <a:latin typeface="Garamond" pitchFamily="18" charset="0"/>
                <a:hlinkClick r:id="rId4"/>
              </a:rPr>
              <a:t>http</a:t>
            </a:r>
            <a:r>
              <a:rPr lang="en-US" altLang="en-US" sz="1000" dirty="0">
                <a:latin typeface="Garamond" pitchFamily="18" charset="0"/>
                <a:hlinkClick r:id="rId4"/>
              </a:rPr>
              <a:t>://</a:t>
            </a:r>
            <a:r>
              <a:rPr lang="en-US" altLang="en-US" sz="1000" dirty="0" smtClean="0">
                <a:latin typeface="Garamond" pitchFamily="18" charset="0"/>
                <a:hlinkClick r:id="rId4"/>
              </a:rPr>
              <a:t>janeaustensworld.files.wordpress.com/2010/03/450px-paris_green.jpg</a:t>
            </a:r>
            <a:r>
              <a:rPr lang="en-US" altLang="en-US" sz="1000" dirty="0" smtClean="0">
                <a:latin typeface="Garamond" pitchFamily="18" charset="0"/>
              </a:rPr>
              <a:t>  </a:t>
            </a:r>
            <a:endParaRPr lang="en-US" altLang="en-US" sz="1000" dirty="0">
              <a:latin typeface="Garamond" pitchFamily="18" charset="0"/>
            </a:endParaRPr>
          </a:p>
        </p:txBody>
      </p:sp>
      <p:sp>
        <p:nvSpPr>
          <p:cNvPr id="11" name="Rectangle 3"/>
          <p:cNvSpPr>
            <a:spLocks noGrp="1" noChangeArrowheads="1"/>
          </p:cNvSpPr>
          <p:nvPr>
            <p:ph sz="half" idx="1"/>
          </p:nvPr>
        </p:nvSpPr>
        <p:spPr>
          <a:xfrm>
            <a:off x="36786" y="1371600"/>
            <a:ext cx="5373414" cy="2209800"/>
          </a:xfrm>
        </p:spPr>
        <p:txBody>
          <a:bodyPr>
            <a:normAutofit/>
          </a:bodyPr>
          <a:lstStyle/>
          <a:p>
            <a:pPr>
              <a:defRPr/>
            </a:pPr>
            <a:r>
              <a:rPr lang="en-US" kern="1200" dirty="0" smtClean="0">
                <a:latin typeface="+mj-lt"/>
                <a:ea typeface="+mj-ea"/>
                <a:cs typeface="+mj-cs"/>
              </a:rPr>
              <a:t>Corrosive to skin</a:t>
            </a:r>
          </a:p>
          <a:p>
            <a:pPr>
              <a:defRPr/>
            </a:pPr>
            <a:r>
              <a:rPr lang="en-US" dirty="0" smtClean="0">
                <a:latin typeface="+mj-lt"/>
                <a:ea typeface="+mj-ea"/>
                <a:cs typeface="+mj-cs"/>
              </a:rPr>
              <a:t>Damages nervous system, kidneys, mucous membranes</a:t>
            </a:r>
          </a:p>
          <a:p>
            <a:pPr>
              <a:defRPr/>
            </a:pPr>
            <a:r>
              <a:rPr lang="en-US" dirty="0" smtClean="0">
                <a:latin typeface="+mj-lt"/>
                <a:ea typeface="+mj-ea"/>
                <a:cs typeface="+mj-cs"/>
              </a:rPr>
              <a:t>Skin, bone marrow, lung cancer</a:t>
            </a:r>
          </a:p>
        </p:txBody>
      </p:sp>
    </p:spTree>
    <p:extLst>
      <p:ext uri="{BB962C8B-B14F-4D97-AF65-F5344CB8AC3E}">
        <p14:creationId xmlns:p14="http://schemas.microsoft.com/office/powerpoint/2010/main" val="41901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t>Cadmium</a:t>
            </a:r>
            <a:endParaRPr lang="en-US" kern="1200" dirty="0" smtClean="0"/>
          </a:p>
        </p:txBody>
      </p:sp>
      <p:sp>
        <p:nvSpPr>
          <p:cNvPr id="26627" name="Rectangle 3"/>
          <p:cNvSpPr>
            <a:spLocks noGrp="1" noChangeArrowheads="1"/>
          </p:cNvSpPr>
          <p:nvPr>
            <p:ph sz="half" idx="1"/>
          </p:nvPr>
        </p:nvSpPr>
        <p:spPr>
          <a:xfrm>
            <a:off x="152400" y="1600201"/>
            <a:ext cx="4953000" cy="1828800"/>
          </a:xfrm>
        </p:spPr>
        <p:txBody>
          <a:bodyPr>
            <a:normAutofit/>
          </a:bodyPr>
          <a:lstStyle/>
          <a:p>
            <a:pPr>
              <a:defRPr/>
            </a:pPr>
            <a:r>
              <a:rPr lang="en-US" kern="1200" dirty="0" smtClean="0">
                <a:latin typeface="+mj-lt"/>
                <a:ea typeface="+mj-ea"/>
                <a:cs typeface="+mj-cs"/>
              </a:rPr>
              <a:t>Poison by inhalation</a:t>
            </a:r>
            <a:r>
              <a:rPr lang="en-US" dirty="0" smtClean="0">
                <a:latin typeface="+mj-lt"/>
                <a:ea typeface="+mj-ea"/>
                <a:cs typeface="+mj-cs"/>
              </a:rPr>
              <a:t>, </a:t>
            </a:r>
            <a:r>
              <a:rPr lang="en-US" kern="1200" dirty="0" smtClean="0">
                <a:latin typeface="+mj-lt"/>
                <a:ea typeface="+mj-ea"/>
                <a:cs typeface="+mj-cs"/>
              </a:rPr>
              <a:t>ingestion</a:t>
            </a:r>
          </a:p>
          <a:p>
            <a:pPr>
              <a:defRPr/>
            </a:pPr>
            <a:r>
              <a:rPr lang="en-US" dirty="0" smtClean="0">
                <a:latin typeface="+mj-lt"/>
                <a:ea typeface="+mj-ea"/>
                <a:cs typeface="+mj-cs"/>
              </a:rPr>
              <a:t>Internal organ damage</a:t>
            </a:r>
          </a:p>
          <a:p>
            <a:pPr>
              <a:defRPr/>
            </a:pPr>
            <a:r>
              <a:rPr lang="en-US" dirty="0" smtClean="0">
                <a:latin typeface="+mj-lt"/>
                <a:ea typeface="+mj-ea"/>
                <a:cs typeface="+mj-cs"/>
              </a:rPr>
              <a:t>Lung and prostrate cancer</a:t>
            </a:r>
          </a:p>
        </p:txBody>
      </p:sp>
      <p:sp>
        <p:nvSpPr>
          <p:cNvPr id="2" name="Content Placeholder 1"/>
          <p:cNvSpPr>
            <a:spLocks noGrp="1"/>
          </p:cNvSpPr>
          <p:nvPr>
            <p:ph sz="half" idx="2"/>
          </p:nvPr>
        </p:nvSpPr>
        <p:spPr>
          <a:xfrm>
            <a:off x="5181600" y="1600200"/>
            <a:ext cx="3810000" cy="4724400"/>
          </a:xfrm>
        </p:spPr>
        <p:txBody>
          <a:bodyPr>
            <a:normAutofit/>
          </a:bodyPr>
          <a:lstStyle/>
          <a:p>
            <a:r>
              <a:rPr lang="en-US" dirty="0" smtClean="0"/>
              <a:t>Cadmium red</a:t>
            </a:r>
          </a:p>
          <a:p>
            <a:r>
              <a:rPr lang="en-US" dirty="0" smtClean="0"/>
              <a:t>Cadmium orange</a:t>
            </a:r>
          </a:p>
          <a:p>
            <a:r>
              <a:rPr lang="en-US" dirty="0"/>
              <a:t>Cadmium </a:t>
            </a:r>
            <a:r>
              <a:rPr lang="en-US" dirty="0" smtClean="0"/>
              <a:t>yellow</a:t>
            </a:r>
          </a:p>
          <a:p>
            <a:r>
              <a:rPr lang="en-US" dirty="0" smtClean="0"/>
              <a:t>Red 108, 113</a:t>
            </a:r>
          </a:p>
          <a:p>
            <a:r>
              <a:rPr lang="en-US" dirty="0" smtClean="0"/>
              <a:t>Orange 20, 23</a:t>
            </a:r>
          </a:p>
          <a:p>
            <a:r>
              <a:rPr lang="en-US" dirty="0" smtClean="0"/>
              <a:t>Yellow 37</a:t>
            </a:r>
          </a:p>
        </p:txBody>
      </p:sp>
      <p:sp>
        <p:nvSpPr>
          <p:cNvPr id="59397"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2400">
              <a:latin typeface="Times New Roman" pitchFamily="18" charset="0"/>
            </a:endParaRPr>
          </a:p>
        </p:txBody>
      </p:sp>
      <p:pic>
        <p:nvPicPr>
          <p:cNvPr id="59400"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400" y="45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7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686800" cy="1219200"/>
          </a:xfrm>
        </p:spPr>
        <p:txBody>
          <a:bodyPr>
            <a:normAutofit/>
          </a:bodyPr>
          <a:lstStyle/>
          <a:p>
            <a:pPr>
              <a:defRPr/>
            </a:pPr>
            <a:r>
              <a:rPr lang="en-US" dirty="0" smtClean="0"/>
              <a:t>Chromium	</a:t>
            </a:r>
            <a:endParaRPr lang="en-US" kern="1200" dirty="0" smtClean="0"/>
          </a:p>
        </p:txBody>
      </p:sp>
      <p:sp>
        <p:nvSpPr>
          <p:cNvPr id="27652" name="Rectangle 7"/>
          <p:cNvSpPr>
            <a:spLocks noChangeArrowheads="1"/>
          </p:cNvSpPr>
          <p:nvPr/>
        </p:nvSpPr>
        <p:spPr bwMode="auto">
          <a:xfrm>
            <a:off x="4876800" y="1676400"/>
            <a:ext cx="2590800" cy="762000"/>
          </a:xfrm>
          <a:prstGeom prst="rect">
            <a:avLst/>
          </a:prstGeom>
          <a:noFill/>
          <a:ln w="9525">
            <a:noFill/>
            <a:miter lim="800000"/>
            <a:headEnd/>
            <a:tailEnd/>
          </a:ln>
        </p:spPr>
        <p:txBody>
          <a:bodyPr/>
          <a:lstStyle/>
          <a:p>
            <a:pPr marL="342900" indent="-342900">
              <a:spcBef>
                <a:spcPct val="20000"/>
              </a:spcBef>
              <a:buClr>
                <a:schemeClr val="tx2"/>
              </a:buClr>
              <a:defRPr/>
            </a:pPr>
            <a:r>
              <a:rPr lang="en-US" sz="3200" b="1" dirty="0">
                <a:solidFill>
                  <a:schemeClr val="tx2"/>
                </a:solidFill>
                <a:latin typeface="Calibri" pitchFamily="34" charset="0"/>
              </a:rPr>
              <a:t> </a:t>
            </a:r>
            <a:endParaRPr lang="en-US" sz="4000" dirty="0">
              <a:latin typeface="+mj-lt"/>
              <a:ea typeface="+mj-ea"/>
              <a:cs typeface="+mj-cs"/>
            </a:endParaRPr>
          </a:p>
        </p:txBody>
      </p:sp>
      <p:sp>
        <p:nvSpPr>
          <p:cNvPr id="60424" name="Rectangle 5"/>
          <p:cNvSpPr>
            <a:spLocks noChangeArrowheads="1"/>
          </p:cNvSpPr>
          <p:nvPr/>
        </p:nvSpPr>
        <p:spPr bwMode="auto">
          <a:xfrm>
            <a:off x="0" y="6580565"/>
            <a:ext cx="42056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r>
              <a:rPr lang="en-US" altLang="en-US" sz="1200" dirty="0" smtClean="0">
                <a:latin typeface="Garamond" pitchFamily="18" charset="0"/>
              </a:rPr>
              <a:t>Image </a:t>
            </a:r>
            <a:r>
              <a:rPr lang="en-US" altLang="en-US" sz="1200" dirty="0" smtClean="0">
                <a:latin typeface="Garamond" pitchFamily="18" charset="0"/>
                <a:sym typeface="Symbol" pitchFamily="18" charset="2"/>
              </a:rPr>
              <a:t></a:t>
            </a:r>
            <a:r>
              <a:rPr lang="en-US" altLang="en-US" sz="1200" dirty="0">
                <a:latin typeface="Garamond" pitchFamily="18" charset="0"/>
              </a:rPr>
              <a:t> </a:t>
            </a:r>
            <a:r>
              <a:rPr lang="en-US" altLang="en-US" sz="1200" dirty="0" smtClean="0">
                <a:latin typeface="Garamond" pitchFamily="18" charset="0"/>
                <a:hlinkClick r:id="rId2"/>
              </a:rPr>
              <a:t>www.naturalpigments.com/chrome-yellow-medium.html</a:t>
            </a:r>
            <a:r>
              <a:rPr lang="en-US" altLang="en-US" sz="1200" dirty="0" smtClean="0">
                <a:latin typeface="Garamond" pitchFamily="18" charset="0"/>
              </a:rPr>
              <a:t> </a:t>
            </a:r>
            <a:endParaRPr lang="en-US" altLang="en-US" sz="1200" dirty="0">
              <a:latin typeface="Garamond" pitchFamily="18" charset="0"/>
            </a:endParaRPr>
          </a:p>
        </p:txBody>
      </p:sp>
      <p:pic>
        <p:nvPicPr>
          <p:cNvPr id="13" name="Picture 7" descr="Conforms to California Proposition 65">
            <a:hlinkClick r:id="rId3" tooltip="WARNING: This product contains a chemical known in the State of California to cause cancer."/>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30614" y="22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sz="half" idx="1"/>
          </p:nvPr>
        </p:nvSpPr>
        <p:spPr>
          <a:xfrm>
            <a:off x="152400" y="1600200"/>
            <a:ext cx="4953000" cy="4525963"/>
          </a:xfrm>
        </p:spPr>
        <p:txBody>
          <a:bodyPr>
            <a:normAutofit/>
          </a:bodyPr>
          <a:lstStyle/>
          <a:p>
            <a:pPr>
              <a:defRPr/>
            </a:pPr>
            <a:r>
              <a:rPr lang="en-US" kern="1200" dirty="0" smtClean="0">
                <a:latin typeface="+mj-lt"/>
                <a:ea typeface="+mj-ea"/>
                <a:cs typeface="+mj-cs"/>
              </a:rPr>
              <a:t>Lung damage</a:t>
            </a:r>
          </a:p>
          <a:p>
            <a:pPr>
              <a:defRPr/>
            </a:pPr>
            <a:r>
              <a:rPr lang="en-US" dirty="0" smtClean="0">
                <a:latin typeface="+mj-lt"/>
                <a:ea typeface="+mj-ea"/>
                <a:cs typeface="+mj-cs"/>
              </a:rPr>
              <a:t>Skin and respiratory irritant</a:t>
            </a:r>
          </a:p>
          <a:p>
            <a:pPr>
              <a:defRPr/>
            </a:pPr>
            <a:r>
              <a:rPr lang="en-US" dirty="0" smtClean="0">
                <a:latin typeface="+mj-lt"/>
                <a:ea typeface="+mj-ea"/>
                <a:cs typeface="+mj-cs"/>
              </a:rPr>
              <a:t>Carcinogen</a:t>
            </a:r>
          </a:p>
        </p:txBody>
      </p:sp>
      <p:sp>
        <p:nvSpPr>
          <p:cNvPr id="15" name="Content Placeholder 1"/>
          <p:cNvSpPr>
            <a:spLocks noGrp="1"/>
          </p:cNvSpPr>
          <p:nvPr>
            <p:ph sz="half" idx="2"/>
          </p:nvPr>
        </p:nvSpPr>
        <p:spPr>
          <a:xfrm>
            <a:off x="5181600" y="1600200"/>
            <a:ext cx="3810000" cy="4724400"/>
          </a:xfrm>
        </p:spPr>
        <p:txBody>
          <a:bodyPr>
            <a:normAutofit/>
          </a:bodyPr>
          <a:lstStyle/>
          <a:p>
            <a:r>
              <a:rPr lang="en-US" dirty="0" smtClean="0"/>
              <a:t>Barium chromate</a:t>
            </a:r>
          </a:p>
          <a:p>
            <a:r>
              <a:rPr lang="en-US" dirty="0" smtClean="0"/>
              <a:t>Lead chromate</a:t>
            </a:r>
          </a:p>
          <a:p>
            <a:r>
              <a:rPr lang="en-US" dirty="0" smtClean="0"/>
              <a:t>Strontium chromate</a:t>
            </a:r>
          </a:p>
          <a:p>
            <a:r>
              <a:rPr lang="en-US" dirty="0" smtClean="0"/>
              <a:t>Zinc chromate</a:t>
            </a:r>
          </a:p>
          <a:p>
            <a:r>
              <a:rPr lang="en-US" dirty="0" smtClean="0"/>
              <a:t>Chromic oxide</a:t>
            </a:r>
          </a:p>
          <a:p>
            <a:r>
              <a:rPr lang="en-US" dirty="0" smtClean="0"/>
              <a:t>Chromic sulfate</a:t>
            </a:r>
          </a:p>
        </p:txBody>
      </p:sp>
    </p:spTree>
    <p:extLst>
      <p:ext uri="{BB962C8B-B14F-4D97-AF65-F5344CB8AC3E}">
        <p14:creationId xmlns:p14="http://schemas.microsoft.com/office/powerpoint/2010/main" val="42902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5690"/>
            <a:ext cx="8534400" cy="792162"/>
          </a:xfrm>
        </p:spPr>
        <p:txBody>
          <a:bodyPr/>
          <a:lstStyle/>
          <a:p>
            <a:pPr>
              <a:defRPr/>
            </a:pPr>
            <a:r>
              <a:rPr lang="en-US" kern="1200" dirty="0" smtClean="0"/>
              <a:t>Cobalt</a:t>
            </a:r>
            <a:endParaRPr lang="en-US" dirty="0" smtClean="0"/>
          </a:p>
        </p:txBody>
      </p:sp>
      <p:pic>
        <p:nvPicPr>
          <p:cNvPr id="61445"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10" name="Rectangle 3"/>
          <p:cNvSpPr>
            <a:spLocks noGrp="1" noChangeArrowheads="1"/>
          </p:cNvSpPr>
          <p:nvPr>
            <p:ph sz="half" idx="1"/>
          </p:nvPr>
        </p:nvSpPr>
        <p:spPr>
          <a:xfrm>
            <a:off x="152400" y="1371600"/>
            <a:ext cx="5715000" cy="2514600"/>
          </a:xfrm>
        </p:spPr>
        <p:txBody>
          <a:bodyPr>
            <a:normAutofit/>
          </a:bodyPr>
          <a:lstStyle/>
          <a:p>
            <a:pPr>
              <a:defRPr/>
            </a:pPr>
            <a:r>
              <a:rPr lang="en-US" kern="1200" dirty="0" smtClean="0">
                <a:latin typeface="+mj-lt"/>
                <a:ea typeface="+mj-ea"/>
                <a:cs typeface="+mj-cs"/>
              </a:rPr>
              <a:t>Inhalation linked to asthma, fibrosis</a:t>
            </a:r>
          </a:p>
          <a:p>
            <a:pPr>
              <a:defRPr/>
            </a:pPr>
            <a:r>
              <a:rPr lang="en-US" dirty="0" smtClean="0">
                <a:latin typeface="+mj-lt"/>
                <a:ea typeface="+mj-ea"/>
                <a:cs typeface="+mj-cs"/>
              </a:rPr>
              <a:t>Ingestion linked to heart damage</a:t>
            </a:r>
          </a:p>
          <a:p>
            <a:pPr>
              <a:defRPr/>
            </a:pPr>
            <a:r>
              <a:rPr lang="en-US" dirty="0" smtClean="0">
                <a:latin typeface="+mj-lt"/>
                <a:ea typeface="+mj-ea"/>
                <a:cs typeface="+mj-cs"/>
              </a:rPr>
              <a:t>Animal carcinogen</a:t>
            </a:r>
          </a:p>
        </p:txBody>
      </p:sp>
      <p:sp>
        <p:nvSpPr>
          <p:cNvPr id="11" name="Content Placeholder 1"/>
          <p:cNvSpPr>
            <a:spLocks noGrp="1"/>
          </p:cNvSpPr>
          <p:nvPr>
            <p:ph sz="half" idx="2"/>
          </p:nvPr>
        </p:nvSpPr>
        <p:spPr>
          <a:xfrm>
            <a:off x="6057900" y="1371600"/>
            <a:ext cx="2667000" cy="3388873"/>
          </a:xfrm>
        </p:spPr>
        <p:txBody>
          <a:bodyPr>
            <a:normAutofit/>
          </a:bodyPr>
          <a:lstStyle/>
          <a:p>
            <a:r>
              <a:rPr lang="en-US" dirty="0" smtClean="0"/>
              <a:t>Dryer in inks</a:t>
            </a:r>
          </a:p>
          <a:p>
            <a:r>
              <a:rPr lang="en-US" dirty="0" smtClean="0"/>
              <a:t>Cobalt blue</a:t>
            </a:r>
          </a:p>
          <a:p>
            <a:r>
              <a:rPr lang="en-US" dirty="0" smtClean="0"/>
              <a:t>Cobalt violet</a:t>
            </a:r>
          </a:p>
          <a:p>
            <a:r>
              <a:rPr lang="en-US" dirty="0" smtClean="0"/>
              <a:t>Aureolin</a:t>
            </a:r>
          </a:p>
          <a:p>
            <a:r>
              <a:rPr lang="en-US" dirty="0" smtClean="0"/>
              <a:t>Cobalt yellow</a:t>
            </a:r>
          </a:p>
          <a:p>
            <a:r>
              <a:rPr lang="en-US" dirty="0" smtClean="0"/>
              <a:t>Cerulean blue</a:t>
            </a:r>
          </a:p>
        </p:txBody>
      </p:sp>
    </p:spTree>
    <p:extLst>
      <p:ext uri="{BB962C8B-B14F-4D97-AF65-F5344CB8AC3E}">
        <p14:creationId xmlns:p14="http://schemas.microsoft.com/office/powerpoint/2010/main" val="342814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Lead</a:t>
            </a:r>
            <a:endParaRPr lang="en-US" kern="1200" dirty="0" smtClean="0"/>
          </a:p>
        </p:txBody>
      </p:sp>
      <p:sp>
        <p:nvSpPr>
          <p:cNvPr id="26627" name="Rectangle 3"/>
          <p:cNvSpPr>
            <a:spLocks noGrp="1" noChangeArrowheads="1"/>
          </p:cNvSpPr>
          <p:nvPr>
            <p:ph sz="half" idx="1"/>
          </p:nvPr>
        </p:nvSpPr>
        <p:spPr>
          <a:xfrm>
            <a:off x="228600" y="1166018"/>
            <a:ext cx="4953000" cy="4525963"/>
          </a:xfrm>
        </p:spPr>
        <p:txBody>
          <a:bodyPr>
            <a:normAutofit/>
          </a:bodyPr>
          <a:lstStyle/>
          <a:p>
            <a:pPr>
              <a:defRPr/>
            </a:pPr>
            <a:r>
              <a:rPr lang="en-US" kern="1200" dirty="0" smtClean="0">
                <a:latin typeface="+mj-lt"/>
                <a:ea typeface="+mj-ea"/>
                <a:cs typeface="+mj-cs"/>
              </a:rPr>
              <a:t>Toxic by inhalation</a:t>
            </a:r>
            <a:r>
              <a:rPr lang="en-US" dirty="0" smtClean="0">
                <a:latin typeface="+mj-lt"/>
                <a:ea typeface="+mj-ea"/>
                <a:cs typeface="+mj-cs"/>
              </a:rPr>
              <a:t>, </a:t>
            </a:r>
            <a:r>
              <a:rPr lang="en-US" kern="1200" dirty="0" smtClean="0">
                <a:latin typeface="+mj-lt"/>
                <a:ea typeface="+mj-ea"/>
                <a:cs typeface="+mj-cs"/>
              </a:rPr>
              <a:t>ingestion</a:t>
            </a:r>
          </a:p>
          <a:p>
            <a:pPr>
              <a:defRPr/>
            </a:pPr>
            <a:r>
              <a:rPr lang="en-US" dirty="0" smtClean="0">
                <a:latin typeface="+mj-lt"/>
                <a:ea typeface="+mj-ea"/>
                <a:cs typeface="+mj-cs"/>
              </a:rPr>
              <a:t>Nervous system damage</a:t>
            </a:r>
          </a:p>
          <a:p>
            <a:pPr>
              <a:defRPr/>
            </a:pPr>
            <a:r>
              <a:rPr lang="en-US" dirty="0" smtClean="0">
                <a:latin typeface="+mj-lt"/>
                <a:ea typeface="+mj-ea"/>
                <a:cs typeface="+mj-cs"/>
              </a:rPr>
              <a:t>Reproductive toxin</a:t>
            </a:r>
          </a:p>
          <a:p>
            <a:pPr>
              <a:defRPr/>
            </a:pPr>
            <a:r>
              <a:rPr lang="en-US" dirty="0"/>
              <a:t>Children are more at </a:t>
            </a:r>
            <a:r>
              <a:rPr lang="en-US" dirty="0" smtClean="0"/>
              <a:t>risk</a:t>
            </a:r>
            <a:endParaRPr lang="en-US" dirty="0"/>
          </a:p>
        </p:txBody>
      </p:sp>
      <p:sp>
        <p:nvSpPr>
          <p:cNvPr id="2" name="Content Placeholder 1"/>
          <p:cNvSpPr>
            <a:spLocks noGrp="1"/>
          </p:cNvSpPr>
          <p:nvPr>
            <p:ph sz="half" idx="2"/>
          </p:nvPr>
        </p:nvSpPr>
        <p:spPr>
          <a:xfrm>
            <a:off x="5181600" y="1219200"/>
            <a:ext cx="3810000" cy="4724400"/>
          </a:xfrm>
        </p:spPr>
        <p:txBody>
          <a:bodyPr>
            <a:normAutofit/>
          </a:bodyPr>
          <a:lstStyle/>
          <a:p>
            <a:r>
              <a:rPr lang="en-US" dirty="0" smtClean="0"/>
              <a:t>Flake white</a:t>
            </a:r>
          </a:p>
          <a:p>
            <a:r>
              <a:rPr lang="en-US" dirty="0"/>
              <a:t>L</a:t>
            </a:r>
            <a:r>
              <a:rPr lang="en-US" dirty="0" smtClean="0"/>
              <a:t>ead white</a:t>
            </a:r>
          </a:p>
          <a:p>
            <a:r>
              <a:rPr lang="en-US" dirty="0" smtClean="0"/>
              <a:t>Naples yellow</a:t>
            </a:r>
          </a:p>
          <a:p>
            <a:r>
              <a:rPr lang="en-US" dirty="0" smtClean="0"/>
              <a:t>Chrome yellow</a:t>
            </a:r>
          </a:p>
          <a:p>
            <a:r>
              <a:rPr lang="en-US" dirty="0" smtClean="0"/>
              <a:t>White #2, 4</a:t>
            </a:r>
          </a:p>
          <a:p>
            <a:r>
              <a:rPr lang="en-US" dirty="0" smtClean="0"/>
              <a:t>Red #103, 104, 105</a:t>
            </a:r>
          </a:p>
          <a:p>
            <a:r>
              <a:rPr lang="en-US" dirty="0" smtClean="0"/>
              <a:t>Orange 21, 45</a:t>
            </a:r>
          </a:p>
          <a:p>
            <a:r>
              <a:rPr lang="en-US" dirty="0" smtClean="0"/>
              <a:t>Yellow 34, 46</a:t>
            </a:r>
          </a:p>
          <a:p>
            <a:r>
              <a:rPr lang="en-US" dirty="0" smtClean="0"/>
              <a:t>Green 15</a:t>
            </a:r>
            <a:endParaRPr lang="en-US" sz="2400" dirty="0"/>
          </a:p>
        </p:txBody>
      </p:sp>
      <p:sp>
        <p:nvSpPr>
          <p:cNvPr id="59397"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2400">
              <a:latin typeface="Times New Roman" pitchFamily="18" charset="0"/>
            </a:endParaRPr>
          </a:p>
        </p:txBody>
      </p:sp>
      <p:pic>
        <p:nvPicPr>
          <p:cNvPr id="59400"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24500" y="30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3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type="title"/>
          </p:nvPr>
        </p:nvSpPr>
        <p:spPr>
          <a:xfrm>
            <a:off x="381000" y="152400"/>
            <a:ext cx="8229600" cy="1143000"/>
          </a:xfrm>
        </p:spPr>
        <p:txBody>
          <a:bodyPr/>
          <a:lstStyle/>
          <a:p>
            <a:r>
              <a:rPr lang="en-US" dirty="0" smtClean="0"/>
              <a:t>Dose and response</a:t>
            </a:r>
          </a:p>
        </p:txBody>
      </p:sp>
      <p:sp>
        <p:nvSpPr>
          <p:cNvPr id="143362" name="Rectangle 3"/>
          <p:cNvSpPr>
            <a:spLocks noGrp="1"/>
          </p:cNvSpPr>
          <p:nvPr>
            <p:ph idx="1"/>
          </p:nvPr>
        </p:nvSpPr>
        <p:spPr>
          <a:xfrm>
            <a:off x="457200" y="1447800"/>
            <a:ext cx="8229600" cy="1600200"/>
          </a:xfrm>
        </p:spPr>
        <p:txBody>
          <a:bodyPr/>
          <a:lstStyle/>
          <a:p>
            <a:pPr>
              <a:lnSpc>
                <a:spcPct val="90000"/>
              </a:lnSpc>
            </a:pPr>
            <a:r>
              <a:rPr lang="en-US" dirty="0" smtClean="0"/>
              <a:t>Small dose, big impact</a:t>
            </a:r>
          </a:p>
          <a:p>
            <a:pPr>
              <a:lnSpc>
                <a:spcPct val="90000"/>
              </a:lnSpc>
            </a:pPr>
            <a:r>
              <a:rPr lang="en-US" dirty="0" smtClean="0"/>
              <a:t>Adverse effects compared to “normal”</a:t>
            </a:r>
          </a:p>
        </p:txBody>
      </p:sp>
      <p:pic>
        <p:nvPicPr>
          <p:cNvPr id="14336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4400" y="3136900"/>
            <a:ext cx="7391400" cy="3721100"/>
          </a:xfrm>
          <a:prstGeom prst="rect">
            <a:avLst/>
          </a:prstGeom>
          <a:noFill/>
          <a:ln w="9525">
            <a:noFill/>
            <a:miter lim="800000"/>
            <a:headEnd/>
            <a:tailEnd/>
          </a:ln>
        </p:spPr>
      </p:pic>
    </p:spTree>
    <p:extLst>
      <p:ext uri="{BB962C8B-B14F-4D97-AF65-F5344CB8AC3E}">
        <p14:creationId xmlns:p14="http://schemas.microsoft.com/office/powerpoint/2010/main" val="16539741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534400" cy="792162"/>
          </a:xfrm>
        </p:spPr>
        <p:txBody>
          <a:bodyPr/>
          <a:lstStyle/>
          <a:p>
            <a:pPr>
              <a:defRPr/>
            </a:pPr>
            <a:r>
              <a:rPr lang="en-US" dirty="0"/>
              <a:t>Manganese</a:t>
            </a:r>
            <a:endParaRPr lang="en-US" dirty="0" smtClean="0"/>
          </a:p>
        </p:txBody>
      </p:sp>
      <p:pic>
        <p:nvPicPr>
          <p:cNvPr id="61445" name="Picture 7" descr="Conforms to California Proposition 65">
            <a:hlinkClick r:id="rId2" tooltip="WARNING: This product contains a chemical known in the State of California to cause cancer."/>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2381" y="30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10" name="Rectangle 3"/>
          <p:cNvSpPr>
            <a:spLocks noGrp="1" noChangeArrowheads="1"/>
          </p:cNvSpPr>
          <p:nvPr>
            <p:ph sz="half" idx="1"/>
          </p:nvPr>
        </p:nvSpPr>
        <p:spPr>
          <a:xfrm>
            <a:off x="152400" y="1371600"/>
            <a:ext cx="4876800" cy="2514600"/>
          </a:xfrm>
        </p:spPr>
        <p:txBody>
          <a:bodyPr>
            <a:normAutofit/>
          </a:bodyPr>
          <a:lstStyle/>
          <a:p>
            <a:pPr>
              <a:defRPr/>
            </a:pPr>
            <a:r>
              <a:rPr lang="en-US" kern="1200" dirty="0" smtClean="0">
                <a:latin typeface="+mj-lt"/>
                <a:ea typeface="+mj-ea"/>
                <a:cs typeface="+mj-cs"/>
              </a:rPr>
              <a:t>Irritant to eyes, lungs</a:t>
            </a:r>
          </a:p>
          <a:p>
            <a:pPr>
              <a:defRPr/>
            </a:pPr>
            <a:r>
              <a:rPr lang="en-US" dirty="0" smtClean="0">
                <a:latin typeface="+mj-lt"/>
                <a:ea typeface="+mj-ea"/>
                <a:cs typeface="+mj-cs"/>
              </a:rPr>
              <a:t>Chronic inhalation causes nervous system disorder that resembles Parkinson’s disease</a:t>
            </a:r>
          </a:p>
        </p:txBody>
      </p:sp>
      <p:sp>
        <p:nvSpPr>
          <p:cNvPr id="11" name="Content Placeholder 1"/>
          <p:cNvSpPr>
            <a:spLocks noGrp="1"/>
          </p:cNvSpPr>
          <p:nvPr>
            <p:ph sz="half" idx="2"/>
          </p:nvPr>
        </p:nvSpPr>
        <p:spPr>
          <a:xfrm>
            <a:off x="5100103" y="1371599"/>
            <a:ext cx="3967697" cy="3766645"/>
          </a:xfrm>
        </p:spPr>
        <p:txBody>
          <a:bodyPr>
            <a:normAutofit/>
          </a:bodyPr>
          <a:lstStyle/>
          <a:p>
            <a:r>
              <a:rPr lang="en-US" dirty="0" smtClean="0"/>
              <a:t>Dryer in inks</a:t>
            </a:r>
          </a:p>
          <a:p>
            <a:r>
              <a:rPr lang="en-US" dirty="0" smtClean="0"/>
              <a:t>Raw/burnt umber</a:t>
            </a:r>
          </a:p>
          <a:p>
            <a:r>
              <a:rPr lang="en-US" dirty="0" smtClean="0"/>
              <a:t>Manganese blue, violet</a:t>
            </a:r>
          </a:p>
          <a:p>
            <a:r>
              <a:rPr lang="en-US" dirty="0" smtClean="0"/>
              <a:t>Red 48</a:t>
            </a:r>
          </a:p>
          <a:p>
            <a:r>
              <a:rPr lang="en-US" dirty="0" smtClean="0"/>
              <a:t>Blue 33</a:t>
            </a:r>
          </a:p>
          <a:p>
            <a:r>
              <a:rPr lang="en-US" dirty="0" smtClean="0"/>
              <a:t>Violet 16</a:t>
            </a:r>
          </a:p>
          <a:p>
            <a:r>
              <a:rPr lang="en-US" dirty="0" smtClean="0"/>
              <a:t>Black 14, 26</a:t>
            </a:r>
          </a:p>
        </p:txBody>
      </p:sp>
    </p:spTree>
    <p:extLst>
      <p:ext uri="{BB962C8B-B14F-4D97-AF65-F5344CB8AC3E}">
        <p14:creationId xmlns:p14="http://schemas.microsoft.com/office/powerpoint/2010/main" val="264426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kern="1200" dirty="0" smtClean="0"/>
              <a:t>Mercury</a:t>
            </a:r>
          </a:p>
        </p:txBody>
      </p:sp>
      <p:sp>
        <p:nvSpPr>
          <p:cNvPr id="26627" name="Rectangle 3"/>
          <p:cNvSpPr>
            <a:spLocks noGrp="1" noChangeArrowheads="1"/>
          </p:cNvSpPr>
          <p:nvPr>
            <p:ph sz="half" idx="1"/>
          </p:nvPr>
        </p:nvSpPr>
        <p:spPr>
          <a:xfrm>
            <a:off x="152400" y="1600200"/>
            <a:ext cx="4343400" cy="4525963"/>
          </a:xfrm>
        </p:spPr>
        <p:txBody>
          <a:bodyPr/>
          <a:lstStyle/>
          <a:p>
            <a:pPr>
              <a:defRPr/>
            </a:pPr>
            <a:r>
              <a:rPr lang="en-US" kern="1200" dirty="0" smtClean="0">
                <a:latin typeface="+mj-lt"/>
                <a:ea typeface="+mj-ea"/>
                <a:cs typeface="+mj-cs"/>
              </a:rPr>
              <a:t>Toxic by inhalation, skin contact, ingestion</a:t>
            </a:r>
          </a:p>
          <a:p>
            <a:pPr>
              <a:defRPr/>
            </a:pPr>
            <a:r>
              <a:rPr lang="en-US" dirty="0" smtClean="0">
                <a:latin typeface="+mj-lt"/>
                <a:ea typeface="+mj-ea"/>
                <a:cs typeface="+mj-cs"/>
              </a:rPr>
              <a:t>Nervous system damage</a:t>
            </a:r>
            <a:endParaRPr lang="en-US" kern="1200" dirty="0" smtClean="0">
              <a:latin typeface="+mj-lt"/>
              <a:ea typeface="+mj-ea"/>
              <a:cs typeface="+mj-cs"/>
            </a:endParaRPr>
          </a:p>
          <a:p>
            <a:pPr eaLnBrk="1" hangingPunct="1">
              <a:buFontTx/>
              <a:buNone/>
              <a:defRPr/>
            </a:pPr>
            <a:r>
              <a:rPr lang="en-US" sz="800" dirty="0" smtClean="0"/>
              <a:t>	</a:t>
            </a:r>
          </a:p>
        </p:txBody>
      </p:sp>
      <p:sp>
        <p:nvSpPr>
          <p:cNvPr id="2" name="Content Placeholder 1"/>
          <p:cNvSpPr>
            <a:spLocks noGrp="1"/>
          </p:cNvSpPr>
          <p:nvPr>
            <p:ph sz="half" idx="2"/>
          </p:nvPr>
        </p:nvSpPr>
        <p:spPr>
          <a:xfrm>
            <a:off x="4876800" y="1600200"/>
            <a:ext cx="3810000" cy="4525963"/>
          </a:xfrm>
        </p:spPr>
        <p:txBody>
          <a:bodyPr>
            <a:normAutofit/>
          </a:bodyPr>
          <a:lstStyle/>
          <a:p>
            <a:r>
              <a:rPr lang="en-US" dirty="0" smtClean="0"/>
              <a:t>Vermillion</a:t>
            </a:r>
          </a:p>
          <a:p>
            <a:r>
              <a:rPr lang="en-US" dirty="0"/>
              <a:t>C</a:t>
            </a:r>
            <a:r>
              <a:rPr lang="en-US" dirty="0" smtClean="0"/>
              <a:t>innabar </a:t>
            </a:r>
          </a:p>
          <a:p>
            <a:r>
              <a:rPr lang="en-US" dirty="0" smtClean="0"/>
              <a:t>Mercadium colors</a:t>
            </a:r>
          </a:p>
          <a:p>
            <a:r>
              <a:rPr lang="en-US" dirty="0" smtClean="0"/>
              <a:t>Red #106</a:t>
            </a:r>
            <a:endParaRPr lang="en-US" dirty="0"/>
          </a:p>
          <a:p>
            <a:pPr marL="0" indent="0">
              <a:buNone/>
            </a:pPr>
            <a:endParaRPr lang="en-US" sz="2400" dirty="0"/>
          </a:p>
        </p:txBody>
      </p:sp>
      <p:sp>
        <p:nvSpPr>
          <p:cNvPr id="59397"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2400">
              <a:latin typeface="Times New Roman" pitchFamily="18" charset="0"/>
            </a:endParaRPr>
          </a:p>
        </p:txBody>
      </p:sp>
      <p:sp>
        <p:nvSpPr>
          <p:cNvPr id="59399" name="Text Box 9"/>
          <p:cNvSpPr txBox="1">
            <a:spLocks noChangeArrowheads="1"/>
          </p:cNvSpPr>
          <p:nvPr/>
        </p:nvSpPr>
        <p:spPr bwMode="auto">
          <a:xfrm>
            <a:off x="0" y="6450013"/>
            <a:ext cx="44958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50000"/>
              </a:spcBef>
              <a:buFontTx/>
              <a:buNone/>
            </a:pPr>
            <a:r>
              <a:rPr lang="en-US" altLang="en-US" sz="1000">
                <a:latin typeface="Garamond" pitchFamily="18" charset="0"/>
              </a:rPr>
              <a:t>Image </a:t>
            </a:r>
            <a:r>
              <a:rPr lang="en-US" altLang="en-US" sz="1000">
                <a:latin typeface="Garamond" pitchFamily="18" charset="0"/>
                <a:sym typeface="Symbol" pitchFamily="18" charset="2"/>
              </a:rPr>
              <a:t></a:t>
            </a:r>
            <a:r>
              <a:rPr lang="en-US" altLang="en-US" sz="1000">
                <a:latin typeface="Garamond" pitchFamily="18" charset="0"/>
              </a:rPr>
              <a:t>Margret Short </a:t>
            </a:r>
            <a:r>
              <a:rPr lang="en-US" altLang="en-US" sz="1000">
                <a:latin typeface="Garamond" pitchFamily="18" charset="0"/>
                <a:hlinkClick r:id="rId2" tooltip="blocked::http://www.margretshort.com/"/>
              </a:rPr>
              <a:t>www.margretshort.com</a:t>
            </a:r>
            <a:r>
              <a:rPr lang="en-US" altLang="en-US" sz="1000">
                <a:latin typeface="Garamond" pitchFamily="18" charset="0"/>
              </a:rPr>
              <a:t>. Used with permission </a:t>
            </a:r>
            <a:r>
              <a:rPr lang="en-US" altLang="en-US" sz="1000">
                <a:latin typeface="Garamond" pitchFamily="18" charset="0"/>
                <a:hlinkClick r:id="rId3"/>
              </a:rPr>
              <a:t>http://margretshort.typepad.com/an_artist_and_her_work_ma/2006/12/index.html</a:t>
            </a:r>
            <a:endParaRPr lang="en-US" altLang="en-US" sz="1000">
              <a:latin typeface="Garamond" pitchFamily="18" charset="0"/>
            </a:endParaRPr>
          </a:p>
        </p:txBody>
      </p:sp>
      <p:pic>
        <p:nvPicPr>
          <p:cNvPr id="59400" name="Picture 7" descr="Conforms to California Proposition 65">
            <a:hlinkClick r:id="rId4" tooltip="WARNING: This product contains a chemical known in the State of California to cause cancer."/>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67400" y="457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95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534400" cy="792162"/>
          </a:xfrm>
        </p:spPr>
        <p:txBody>
          <a:bodyPr/>
          <a:lstStyle/>
          <a:p>
            <a:pPr eaLnBrk="1" hangingPunct="1">
              <a:defRPr/>
            </a:pPr>
            <a:r>
              <a:rPr lang="en-US" kern="1200" dirty="0" smtClean="0"/>
              <a:t>Nickel</a:t>
            </a:r>
            <a:endParaRPr lang="en-US" dirty="0" smtClean="0"/>
          </a:p>
        </p:txBody>
      </p:sp>
      <p:pic>
        <p:nvPicPr>
          <p:cNvPr id="61445" name="Picture 7" descr="Conforms to California Proposition 65">
            <a:hlinkClick r:id="rId3" tooltip="WARNING: This product contains a chemical known in the State of California to cause cancer."/>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08431" y="304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12" name="Content Placeholder 1"/>
          <p:cNvSpPr>
            <a:spLocks noGrp="1"/>
          </p:cNvSpPr>
          <p:nvPr>
            <p:ph sz="half" idx="2"/>
          </p:nvPr>
        </p:nvSpPr>
        <p:spPr>
          <a:xfrm>
            <a:off x="5181600" y="1600200"/>
            <a:ext cx="3810000" cy="4724400"/>
          </a:xfrm>
        </p:spPr>
        <p:txBody>
          <a:bodyPr>
            <a:normAutofit/>
          </a:bodyPr>
          <a:lstStyle/>
          <a:p>
            <a:r>
              <a:rPr lang="en-US" dirty="0" smtClean="0"/>
              <a:t>Nickel yellow</a:t>
            </a:r>
          </a:p>
          <a:p>
            <a:r>
              <a:rPr lang="en-US" dirty="0" smtClean="0"/>
              <a:t>Nickel titanate</a:t>
            </a:r>
          </a:p>
          <a:p>
            <a:r>
              <a:rPr lang="en-US" dirty="0" smtClean="0"/>
              <a:t>Titanium yellow</a:t>
            </a:r>
          </a:p>
          <a:p>
            <a:r>
              <a:rPr lang="en-US" dirty="0" smtClean="0"/>
              <a:t>Rutile yellow</a:t>
            </a:r>
          </a:p>
          <a:p>
            <a:r>
              <a:rPr lang="en-US" dirty="0" smtClean="0"/>
              <a:t>Yellow 53, 57, 150</a:t>
            </a:r>
          </a:p>
          <a:p>
            <a:r>
              <a:rPr lang="en-US" dirty="0" smtClean="0"/>
              <a:t>Green 10</a:t>
            </a:r>
          </a:p>
        </p:txBody>
      </p:sp>
      <p:sp>
        <p:nvSpPr>
          <p:cNvPr id="13" name="Content Placeholder 1"/>
          <p:cNvSpPr>
            <a:spLocks noGrp="1"/>
          </p:cNvSpPr>
          <p:nvPr>
            <p:ph sz="half" idx="2"/>
          </p:nvPr>
        </p:nvSpPr>
        <p:spPr>
          <a:xfrm>
            <a:off x="457200" y="1521372"/>
            <a:ext cx="4267200" cy="3584028"/>
          </a:xfrm>
        </p:spPr>
        <p:txBody>
          <a:bodyPr>
            <a:normAutofit/>
          </a:bodyPr>
          <a:lstStyle/>
          <a:p>
            <a:r>
              <a:rPr lang="en-US" dirty="0" smtClean="0"/>
              <a:t>Skin allergies/eczema</a:t>
            </a:r>
          </a:p>
          <a:p>
            <a:r>
              <a:rPr lang="en-US" dirty="0" smtClean="0"/>
              <a:t>Pulmonary edema</a:t>
            </a:r>
          </a:p>
          <a:p>
            <a:r>
              <a:rPr lang="en-US" dirty="0" smtClean="0"/>
              <a:t>Carcinogen by inhalation</a:t>
            </a:r>
          </a:p>
        </p:txBody>
      </p:sp>
    </p:spTree>
    <p:extLst>
      <p:ext uri="{BB962C8B-B14F-4D97-AF65-F5344CB8AC3E}">
        <p14:creationId xmlns:p14="http://schemas.microsoft.com/office/powerpoint/2010/main" val="140941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kern="1200" dirty="0" smtClean="0"/>
              <a:t>Labels are helpful!</a:t>
            </a:r>
            <a:endParaRPr lang="en-US" kern="1200" dirty="0"/>
          </a:p>
        </p:txBody>
      </p:sp>
      <p:pic>
        <p:nvPicPr>
          <p:cNvPr id="13315" name="Content Placeholder 3" descr="IMGP0028.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2400" y="1371600"/>
            <a:ext cx="8839200" cy="5113338"/>
          </a:xfrm>
        </p:spPr>
      </p:pic>
      <p:sp>
        <p:nvSpPr>
          <p:cNvPr id="13316" name="Text Box 7"/>
          <p:cNvSpPr txBox="1">
            <a:spLocks noChangeArrowheads="1"/>
          </p:cNvSpPr>
          <p:nvPr/>
        </p:nvSpPr>
        <p:spPr bwMode="auto">
          <a:xfrm>
            <a:off x="6248400" y="6550025"/>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r>
              <a:rPr lang="en-US" altLang="en-US" sz="1400">
                <a:latin typeface="Garamond" pitchFamily="18" charset="0"/>
                <a:sym typeface="Symbol" pitchFamily="18" charset="2"/>
              </a:rPr>
              <a:t>King County photo by Dave Waddell</a:t>
            </a:r>
          </a:p>
        </p:txBody>
      </p:sp>
    </p:spTree>
    <p:extLst>
      <p:ext uri="{BB962C8B-B14F-4D97-AF65-F5344CB8AC3E}">
        <p14:creationId xmlns:p14="http://schemas.microsoft.com/office/powerpoint/2010/main" val="287826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92162"/>
          </a:xfrm>
        </p:spPr>
        <p:txBody>
          <a:bodyPr>
            <a:normAutofit/>
          </a:bodyPr>
          <a:lstStyle/>
          <a:p>
            <a:r>
              <a:rPr lang="en-US" sz="3600" dirty="0"/>
              <a:t>1988 Labeling of Hazardous Art Materials Act</a:t>
            </a:r>
          </a:p>
        </p:txBody>
      </p:sp>
      <p:sp>
        <p:nvSpPr>
          <p:cNvPr id="3" name="Content Placeholder 2"/>
          <p:cNvSpPr>
            <a:spLocks noGrp="1"/>
          </p:cNvSpPr>
          <p:nvPr>
            <p:ph idx="1"/>
          </p:nvPr>
        </p:nvSpPr>
        <p:spPr>
          <a:xfrm>
            <a:off x="457200" y="1447800"/>
            <a:ext cx="8458200" cy="4297363"/>
          </a:xfrm>
        </p:spPr>
        <p:txBody>
          <a:bodyPr>
            <a:normAutofit/>
          </a:bodyPr>
          <a:lstStyle/>
          <a:p>
            <a:r>
              <a:rPr lang="en-US" dirty="0"/>
              <a:t>R</a:t>
            </a:r>
            <a:r>
              <a:rPr lang="en-US" dirty="0" smtClean="0"/>
              <a:t>equires </a:t>
            </a:r>
            <a:r>
              <a:rPr lang="en-US" dirty="0"/>
              <a:t>manufacturers to list </a:t>
            </a:r>
            <a:r>
              <a:rPr lang="en-US" dirty="0" smtClean="0"/>
              <a:t>potentially </a:t>
            </a:r>
            <a:r>
              <a:rPr lang="en-US" dirty="0"/>
              <a:t>harmful substances in </a:t>
            </a:r>
            <a:r>
              <a:rPr lang="en-US" dirty="0" smtClean="0"/>
              <a:t>paint products</a:t>
            </a:r>
          </a:p>
          <a:p>
            <a:r>
              <a:rPr lang="en-US" dirty="0" smtClean="0"/>
              <a:t>“Trade secrets” lets some withhold </a:t>
            </a:r>
            <a:r>
              <a:rPr lang="en-US" dirty="0"/>
              <a:t>potentially important information from the </a:t>
            </a:r>
            <a:r>
              <a:rPr lang="en-US" dirty="0" smtClean="0"/>
              <a:t>customer</a:t>
            </a:r>
          </a:p>
          <a:p>
            <a:r>
              <a:rPr lang="en-US" dirty="0" smtClean="0"/>
              <a:t>For instance, if there’s under one percent formaldehyde, it may not be listed on </a:t>
            </a:r>
            <a:r>
              <a:rPr lang="en-US" dirty="0"/>
              <a:t>the </a:t>
            </a:r>
            <a:r>
              <a:rPr lang="en-US" dirty="0" smtClean="0"/>
              <a:t>label</a:t>
            </a:r>
            <a:endParaRPr lang="en-US" dirty="0"/>
          </a:p>
        </p:txBody>
      </p:sp>
    </p:spTree>
    <p:extLst>
      <p:ext uri="{BB962C8B-B14F-4D97-AF65-F5344CB8AC3E}">
        <p14:creationId xmlns:p14="http://schemas.microsoft.com/office/powerpoint/2010/main" val="9880567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pse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9600"/>
            <a:ext cx="2571750" cy="2819400"/>
          </a:xfrm>
          <a:prstGeom prst="rect">
            <a:avLst/>
          </a:prstGeom>
          <a:noFill/>
          <a:ln w="9525">
            <a:noFill/>
            <a:miter lim="800000"/>
            <a:headEnd/>
            <a:tailEnd/>
          </a:ln>
        </p:spPr>
      </p:pic>
      <p:sp>
        <p:nvSpPr>
          <p:cNvPr id="19459" name="Rectangle 3"/>
          <p:cNvSpPr>
            <a:spLocks noGrp="1" noChangeArrowheads="1"/>
          </p:cNvSpPr>
          <p:nvPr>
            <p:ph type="title"/>
          </p:nvPr>
        </p:nvSpPr>
        <p:spPr>
          <a:xfrm>
            <a:off x="2590800" y="274638"/>
            <a:ext cx="6096000" cy="1143000"/>
          </a:xfrm>
        </p:spPr>
        <p:txBody>
          <a:bodyPr/>
          <a:lstStyle/>
          <a:p>
            <a:pPr eaLnBrk="1" hangingPunct="1"/>
            <a:r>
              <a:rPr lang="en-US" kern="1200" dirty="0" smtClean="0"/>
              <a:t>Potentially safer products</a:t>
            </a:r>
          </a:p>
        </p:txBody>
      </p:sp>
      <p:sp>
        <p:nvSpPr>
          <p:cNvPr id="19460" name="Rectangle 4"/>
          <p:cNvSpPr>
            <a:spLocks noGrp="1" noChangeArrowheads="1"/>
          </p:cNvSpPr>
          <p:nvPr>
            <p:ph sz="half" idx="1"/>
          </p:nvPr>
        </p:nvSpPr>
        <p:spPr>
          <a:xfrm>
            <a:off x="3048000" y="1600200"/>
            <a:ext cx="5715000" cy="3581400"/>
          </a:xfrm>
        </p:spPr>
        <p:txBody>
          <a:bodyPr/>
          <a:lstStyle/>
          <a:p>
            <a:pPr eaLnBrk="1" hangingPunct="1"/>
            <a:r>
              <a:rPr lang="en-US" sz="3200" b="1" dirty="0" smtClean="0"/>
              <a:t>AP</a:t>
            </a:r>
            <a:r>
              <a:rPr lang="en-US" sz="3200" dirty="0" smtClean="0"/>
              <a:t> or </a:t>
            </a:r>
            <a:r>
              <a:rPr lang="en-US" sz="3200" b="1" dirty="0" smtClean="0"/>
              <a:t>CP</a:t>
            </a:r>
            <a:r>
              <a:rPr lang="en-US" sz="3200" dirty="0" smtClean="0"/>
              <a:t> Sticker  </a:t>
            </a:r>
            <a:r>
              <a:rPr lang="en-US" dirty="0" smtClean="0"/>
              <a:t>(approved)</a:t>
            </a:r>
          </a:p>
          <a:p>
            <a:pPr lvl="1" eaLnBrk="1" hangingPunct="1"/>
            <a:r>
              <a:rPr lang="en-US" sz="2800" dirty="0" smtClean="0"/>
              <a:t>Evaluated by a toxicologist</a:t>
            </a:r>
          </a:p>
          <a:p>
            <a:pPr lvl="1" eaLnBrk="1" hangingPunct="1"/>
            <a:r>
              <a:rPr lang="en-US" sz="2800" dirty="0" smtClean="0"/>
              <a:t>Not considered toxic </a:t>
            </a:r>
          </a:p>
          <a:p>
            <a:pPr lvl="1" eaLnBrk="1" hangingPunct="1"/>
            <a:r>
              <a:rPr lang="en-US" sz="2800" dirty="0" smtClean="0"/>
              <a:t>Fewer acute or chronic risks  </a:t>
            </a:r>
          </a:p>
          <a:p>
            <a:pPr eaLnBrk="1" hangingPunct="1"/>
            <a:r>
              <a:rPr lang="en-US" sz="3200" dirty="0" smtClean="0"/>
              <a:t>Look for word “Non-Toxic”</a:t>
            </a:r>
          </a:p>
        </p:txBody>
      </p:sp>
      <p:pic>
        <p:nvPicPr>
          <p:cNvPr id="19461" name="Picture 8" descr="glazes looked identica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114800"/>
            <a:ext cx="2971800" cy="2743200"/>
          </a:xfrm>
          <a:prstGeom prst="rect">
            <a:avLst/>
          </a:prstGeom>
          <a:noFill/>
          <a:ln w="9525">
            <a:noFill/>
            <a:miter lim="800000"/>
            <a:headEnd/>
            <a:tailEnd/>
          </a:ln>
        </p:spPr>
      </p:pic>
      <p:sp>
        <p:nvSpPr>
          <p:cNvPr id="19462" name="TextBox 4"/>
          <p:cNvSpPr txBox="1">
            <a:spLocks noChangeArrowheads="1"/>
          </p:cNvSpPr>
          <p:nvPr/>
        </p:nvSpPr>
        <p:spPr bwMode="auto">
          <a:xfrm>
            <a:off x="7391400" y="6611938"/>
            <a:ext cx="1752600" cy="246062"/>
          </a:xfrm>
          <a:prstGeom prst="rect">
            <a:avLst/>
          </a:prstGeom>
          <a:noFill/>
          <a:ln w="9525">
            <a:noFill/>
            <a:miter lim="800000"/>
            <a:headEnd/>
            <a:tailEnd/>
          </a:ln>
        </p:spPr>
        <p:txBody>
          <a:bodyPr>
            <a:spAutoFit/>
          </a:bodyPr>
          <a:lstStyle/>
          <a:p>
            <a:pPr algn="r"/>
            <a:r>
              <a:rPr lang="en-US" sz="1000"/>
              <a:t>Photos: Dave Waddell</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altLang="en-US" sz="4800" smtClean="0"/>
              <a:t>Caution label</a:t>
            </a:r>
            <a:endParaRPr lang="en-US" altLang="en-US" smtClean="0"/>
          </a:p>
        </p:txBody>
      </p:sp>
      <p:sp>
        <p:nvSpPr>
          <p:cNvPr id="17411" name="Rectangle 3"/>
          <p:cNvSpPr>
            <a:spLocks noGrp="1" noChangeArrowheads="1"/>
          </p:cNvSpPr>
          <p:nvPr>
            <p:ph sz="half" idx="1"/>
          </p:nvPr>
        </p:nvSpPr>
        <p:spPr>
          <a:xfrm>
            <a:off x="2971800" y="1600200"/>
            <a:ext cx="5943600" cy="2971800"/>
          </a:xfrm>
        </p:spPr>
        <p:txBody>
          <a:bodyPr/>
          <a:lstStyle/>
          <a:p>
            <a:pPr eaLnBrk="1" hangingPunct="1"/>
            <a:r>
              <a:rPr lang="en-US" altLang="en-US" sz="3200" smtClean="0"/>
              <a:t>Evaluated for health risks </a:t>
            </a:r>
          </a:p>
          <a:p>
            <a:pPr eaLnBrk="1" hangingPunct="1"/>
            <a:r>
              <a:rPr lang="en-US" altLang="en-US" sz="3200" smtClean="0"/>
              <a:t>Info on safe &amp; proper use</a:t>
            </a:r>
          </a:p>
          <a:p>
            <a:pPr eaLnBrk="1" hangingPunct="1"/>
            <a:r>
              <a:rPr lang="en-US" altLang="en-US" sz="3200" smtClean="0"/>
              <a:t>Common constituents:</a:t>
            </a:r>
          </a:p>
          <a:p>
            <a:pPr lvl="1" eaLnBrk="1" hangingPunct="1"/>
            <a:r>
              <a:rPr lang="en-US" altLang="en-US" sz="2800" smtClean="0"/>
              <a:t>Toxic metals like lead &amp; cadmium</a:t>
            </a:r>
          </a:p>
        </p:txBody>
      </p:sp>
      <p:pic>
        <p:nvPicPr>
          <p:cNvPr id="1741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647"/>
          <a:stretch/>
        </p:blipFill>
        <p:spPr bwMode="auto">
          <a:xfrm>
            <a:off x="5448300" y="4016375"/>
            <a:ext cx="24003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17413" name="TextBox 5"/>
          <p:cNvSpPr txBox="1">
            <a:spLocks noChangeArrowheads="1"/>
          </p:cNvSpPr>
          <p:nvPr/>
        </p:nvSpPr>
        <p:spPr bwMode="auto">
          <a:xfrm>
            <a:off x="6477000" y="6550025"/>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algn="r" eaLnBrk="1" hangingPunct="1">
              <a:spcBef>
                <a:spcPct val="0"/>
              </a:spcBef>
              <a:buFontTx/>
              <a:buNone/>
            </a:pPr>
            <a:r>
              <a:rPr lang="en-US" altLang="en-US" sz="1000"/>
              <a:t>Photos: Dave Waddell</a:t>
            </a:r>
          </a:p>
        </p:txBody>
      </p:sp>
      <p:pic>
        <p:nvPicPr>
          <p:cNvPr id="17414" name="Picture 6" descr="IMGP022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1219200"/>
            <a:ext cx="238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lazes looked identical.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2987411" y="4025900"/>
            <a:ext cx="233706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9202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Avoid products with this warning</a:t>
            </a:r>
            <a:endParaRPr lang="en-US" dirty="0"/>
          </a:p>
        </p:txBody>
      </p:sp>
      <p:pic>
        <p:nvPicPr>
          <p:cNvPr id="1026" name="Picture 2" descr="http://www.voont.com/files/images/rev/oddities/can-lights/war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600200"/>
            <a:ext cx="4572000" cy="4572000"/>
          </a:xfrm>
          <a:prstGeom prst="rect">
            <a:avLst/>
          </a:prstGeom>
          <a:noFill/>
        </p:spPr>
      </p:pic>
      <p:pic>
        <p:nvPicPr>
          <p:cNvPr id="1028" name="Picture 4" descr="http://www.dandmmarketing.com/images/prop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438400"/>
            <a:ext cx="1981200" cy="1941576"/>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4000" dirty="0" smtClean="0"/>
              <a:t>Label your secondary containers</a:t>
            </a:r>
            <a:br>
              <a:rPr lang="en-US" sz="4000" dirty="0" smtClean="0"/>
            </a:br>
            <a:r>
              <a:rPr lang="en-US" sz="4000" dirty="0" smtClean="0"/>
              <a:t>Name and main hazard</a:t>
            </a:r>
            <a:endParaRPr lang="en-US" sz="4000" dirty="0"/>
          </a:p>
        </p:txBody>
      </p:sp>
      <p:sp>
        <p:nvSpPr>
          <p:cNvPr id="6" name="Rectangle 2"/>
          <p:cNvSpPr txBox="1">
            <a:spLocks noChangeArrowheads="1"/>
          </p:cNvSpPr>
          <p:nvPr/>
        </p:nvSpPr>
        <p:spPr bwMode="auto">
          <a:xfrm>
            <a:off x="533400" y="1981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Limitations on labels</a:t>
            </a:r>
          </a:p>
        </p:txBody>
      </p:sp>
      <p:sp>
        <p:nvSpPr>
          <p:cNvPr id="7" name="Rectangle 3"/>
          <p:cNvSpPr txBox="1">
            <a:spLocks noChangeArrowheads="1"/>
          </p:cNvSpPr>
          <p:nvPr/>
        </p:nvSpPr>
        <p:spPr>
          <a:xfrm>
            <a:off x="685800" y="3048000"/>
            <a:ext cx="8153400" cy="2209800"/>
          </a:xfrm>
          <a:prstGeom prst="rect">
            <a:avLst/>
          </a:prstGeom>
        </p:spPr>
        <p:txBody>
          <a:bodyPr>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chemeClr val="tx1"/>
                </a:solidFill>
                <a:effectLst/>
                <a:uLnTx/>
                <a:uFillTx/>
                <a:latin typeface="+mn-lt"/>
                <a:ea typeface="+mn-ea"/>
                <a:cs typeface="+mn-cs"/>
              </a:rPr>
              <a:t>Risks evaluated for 25 year old, 180 lb man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chemeClr val="tx1"/>
                </a:solidFill>
                <a:effectLst/>
                <a:uLnTx/>
                <a:uFillTx/>
                <a:latin typeface="+mn-lt"/>
                <a:ea typeface="+mn-ea"/>
                <a:cs typeface="+mn-cs"/>
              </a:rPr>
              <a:t>Not all hazards are chemical-based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chemeClr val="tx1"/>
                </a:solidFill>
                <a:effectLst/>
                <a:uLnTx/>
                <a:uFillTx/>
                <a:latin typeface="+mn-lt"/>
                <a:ea typeface="+mn-ea"/>
                <a:cs typeface="+mn-cs"/>
              </a:rPr>
              <a:t>Sensitivities and susceptibilities vary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chemeClr val="tx1"/>
                </a:solidFill>
                <a:effectLst/>
                <a:uLnTx/>
                <a:uFillTx/>
                <a:latin typeface="+mn-lt"/>
                <a:ea typeface="+mn-ea"/>
                <a:cs typeface="+mn-cs"/>
              </a:rPr>
              <a:t>Your knowledge is only as good as the label</a:t>
            </a:r>
          </a:p>
        </p:txBody>
      </p:sp>
    </p:spTree>
    <p:extLst>
      <p:ext uri="{BB962C8B-B14F-4D97-AF65-F5344CB8AC3E}">
        <p14:creationId xmlns:p14="http://schemas.microsoft.com/office/powerpoint/2010/main" val="415264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40391"/>
            <a:ext cx="8229600" cy="1051845"/>
          </a:xfrm>
        </p:spPr>
        <p:txBody>
          <a:bodyPr/>
          <a:lstStyle/>
          <a:p>
            <a:r>
              <a:rPr lang="en-US" dirty="0" smtClean="0"/>
              <a:t>Note the happy face</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28600" y="2820836"/>
            <a:ext cx="8915400" cy="4037164"/>
          </a:xfrm>
        </p:spPr>
      </p:pic>
      <p:sp>
        <p:nvSpPr>
          <p:cNvPr id="3" name="Down Arrow 2"/>
          <p:cNvSpPr/>
          <p:nvPr/>
        </p:nvSpPr>
        <p:spPr bwMode="auto">
          <a:xfrm rot="18256700">
            <a:off x="7502440" y="1674855"/>
            <a:ext cx="381000" cy="2130065"/>
          </a:xfrm>
          <a:prstGeom prst="downArrow">
            <a:avLst/>
          </a:prstGeom>
          <a:solidFill>
            <a:srgbClr val="FF0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alatino Linotype" pitchFamily="18" charset="0"/>
            </a:endParaRPr>
          </a:p>
        </p:txBody>
      </p:sp>
      <p:sp>
        <p:nvSpPr>
          <p:cNvPr id="5" name="Title 1"/>
          <p:cNvSpPr txBox="1">
            <a:spLocks/>
          </p:cNvSpPr>
          <p:nvPr/>
        </p:nvSpPr>
        <p:spPr bwMode="auto">
          <a:xfrm>
            <a:off x="457200" y="14955"/>
            <a:ext cx="8229600" cy="1051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Beware of greenwashing!</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706014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Oval 2"/>
          <p:cNvSpPr>
            <a:spLocks noChangeArrowheads="1"/>
          </p:cNvSpPr>
          <p:nvPr/>
        </p:nvSpPr>
        <p:spPr bwMode="auto">
          <a:xfrm>
            <a:off x="4191000" y="38862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grpSp>
        <p:nvGrpSpPr>
          <p:cNvPr id="2" name="Group 3"/>
          <p:cNvGrpSpPr>
            <a:grpSpLocks/>
          </p:cNvGrpSpPr>
          <p:nvPr/>
        </p:nvGrpSpPr>
        <p:grpSpPr bwMode="auto">
          <a:xfrm>
            <a:off x="533400" y="2362200"/>
            <a:ext cx="2452688" cy="1944688"/>
            <a:chOff x="922" y="1493"/>
            <a:chExt cx="1545" cy="1225"/>
          </a:xfrm>
        </p:grpSpPr>
        <p:grpSp>
          <p:nvGrpSpPr>
            <p:cNvPr id="3" name="Group 4"/>
            <p:cNvGrpSpPr>
              <a:grpSpLocks/>
            </p:cNvGrpSpPr>
            <p:nvPr/>
          </p:nvGrpSpPr>
          <p:grpSpPr bwMode="auto">
            <a:xfrm>
              <a:off x="922" y="1493"/>
              <a:ext cx="1545" cy="1225"/>
              <a:chOff x="922" y="1493"/>
              <a:chExt cx="1545" cy="1225"/>
            </a:xfrm>
          </p:grpSpPr>
          <p:sp>
            <p:nvSpPr>
              <p:cNvPr id="144433" name="Freeform 5"/>
              <p:cNvSpPr>
                <a:spLocks/>
              </p:cNvSpPr>
              <p:nvPr/>
            </p:nvSpPr>
            <p:spPr bwMode="auto">
              <a:xfrm>
                <a:off x="922" y="1493"/>
                <a:ext cx="1545" cy="1225"/>
              </a:xfrm>
              <a:custGeom>
                <a:avLst/>
                <a:gdLst>
                  <a:gd name="T0" fmla="*/ 223 w 1545"/>
                  <a:gd name="T1" fmla="*/ 79 h 1225"/>
                  <a:gd name="T2" fmla="*/ 175 w 1545"/>
                  <a:gd name="T3" fmla="*/ 167 h 1225"/>
                  <a:gd name="T4" fmla="*/ 119 w 1545"/>
                  <a:gd name="T5" fmla="*/ 302 h 1225"/>
                  <a:gd name="T6" fmla="*/ 56 w 1545"/>
                  <a:gd name="T7" fmla="*/ 453 h 1225"/>
                  <a:gd name="T8" fmla="*/ 16 w 1545"/>
                  <a:gd name="T9" fmla="*/ 580 h 1225"/>
                  <a:gd name="T10" fmla="*/ 8 w 1545"/>
                  <a:gd name="T11" fmla="*/ 707 h 1225"/>
                  <a:gd name="T12" fmla="*/ 32 w 1545"/>
                  <a:gd name="T13" fmla="*/ 842 h 1225"/>
                  <a:gd name="T14" fmla="*/ 96 w 1545"/>
                  <a:gd name="T15" fmla="*/ 962 h 1225"/>
                  <a:gd name="T16" fmla="*/ 191 w 1545"/>
                  <a:gd name="T17" fmla="*/ 1049 h 1225"/>
                  <a:gd name="T18" fmla="*/ 310 w 1545"/>
                  <a:gd name="T19" fmla="*/ 1121 h 1225"/>
                  <a:gd name="T20" fmla="*/ 454 w 1545"/>
                  <a:gd name="T21" fmla="*/ 1168 h 1225"/>
                  <a:gd name="T22" fmla="*/ 597 w 1545"/>
                  <a:gd name="T23" fmla="*/ 1200 h 1225"/>
                  <a:gd name="T24" fmla="*/ 684 w 1545"/>
                  <a:gd name="T25" fmla="*/ 1216 h 1225"/>
                  <a:gd name="T26" fmla="*/ 780 w 1545"/>
                  <a:gd name="T27" fmla="*/ 1224 h 1225"/>
                  <a:gd name="T28" fmla="*/ 883 w 1545"/>
                  <a:gd name="T29" fmla="*/ 1216 h 1225"/>
                  <a:gd name="T30" fmla="*/ 971 w 1545"/>
                  <a:gd name="T31" fmla="*/ 1200 h 1225"/>
                  <a:gd name="T32" fmla="*/ 1098 w 1545"/>
                  <a:gd name="T33" fmla="*/ 1168 h 1225"/>
                  <a:gd name="T34" fmla="*/ 1218 w 1545"/>
                  <a:gd name="T35" fmla="*/ 1129 h 1225"/>
                  <a:gd name="T36" fmla="*/ 1313 w 1545"/>
                  <a:gd name="T37" fmla="*/ 1081 h 1225"/>
                  <a:gd name="T38" fmla="*/ 1393 w 1545"/>
                  <a:gd name="T39" fmla="*/ 1017 h 1225"/>
                  <a:gd name="T40" fmla="*/ 1448 w 1545"/>
                  <a:gd name="T41" fmla="*/ 962 h 1225"/>
                  <a:gd name="T42" fmla="*/ 1488 w 1545"/>
                  <a:gd name="T43" fmla="*/ 906 h 1225"/>
                  <a:gd name="T44" fmla="*/ 1512 w 1545"/>
                  <a:gd name="T45" fmla="*/ 835 h 1225"/>
                  <a:gd name="T46" fmla="*/ 1528 w 1545"/>
                  <a:gd name="T47" fmla="*/ 771 h 1225"/>
                  <a:gd name="T48" fmla="*/ 1544 w 1545"/>
                  <a:gd name="T49" fmla="*/ 684 h 1225"/>
                  <a:gd name="T50" fmla="*/ 1536 w 1545"/>
                  <a:gd name="T51" fmla="*/ 612 h 1225"/>
                  <a:gd name="T52" fmla="*/ 1520 w 1545"/>
                  <a:gd name="T53" fmla="*/ 525 h 1225"/>
                  <a:gd name="T54" fmla="*/ 1488 w 1545"/>
                  <a:gd name="T55" fmla="*/ 445 h 1225"/>
                  <a:gd name="T56" fmla="*/ 1456 w 1545"/>
                  <a:gd name="T57" fmla="*/ 374 h 1225"/>
                  <a:gd name="T58" fmla="*/ 1425 w 1545"/>
                  <a:gd name="T59" fmla="*/ 286 h 1225"/>
                  <a:gd name="T60" fmla="*/ 1393 w 1545"/>
                  <a:gd name="T61" fmla="*/ 207 h 1225"/>
                  <a:gd name="T62" fmla="*/ 1361 w 1545"/>
                  <a:gd name="T63" fmla="*/ 127 h 1225"/>
                  <a:gd name="T64" fmla="*/ 1329 w 1545"/>
                  <a:gd name="T65" fmla="*/ 79 h 1225"/>
                  <a:gd name="T66" fmla="*/ 1321 w 1545"/>
                  <a:gd name="T67" fmla="*/ 56 h 1225"/>
                  <a:gd name="T68" fmla="*/ 1297 w 1545"/>
                  <a:gd name="T69" fmla="*/ 48 h 1225"/>
                  <a:gd name="T70" fmla="*/ 1273 w 1545"/>
                  <a:gd name="T71" fmla="*/ 40 h 1225"/>
                  <a:gd name="T72" fmla="*/ 1242 w 1545"/>
                  <a:gd name="T73" fmla="*/ 32 h 1225"/>
                  <a:gd name="T74" fmla="*/ 1202 w 1545"/>
                  <a:gd name="T75" fmla="*/ 24 h 1225"/>
                  <a:gd name="T76" fmla="*/ 1154 w 1545"/>
                  <a:gd name="T77" fmla="*/ 16 h 1225"/>
                  <a:gd name="T78" fmla="*/ 1114 w 1545"/>
                  <a:gd name="T79" fmla="*/ 16 h 1225"/>
                  <a:gd name="T80" fmla="*/ 1066 w 1545"/>
                  <a:gd name="T81" fmla="*/ 8 h 1225"/>
                  <a:gd name="T82" fmla="*/ 1019 w 1545"/>
                  <a:gd name="T83" fmla="*/ 8 h 1225"/>
                  <a:gd name="T84" fmla="*/ 963 w 1545"/>
                  <a:gd name="T85" fmla="*/ 0 h 1225"/>
                  <a:gd name="T86" fmla="*/ 907 w 1545"/>
                  <a:gd name="T87" fmla="*/ 0 h 1225"/>
                  <a:gd name="T88" fmla="*/ 860 w 1545"/>
                  <a:gd name="T89" fmla="*/ 0 h 1225"/>
                  <a:gd name="T90" fmla="*/ 812 w 1545"/>
                  <a:gd name="T91" fmla="*/ 0 h 1225"/>
                  <a:gd name="T92" fmla="*/ 772 w 1545"/>
                  <a:gd name="T93" fmla="*/ 0 h 1225"/>
                  <a:gd name="T94" fmla="*/ 732 w 1545"/>
                  <a:gd name="T95" fmla="*/ 0 h 1225"/>
                  <a:gd name="T96" fmla="*/ 684 w 1545"/>
                  <a:gd name="T97" fmla="*/ 0 h 1225"/>
                  <a:gd name="T98" fmla="*/ 629 w 1545"/>
                  <a:gd name="T99" fmla="*/ 0 h 1225"/>
                  <a:gd name="T100" fmla="*/ 581 w 1545"/>
                  <a:gd name="T101" fmla="*/ 0 h 1225"/>
                  <a:gd name="T102" fmla="*/ 525 w 1545"/>
                  <a:gd name="T103" fmla="*/ 8 h 1225"/>
                  <a:gd name="T104" fmla="*/ 485 w 1545"/>
                  <a:gd name="T105" fmla="*/ 8 h 1225"/>
                  <a:gd name="T106" fmla="*/ 430 w 1545"/>
                  <a:gd name="T107" fmla="*/ 16 h 1225"/>
                  <a:gd name="T108" fmla="*/ 382 w 1545"/>
                  <a:gd name="T109" fmla="*/ 24 h 1225"/>
                  <a:gd name="T110" fmla="*/ 342 w 1545"/>
                  <a:gd name="T111" fmla="*/ 24 h 1225"/>
                  <a:gd name="T112" fmla="*/ 302 w 1545"/>
                  <a:gd name="T113" fmla="*/ 32 h 1225"/>
                  <a:gd name="T114" fmla="*/ 271 w 1545"/>
                  <a:gd name="T115" fmla="*/ 40 h 1225"/>
                  <a:gd name="T116" fmla="*/ 247 w 1545"/>
                  <a:gd name="T117" fmla="*/ 48 h 12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5"/>
                  <a:gd name="T178" fmla="*/ 0 h 1225"/>
                  <a:gd name="T179" fmla="*/ 1545 w 1545"/>
                  <a:gd name="T180" fmla="*/ 1225 h 12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5" h="1225">
                    <a:moveTo>
                      <a:pt x="231" y="64"/>
                    </a:moveTo>
                    <a:lnTo>
                      <a:pt x="223" y="72"/>
                    </a:lnTo>
                    <a:lnTo>
                      <a:pt x="223" y="79"/>
                    </a:lnTo>
                    <a:lnTo>
                      <a:pt x="215" y="95"/>
                    </a:lnTo>
                    <a:lnTo>
                      <a:pt x="199" y="127"/>
                    </a:lnTo>
                    <a:lnTo>
                      <a:pt x="175" y="167"/>
                    </a:lnTo>
                    <a:lnTo>
                      <a:pt x="159" y="207"/>
                    </a:lnTo>
                    <a:lnTo>
                      <a:pt x="135" y="262"/>
                    </a:lnTo>
                    <a:lnTo>
                      <a:pt x="119" y="302"/>
                    </a:lnTo>
                    <a:lnTo>
                      <a:pt x="96" y="350"/>
                    </a:lnTo>
                    <a:lnTo>
                      <a:pt x="80" y="405"/>
                    </a:lnTo>
                    <a:lnTo>
                      <a:pt x="56" y="453"/>
                    </a:lnTo>
                    <a:lnTo>
                      <a:pt x="40" y="501"/>
                    </a:lnTo>
                    <a:lnTo>
                      <a:pt x="24" y="533"/>
                    </a:lnTo>
                    <a:lnTo>
                      <a:pt x="16" y="580"/>
                    </a:lnTo>
                    <a:lnTo>
                      <a:pt x="8" y="612"/>
                    </a:lnTo>
                    <a:lnTo>
                      <a:pt x="0" y="660"/>
                    </a:lnTo>
                    <a:lnTo>
                      <a:pt x="8" y="707"/>
                    </a:lnTo>
                    <a:lnTo>
                      <a:pt x="16" y="747"/>
                    </a:lnTo>
                    <a:lnTo>
                      <a:pt x="24" y="803"/>
                    </a:lnTo>
                    <a:lnTo>
                      <a:pt x="32" y="842"/>
                    </a:lnTo>
                    <a:lnTo>
                      <a:pt x="56" y="890"/>
                    </a:lnTo>
                    <a:lnTo>
                      <a:pt x="72" y="922"/>
                    </a:lnTo>
                    <a:lnTo>
                      <a:pt x="96" y="962"/>
                    </a:lnTo>
                    <a:lnTo>
                      <a:pt x="127" y="994"/>
                    </a:lnTo>
                    <a:lnTo>
                      <a:pt x="159" y="1017"/>
                    </a:lnTo>
                    <a:lnTo>
                      <a:pt x="191" y="1049"/>
                    </a:lnTo>
                    <a:lnTo>
                      <a:pt x="231" y="1073"/>
                    </a:lnTo>
                    <a:lnTo>
                      <a:pt x="271" y="1105"/>
                    </a:lnTo>
                    <a:lnTo>
                      <a:pt x="310" y="1121"/>
                    </a:lnTo>
                    <a:lnTo>
                      <a:pt x="358" y="1137"/>
                    </a:lnTo>
                    <a:lnTo>
                      <a:pt x="406" y="1160"/>
                    </a:lnTo>
                    <a:lnTo>
                      <a:pt x="454" y="1168"/>
                    </a:lnTo>
                    <a:lnTo>
                      <a:pt x="493" y="1184"/>
                    </a:lnTo>
                    <a:lnTo>
                      <a:pt x="549" y="1192"/>
                    </a:lnTo>
                    <a:lnTo>
                      <a:pt x="597" y="1200"/>
                    </a:lnTo>
                    <a:lnTo>
                      <a:pt x="621" y="1200"/>
                    </a:lnTo>
                    <a:lnTo>
                      <a:pt x="653" y="1208"/>
                    </a:lnTo>
                    <a:lnTo>
                      <a:pt x="684" y="1216"/>
                    </a:lnTo>
                    <a:lnTo>
                      <a:pt x="708" y="1224"/>
                    </a:lnTo>
                    <a:lnTo>
                      <a:pt x="740" y="1224"/>
                    </a:lnTo>
                    <a:lnTo>
                      <a:pt x="780" y="1224"/>
                    </a:lnTo>
                    <a:lnTo>
                      <a:pt x="820" y="1224"/>
                    </a:lnTo>
                    <a:lnTo>
                      <a:pt x="860" y="1216"/>
                    </a:lnTo>
                    <a:lnTo>
                      <a:pt x="883" y="1216"/>
                    </a:lnTo>
                    <a:lnTo>
                      <a:pt x="899" y="1208"/>
                    </a:lnTo>
                    <a:lnTo>
                      <a:pt x="931" y="1200"/>
                    </a:lnTo>
                    <a:lnTo>
                      <a:pt x="971" y="1200"/>
                    </a:lnTo>
                    <a:lnTo>
                      <a:pt x="1019" y="1184"/>
                    </a:lnTo>
                    <a:lnTo>
                      <a:pt x="1059" y="1176"/>
                    </a:lnTo>
                    <a:lnTo>
                      <a:pt x="1098" y="1168"/>
                    </a:lnTo>
                    <a:lnTo>
                      <a:pt x="1138" y="1160"/>
                    </a:lnTo>
                    <a:lnTo>
                      <a:pt x="1178" y="1145"/>
                    </a:lnTo>
                    <a:lnTo>
                      <a:pt x="1218" y="1129"/>
                    </a:lnTo>
                    <a:lnTo>
                      <a:pt x="1250" y="1113"/>
                    </a:lnTo>
                    <a:lnTo>
                      <a:pt x="1281" y="1097"/>
                    </a:lnTo>
                    <a:lnTo>
                      <a:pt x="1313" y="1081"/>
                    </a:lnTo>
                    <a:lnTo>
                      <a:pt x="1337" y="1065"/>
                    </a:lnTo>
                    <a:lnTo>
                      <a:pt x="1361" y="1041"/>
                    </a:lnTo>
                    <a:lnTo>
                      <a:pt x="1393" y="1017"/>
                    </a:lnTo>
                    <a:lnTo>
                      <a:pt x="1417" y="1001"/>
                    </a:lnTo>
                    <a:lnTo>
                      <a:pt x="1433" y="978"/>
                    </a:lnTo>
                    <a:lnTo>
                      <a:pt x="1448" y="962"/>
                    </a:lnTo>
                    <a:lnTo>
                      <a:pt x="1464" y="946"/>
                    </a:lnTo>
                    <a:lnTo>
                      <a:pt x="1472" y="922"/>
                    </a:lnTo>
                    <a:lnTo>
                      <a:pt x="1488" y="906"/>
                    </a:lnTo>
                    <a:lnTo>
                      <a:pt x="1496" y="882"/>
                    </a:lnTo>
                    <a:lnTo>
                      <a:pt x="1504" y="858"/>
                    </a:lnTo>
                    <a:lnTo>
                      <a:pt x="1512" y="835"/>
                    </a:lnTo>
                    <a:lnTo>
                      <a:pt x="1520" y="819"/>
                    </a:lnTo>
                    <a:lnTo>
                      <a:pt x="1528" y="795"/>
                    </a:lnTo>
                    <a:lnTo>
                      <a:pt x="1528" y="771"/>
                    </a:lnTo>
                    <a:lnTo>
                      <a:pt x="1536" y="747"/>
                    </a:lnTo>
                    <a:lnTo>
                      <a:pt x="1536" y="723"/>
                    </a:lnTo>
                    <a:lnTo>
                      <a:pt x="1544" y="684"/>
                    </a:lnTo>
                    <a:lnTo>
                      <a:pt x="1544" y="660"/>
                    </a:lnTo>
                    <a:lnTo>
                      <a:pt x="1544" y="636"/>
                    </a:lnTo>
                    <a:lnTo>
                      <a:pt x="1536" y="612"/>
                    </a:lnTo>
                    <a:lnTo>
                      <a:pt x="1536" y="580"/>
                    </a:lnTo>
                    <a:lnTo>
                      <a:pt x="1528" y="556"/>
                    </a:lnTo>
                    <a:lnTo>
                      <a:pt x="1520" y="525"/>
                    </a:lnTo>
                    <a:lnTo>
                      <a:pt x="1512" y="501"/>
                    </a:lnTo>
                    <a:lnTo>
                      <a:pt x="1496" y="477"/>
                    </a:lnTo>
                    <a:lnTo>
                      <a:pt x="1488" y="445"/>
                    </a:lnTo>
                    <a:lnTo>
                      <a:pt x="1480" y="421"/>
                    </a:lnTo>
                    <a:lnTo>
                      <a:pt x="1464" y="397"/>
                    </a:lnTo>
                    <a:lnTo>
                      <a:pt x="1456" y="374"/>
                    </a:lnTo>
                    <a:lnTo>
                      <a:pt x="1448" y="350"/>
                    </a:lnTo>
                    <a:lnTo>
                      <a:pt x="1433" y="318"/>
                    </a:lnTo>
                    <a:lnTo>
                      <a:pt x="1425" y="286"/>
                    </a:lnTo>
                    <a:lnTo>
                      <a:pt x="1409" y="262"/>
                    </a:lnTo>
                    <a:lnTo>
                      <a:pt x="1401" y="238"/>
                    </a:lnTo>
                    <a:lnTo>
                      <a:pt x="1393" y="207"/>
                    </a:lnTo>
                    <a:lnTo>
                      <a:pt x="1377" y="183"/>
                    </a:lnTo>
                    <a:lnTo>
                      <a:pt x="1369" y="151"/>
                    </a:lnTo>
                    <a:lnTo>
                      <a:pt x="1361" y="127"/>
                    </a:lnTo>
                    <a:lnTo>
                      <a:pt x="1345" y="103"/>
                    </a:lnTo>
                    <a:lnTo>
                      <a:pt x="1337" y="87"/>
                    </a:lnTo>
                    <a:lnTo>
                      <a:pt x="1329" y="79"/>
                    </a:lnTo>
                    <a:lnTo>
                      <a:pt x="1329" y="72"/>
                    </a:lnTo>
                    <a:lnTo>
                      <a:pt x="1321" y="64"/>
                    </a:lnTo>
                    <a:lnTo>
                      <a:pt x="1321" y="56"/>
                    </a:lnTo>
                    <a:lnTo>
                      <a:pt x="1313" y="56"/>
                    </a:lnTo>
                    <a:lnTo>
                      <a:pt x="1305" y="48"/>
                    </a:lnTo>
                    <a:lnTo>
                      <a:pt x="1297" y="48"/>
                    </a:lnTo>
                    <a:lnTo>
                      <a:pt x="1289" y="40"/>
                    </a:lnTo>
                    <a:lnTo>
                      <a:pt x="1281" y="40"/>
                    </a:lnTo>
                    <a:lnTo>
                      <a:pt x="1273" y="40"/>
                    </a:lnTo>
                    <a:lnTo>
                      <a:pt x="1257" y="32"/>
                    </a:lnTo>
                    <a:lnTo>
                      <a:pt x="1250" y="32"/>
                    </a:lnTo>
                    <a:lnTo>
                      <a:pt x="1242" y="32"/>
                    </a:lnTo>
                    <a:lnTo>
                      <a:pt x="1226" y="24"/>
                    </a:lnTo>
                    <a:lnTo>
                      <a:pt x="1210" y="24"/>
                    </a:lnTo>
                    <a:lnTo>
                      <a:pt x="1202" y="24"/>
                    </a:lnTo>
                    <a:lnTo>
                      <a:pt x="1186" y="24"/>
                    </a:lnTo>
                    <a:lnTo>
                      <a:pt x="1170" y="16"/>
                    </a:lnTo>
                    <a:lnTo>
                      <a:pt x="1154" y="16"/>
                    </a:lnTo>
                    <a:lnTo>
                      <a:pt x="1146" y="16"/>
                    </a:lnTo>
                    <a:lnTo>
                      <a:pt x="1130" y="16"/>
                    </a:lnTo>
                    <a:lnTo>
                      <a:pt x="1114" y="16"/>
                    </a:lnTo>
                    <a:lnTo>
                      <a:pt x="1098" y="16"/>
                    </a:lnTo>
                    <a:lnTo>
                      <a:pt x="1082" y="8"/>
                    </a:lnTo>
                    <a:lnTo>
                      <a:pt x="1066" y="8"/>
                    </a:lnTo>
                    <a:lnTo>
                      <a:pt x="1051" y="8"/>
                    </a:lnTo>
                    <a:lnTo>
                      <a:pt x="1035" y="8"/>
                    </a:lnTo>
                    <a:lnTo>
                      <a:pt x="1019" y="8"/>
                    </a:lnTo>
                    <a:lnTo>
                      <a:pt x="1003" y="8"/>
                    </a:lnTo>
                    <a:lnTo>
                      <a:pt x="979" y="0"/>
                    </a:lnTo>
                    <a:lnTo>
                      <a:pt x="963" y="0"/>
                    </a:lnTo>
                    <a:lnTo>
                      <a:pt x="947" y="0"/>
                    </a:lnTo>
                    <a:lnTo>
                      <a:pt x="923" y="0"/>
                    </a:lnTo>
                    <a:lnTo>
                      <a:pt x="907" y="0"/>
                    </a:lnTo>
                    <a:lnTo>
                      <a:pt x="891" y="0"/>
                    </a:lnTo>
                    <a:lnTo>
                      <a:pt x="875" y="0"/>
                    </a:lnTo>
                    <a:lnTo>
                      <a:pt x="860" y="0"/>
                    </a:lnTo>
                    <a:lnTo>
                      <a:pt x="844" y="0"/>
                    </a:lnTo>
                    <a:lnTo>
                      <a:pt x="828" y="0"/>
                    </a:lnTo>
                    <a:lnTo>
                      <a:pt x="812" y="0"/>
                    </a:lnTo>
                    <a:lnTo>
                      <a:pt x="804" y="0"/>
                    </a:lnTo>
                    <a:lnTo>
                      <a:pt x="788" y="0"/>
                    </a:lnTo>
                    <a:lnTo>
                      <a:pt x="772" y="0"/>
                    </a:lnTo>
                    <a:lnTo>
                      <a:pt x="756" y="0"/>
                    </a:lnTo>
                    <a:lnTo>
                      <a:pt x="748" y="0"/>
                    </a:lnTo>
                    <a:lnTo>
                      <a:pt x="732" y="0"/>
                    </a:lnTo>
                    <a:lnTo>
                      <a:pt x="716" y="0"/>
                    </a:lnTo>
                    <a:lnTo>
                      <a:pt x="700" y="0"/>
                    </a:lnTo>
                    <a:lnTo>
                      <a:pt x="684" y="0"/>
                    </a:lnTo>
                    <a:lnTo>
                      <a:pt x="669" y="0"/>
                    </a:lnTo>
                    <a:lnTo>
                      <a:pt x="653" y="0"/>
                    </a:lnTo>
                    <a:lnTo>
                      <a:pt x="629" y="0"/>
                    </a:lnTo>
                    <a:lnTo>
                      <a:pt x="621" y="0"/>
                    </a:lnTo>
                    <a:lnTo>
                      <a:pt x="597" y="0"/>
                    </a:lnTo>
                    <a:lnTo>
                      <a:pt x="581" y="0"/>
                    </a:lnTo>
                    <a:lnTo>
                      <a:pt x="557" y="8"/>
                    </a:lnTo>
                    <a:lnTo>
                      <a:pt x="541" y="8"/>
                    </a:lnTo>
                    <a:lnTo>
                      <a:pt x="525" y="8"/>
                    </a:lnTo>
                    <a:lnTo>
                      <a:pt x="517" y="8"/>
                    </a:lnTo>
                    <a:lnTo>
                      <a:pt x="501" y="8"/>
                    </a:lnTo>
                    <a:lnTo>
                      <a:pt x="485" y="8"/>
                    </a:lnTo>
                    <a:lnTo>
                      <a:pt x="470" y="16"/>
                    </a:lnTo>
                    <a:lnTo>
                      <a:pt x="446" y="16"/>
                    </a:lnTo>
                    <a:lnTo>
                      <a:pt x="430" y="16"/>
                    </a:lnTo>
                    <a:lnTo>
                      <a:pt x="414" y="16"/>
                    </a:lnTo>
                    <a:lnTo>
                      <a:pt x="398" y="16"/>
                    </a:lnTo>
                    <a:lnTo>
                      <a:pt x="382" y="24"/>
                    </a:lnTo>
                    <a:lnTo>
                      <a:pt x="366" y="24"/>
                    </a:lnTo>
                    <a:lnTo>
                      <a:pt x="350" y="24"/>
                    </a:lnTo>
                    <a:lnTo>
                      <a:pt x="342" y="24"/>
                    </a:lnTo>
                    <a:lnTo>
                      <a:pt x="326" y="32"/>
                    </a:lnTo>
                    <a:lnTo>
                      <a:pt x="318" y="32"/>
                    </a:lnTo>
                    <a:lnTo>
                      <a:pt x="302" y="32"/>
                    </a:lnTo>
                    <a:lnTo>
                      <a:pt x="294" y="32"/>
                    </a:lnTo>
                    <a:lnTo>
                      <a:pt x="279" y="40"/>
                    </a:lnTo>
                    <a:lnTo>
                      <a:pt x="271" y="40"/>
                    </a:lnTo>
                    <a:lnTo>
                      <a:pt x="263" y="40"/>
                    </a:lnTo>
                    <a:lnTo>
                      <a:pt x="255" y="48"/>
                    </a:lnTo>
                    <a:lnTo>
                      <a:pt x="247" y="48"/>
                    </a:lnTo>
                    <a:lnTo>
                      <a:pt x="239" y="56"/>
                    </a:lnTo>
                    <a:lnTo>
                      <a:pt x="231" y="64"/>
                    </a:lnTo>
                  </a:path>
                </a:pathLst>
              </a:custGeom>
              <a:solidFill>
                <a:srgbClr val="4040FF"/>
              </a:solidFill>
              <a:ln w="12700" cap="rnd" cmpd="sng">
                <a:noFill/>
                <a:prstDash val="solid"/>
                <a:round/>
                <a:headEnd type="none" w="med" len="med"/>
                <a:tailEnd type="none" w="med" len="med"/>
              </a:ln>
            </p:spPr>
            <p:txBody>
              <a:bodyPr/>
              <a:lstStyle/>
              <a:p>
                <a:endParaRPr lang="en-US"/>
              </a:p>
            </p:txBody>
          </p:sp>
          <p:sp>
            <p:nvSpPr>
              <p:cNvPr id="144434" name="Oval 6"/>
              <p:cNvSpPr>
                <a:spLocks noChangeArrowheads="1"/>
              </p:cNvSpPr>
              <p:nvPr/>
            </p:nvSpPr>
            <p:spPr bwMode="auto">
              <a:xfrm>
                <a:off x="1154" y="1493"/>
                <a:ext cx="1096" cy="128"/>
              </a:xfrm>
              <a:prstGeom prst="ellipse">
                <a:avLst/>
              </a:prstGeom>
              <a:solidFill>
                <a:srgbClr val="C0C0FF"/>
              </a:solidFill>
              <a:ln w="12700">
                <a:noFill/>
                <a:round/>
                <a:headEnd/>
                <a:tailEnd/>
              </a:ln>
            </p:spPr>
            <p:txBody>
              <a:bodyPr wrap="none" anchor="ctr"/>
              <a:lstStyle/>
              <a:p>
                <a:pPr eaLnBrk="0" hangingPunct="0"/>
                <a:endParaRPr lang="en-US">
                  <a:latin typeface="Calibri" pitchFamily="34" charset="0"/>
                </a:endParaRPr>
              </a:p>
            </p:txBody>
          </p:sp>
        </p:grpSp>
        <p:grpSp>
          <p:nvGrpSpPr>
            <p:cNvPr id="4" name="Group 7"/>
            <p:cNvGrpSpPr>
              <a:grpSpLocks/>
            </p:cNvGrpSpPr>
            <p:nvPr/>
          </p:nvGrpSpPr>
          <p:grpSpPr bwMode="auto">
            <a:xfrm>
              <a:off x="2074" y="1517"/>
              <a:ext cx="385" cy="601"/>
              <a:chOff x="2074" y="1517"/>
              <a:chExt cx="385" cy="601"/>
            </a:xfrm>
          </p:grpSpPr>
          <p:sp>
            <p:nvSpPr>
              <p:cNvPr id="144431" name="Freeform 8"/>
              <p:cNvSpPr>
                <a:spLocks/>
              </p:cNvSpPr>
              <p:nvPr/>
            </p:nvSpPr>
            <p:spPr bwMode="auto">
              <a:xfrm>
                <a:off x="2074" y="1549"/>
                <a:ext cx="385" cy="569"/>
              </a:xfrm>
              <a:custGeom>
                <a:avLst/>
                <a:gdLst>
                  <a:gd name="T0" fmla="*/ 243 w 385"/>
                  <a:gd name="T1" fmla="*/ 513 h 569"/>
                  <a:gd name="T2" fmla="*/ 321 w 385"/>
                  <a:gd name="T3" fmla="*/ 529 h 569"/>
                  <a:gd name="T4" fmla="*/ 384 w 385"/>
                  <a:gd name="T5" fmla="*/ 568 h 569"/>
                  <a:gd name="T6" fmla="*/ 384 w 385"/>
                  <a:gd name="T7" fmla="*/ 560 h 569"/>
                  <a:gd name="T8" fmla="*/ 384 w 385"/>
                  <a:gd name="T9" fmla="*/ 544 h 569"/>
                  <a:gd name="T10" fmla="*/ 384 w 385"/>
                  <a:gd name="T11" fmla="*/ 536 h 569"/>
                  <a:gd name="T12" fmla="*/ 376 w 385"/>
                  <a:gd name="T13" fmla="*/ 505 h 569"/>
                  <a:gd name="T14" fmla="*/ 368 w 385"/>
                  <a:gd name="T15" fmla="*/ 465 h 569"/>
                  <a:gd name="T16" fmla="*/ 353 w 385"/>
                  <a:gd name="T17" fmla="*/ 426 h 569"/>
                  <a:gd name="T18" fmla="*/ 321 w 385"/>
                  <a:gd name="T19" fmla="*/ 347 h 569"/>
                  <a:gd name="T20" fmla="*/ 290 w 385"/>
                  <a:gd name="T21" fmla="*/ 284 h 569"/>
                  <a:gd name="T22" fmla="*/ 259 w 385"/>
                  <a:gd name="T23" fmla="*/ 205 h 569"/>
                  <a:gd name="T24" fmla="*/ 227 w 385"/>
                  <a:gd name="T25" fmla="*/ 126 h 569"/>
                  <a:gd name="T26" fmla="*/ 204 w 385"/>
                  <a:gd name="T27" fmla="*/ 63 h 569"/>
                  <a:gd name="T28" fmla="*/ 188 w 385"/>
                  <a:gd name="T29" fmla="*/ 32 h 569"/>
                  <a:gd name="T30" fmla="*/ 172 w 385"/>
                  <a:gd name="T31" fmla="*/ 0 h 569"/>
                  <a:gd name="T32" fmla="*/ 39 w 385"/>
                  <a:gd name="T33" fmla="*/ 47 h 569"/>
                  <a:gd name="T34" fmla="*/ 39 w 385"/>
                  <a:gd name="T35" fmla="*/ 118 h 569"/>
                  <a:gd name="T36" fmla="*/ 31 w 385"/>
                  <a:gd name="T37" fmla="*/ 181 h 569"/>
                  <a:gd name="T38" fmla="*/ 31 w 385"/>
                  <a:gd name="T39" fmla="*/ 229 h 569"/>
                  <a:gd name="T40" fmla="*/ 31 w 385"/>
                  <a:gd name="T41" fmla="*/ 292 h 569"/>
                  <a:gd name="T42" fmla="*/ 16 w 385"/>
                  <a:gd name="T43" fmla="*/ 347 h 569"/>
                  <a:gd name="T44" fmla="*/ 8 w 385"/>
                  <a:gd name="T45" fmla="*/ 402 h 569"/>
                  <a:gd name="T46" fmla="*/ 0 w 385"/>
                  <a:gd name="T47" fmla="*/ 473 h 569"/>
                  <a:gd name="T48" fmla="*/ 86 w 385"/>
                  <a:gd name="T49" fmla="*/ 489 h 569"/>
                  <a:gd name="T50" fmla="*/ 180 w 385"/>
                  <a:gd name="T51" fmla="*/ 505 h 569"/>
                  <a:gd name="T52" fmla="*/ 243 w 385"/>
                  <a:gd name="T53" fmla="*/ 513 h 5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5"/>
                  <a:gd name="T82" fmla="*/ 0 h 569"/>
                  <a:gd name="T83" fmla="*/ 385 w 385"/>
                  <a:gd name="T84" fmla="*/ 569 h 5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5" h="569">
                    <a:moveTo>
                      <a:pt x="243" y="513"/>
                    </a:moveTo>
                    <a:lnTo>
                      <a:pt x="321" y="529"/>
                    </a:lnTo>
                    <a:lnTo>
                      <a:pt x="384" y="568"/>
                    </a:lnTo>
                    <a:lnTo>
                      <a:pt x="384" y="560"/>
                    </a:lnTo>
                    <a:lnTo>
                      <a:pt x="384" y="544"/>
                    </a:lnTo>
                    <a:lnTo>
                      <a:pt x="384" y="536"/>
                    </a:lnTo>
                    <a:lnTo>
                      <a:pt x="376" y="505"/>
                    </a:lnTo>
                    <a:lnTo>
                      <a:pt x="368" y="465"/>
                    </a:lnTo>
                    <a:lnTo>
                      <a:pt x="353" y="426"/>
                    </a:lnTo>
                    <a:lnTo>
                      <a:pt x="321" y="347"/>
                    </a:lnTo>
                    <a:lnTo>
                      <a:pt x="290" y="284"/>
                    </a:lnTo>
                    <a:lnTo>
                      <a:pt x="259" y="205"/>
                    </a:lnTo>
                    <a:lnTo>
                      <a:pt x="227" y="126"/>
                    </a:lnTo>
                    <a:lnTo>
                      <a:pt x="204" y="63"/>
                    </a:lnTo>
                    <a:lnTo>
                      <a:pt x="188" y="32"/>
                    </a:lnTo>
                    <a:lnTo>
                      <a:pt x="172" y="0"/>
                    </a:lnTo>
                    <a:lnTo>
                      <a:pt x="39" y="47"/>
                    </a:lnTo>
                    <a:lnTo>
                      <a:pt x="39" y="118"/>
                    </a:lnTo>
                    <a:lnTo>
                      <a:pt x="31" y="181"/>
                    </a:lnTo>
                    <a:lnTo>
                      <a:pt x="31" y="229"/>
                    </a:lnTo>
                    <a:lnTo>
                      <a:pt x="31" y="292"/>
                    </a:lnTo>
                    <a:lnTo>
                      <a:pt x="16" y="347"/>
                    </a:lnTo>
                    <a:lnTo>
                      <a:pt x="8" y="402"/>
                    </a:lnTo>
                    <a:lnTo>
                      <a:pt x="0" y="473"/>
                    </a:lnTo>
                    <a:lnTo>
                      <a:pt x="86" y="489"/>
                    </a:lnTo>
                    <a:lnTo>
                      <a:pt x="180" y="505"/>
                    </a:lnTo>
                    <a:lnTo>
                      <a:pt x="243" y="513"/>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44432" name="Freeform 9"/>
              <p:cNvSpPr>
                <a:spLocks/>
              </p:cNvSpPr>
              <p:nvPr/>
            </p:nvSpPr>
            <p:spPr bwMode="auto">
              <a:xfrm>
                <a:off x="2106" y="1517"/>
                <a:ext cx="153" cy="81"/>
              </a:xfrm>
              <a:custGeom>
                <a:avLst/>
                <a:gdLst>
                  <a:gd name="T0" fmla="*/ 0 w 153"/>
                  <a:gd name="T1" fmla="*/ 0 h 81"/>
                  <a:gd name="T2" fmla="*/ 8 w 153"/>
                  <a:gd name="T3" fmla="*/ 48 h 81"/>
                  <a:gd name="T4" fmla="*/ 16 w 153"/>
                  <a:gd name="T5" fmla="*/ 64 h 81"/>
                  <a:gd name="T6" fmla="*/ 8 w 153"/>
                  <a:gd name="T7" fmla="*/ 80 h 81"/>
                  <a:gd name="T8" fmla="*/ 48 w 153"/>
                  <a:gd name="T9" fmla="*/ 80 h 81"/>
                  <a:gd name="T10" fmla="*/ 96 w 153"/>
                  <a:gd name="T11" fmla="*/ 72 h 81"/>
                  <a:gd name="T12" fmla="*/ 136 w 153"/>
                  <a:gd name="T13" fmla="*/ 56 h 81"/>
                  <a:gd name="T14" fmla="*/ 152 w 153"/>
                  <a:gd name="T15" fmla="*/ 32 h 81"/>
                  <a:gd name="T16" fmla="*/ 120 w 153"/>
                  <a:gd name="T17" fmla="*/ 16 h 81"/>
                  <a:gd name="T18" fmla="*/ 88 w 153"/>
                  <a:gd name="T19" fmla="*/ 0 h 81"/>
                  <a:gd name="T20" fmla="*/ 0 w 153"/>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81"/>
                  <a:gd name="T35" fmla="*/ 153 w 153"/>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81">
                    <a:moveTo>
                      <a:pt x="0" y="0"/>
                    </a:moveTo>
                    <a:lnTo>
                      <a:pt x="8" y="48"/>
                    </a:lnTo>
                    <a:lnTo>
                      <a:pt x="16" y="64"/>
                    </a:lnTo>
                    <a:lnTo>
                      <a:pt x="8" y="80"/>
                    </a:lnTo>
                    <a:lnTo>
                      <a:pt x="48" y="80"/>
                    </a:lnTo>
                    <a:lnTo>
                      <a:pt x="96" y="72"/>
                    </a:lnTo>
                    <a:lnTo>
                      <a:pt x="136" y="56"/>
                    </a:lnTo>
                    <a:lnTo>
                      <a:pt x="152" y="32"/>
                    </a:lnTo>
                    <a:lnTo>
                      <a:pt x="120" y="16"/>
                    </a:lnTo>
                    <a:lnTo>
                      <a:pt x="88" y="0"/>
                    </a:lnTo>
                    <a:lnTo>
                      <a:pt x="0" y="0"/>
                    </a:lnTo>
                  </a:path>
                </a:pathLst>
              </a:custGeom>
              <a:solidFill>
                <a:srgbClr val="8080FF"/>
              </a:solidFill>
              <a:ln w="12700" cap="rnd" cmpd="sng">
                <a:noFill/>
                <a:prstDash val="solid"/>
                <a:round/>
                <a:headEnd type="none" w="med" len="med"/>
                <a:tailEnd type="none" w="med" len="med"/>
              </a:ln>
            </p:spPr>
            <p:txBody>
              <a:bodyPr/>
              <a:lstStyle/>
              <a:p>
                <a:endParaRPr lang="en-US"/>
              </a:p>
            </p:txBody>
          </p:sp>
        </p:grpSp>
      </p:grpSp>
      <p:grpSp>
        <p:nvGrpSpPr>
          <p:cNvPr id="5" name="Group 10"/>
          <p:cNvGrpSpPr>
            <a:grpSpLocks/>
          </p:cNvGrpSpPr>
          <p:nvPr/>
        </p:nvGrpSpPr>
        <p:grpSpPr bwMode="auto">
          <a:xfrm>
            <a:off x="381000" y="4267200"/>
            <a:ext cx="2566988" cy="2033588"/>
            <a:chOff x="882" y="2717"/>
            <a:chExt cx="1617" cy="1281"/>
          </a:xfrm>
        </p:grpSpPr>
        <p:sp>
          <p:nvSpPr>
            <p:cNvPr id="144420" name="Freeform 11"/>
            <p:cNvSpPr>
              <a:spLocks/>
            </p:cNvSpPr>
            <p:nvPr/>
          </p:nvSpPr>
          <p:spPr bwMode="auto">
            <a:xfrm>
              <a:off x="882" y="2717"/>
              <a:ext cx="1617" cy="1281"/>
            </a:xfrm>
            <a:custGeom>
              <a:avLst/>
              <a:gdLst>
                <a:gd name="T0" fmla="*/ 740 w 1617"/>
                <a:gd name="T1" fmla="*/ 994 h 1281"/>
                <a:gd name="T2" fmla="*/ 724 w 1617"/>
                <a:gd name="T3" fmla="*/ 1010 h 1281"/>
                <a:gd name="T4" fmla="*/ 708 w 1617"/>
                <a:gd name="T5" fmla="*/ 1026 h 1281"/>
                <a:gd name="T6" fmla="*/ 701 w 1617"/>
                <a:gd name="T7" fmla="*/ 1049 h 1281"/>
                <a:gd name="T8" fmla="*/ 693 w 1617"/>
                <a:gd name="T9" fmla="*/ 1073 h 1281"/>
                <a:gd name="T10" fmla="*/ 693 w 1617"/>
                <a:gd name="T11" fmla="*/ 1097 h 1281"/>
                <a:gd name="T12" fmla="*/ 0 w 1617"/>
                <a:gd name="T13" fmla="*/ 1200 h 1281"/>
                <a:gd name="T14" fmla="*/ 8 w 1617"/>
                <a:gd name="T15" fmla="*/ 1216 h 1281"/>
                <a:gd name="T16" fmla="*/ 24 w 1617"/>
                <a:gd name="T17" fmla="*/ 1224 h 1281"/>
                <a:gd name="T18" fmla="*/ 56 w 1617"/>
                <a:gd name="T19" fmla="*/ 1240 h 1281"/>
                <a:gd name="T20" fmla="*/ 88 w 1617"/>
                <a:gd name="T21" fmla="*/ 1240 h 1281"/>
                <a:gd name="T22" fmla="*/ 135 w 1617"/>
                <a:gd name="T23" fmla="*/ 1248 h 1281"/>
                <a:gd name="T24" fmla="*/ 199 w 1617"/>
                <a:gd name="T25" fmla="*/ 1256 h 1281"/>
                <a:gd name="T26" fmla="*/ 271 w 1617"/>
                <a:gd name="T27" fmla="*/ 1264 h 1281"/>
                <a:gd name="T28" fmla="*/ 334 w 1617"/>
                <a:gd name="T29" fmla="*/ 1264 h 1281"/>
                <a:gd name="T30" fmla="*/ 398 w 1617"/>
                <a:gd name="T31" fmla="*/ 1272 h 1281"/>
                <a:gd name="T32" fmla="*/ 470 w 1617"/>
                <a:gd name="T33" fmla="*/ 1272 h 1281"/>
                <a:gd name="T34" fmla="*/ 541 w 1617"/>
                <a:gd name="T35" fmla="*/ 1272 h 1281"/>
                <a:gd name="T36" fmla="*/ 605 w 1617"/>
                <a:gd name="T37" fmla="*/ 1280 h 1281"/>
                <a:gd name="T38" fmla="*/ 677 w 1617"/>
                <a:gd name="T39" fmla="*/ 1280 h 1281"/>
                <a:gd name="T40" fmla="*/ 748 w 1617"/>
                <a:gd name="T41" fmla="*/ 1280 h 1281"/>
                <a:gd name="T42" fmla="*/ 804 w 1617"/>
                <a:gd name="T43" fmla="*/ 1280 h 1281"/>
                <a:gd name="T44" fmla="*/ 868 w 1617"/>
                <a:gd name="T45" fmla="*/ 1280 h 1281"/>
                <a:gd name="T46" fmla="*/ 931 w 1617"/>
                <a:gd name="T47" fmla="*/ 1272 h 1281"/>
                <a:gd name="T48" fmla="*/ 987 w 1617"/>
                <a:gd name="T49" fmla="*/ 1272 h 1281"/>
                <a:gd name="T50" fmla="*/ 1043 w 1617"/>
                <a:gd name="T51" fmla="*/ 1272 h 1281"/>
                <a:gd name="T52" fmla="*/ 1099 w 1617"/>
                <a:gd name="T53" fmla="*/ 1264 h 1281"/>
                <a:gd name="T54" fmla="*/ 1162 w 1617"/>
                <a:gd name="T55" fmla="*/ 1264 h 1281"/>
                <a:gd name="T56" fmla="*/ 1226 w 1617"/>
                <a:gd name="T57" fmla="*/ 1264 h 1281"/>
                <a:gd name="T58" fmla="*/ 1313 w 1617"/>
                <a:gd name="T59" fmla="*/ 1256 h 1281"/>
                <a:gd name="T60" fmla="*/ 1377 w 1617"/>
                <a:gd name="T61" fmla="*/ 1256 h 1281"/>
                <a:gd name="T62" fmla="*/ 1425 w 1617"/>
                <a:gd name="T63" fmla="*/ 1248 h 1281"/>
                <a:gd name="T64" fmla="*/ 1481 w 1617"/>
                <a:gd name="T65" fmla="*/ 1240 h 1281"/>
                <a:gd name="T66" fmla="*/ 1536 w 1617"/>
                <a:gd name="T67" fmla="*/ 1232 h 1281"/>
                <a:gd name="T68" fmla="*/ 1576 w 1617"/>
                <a:gd name="T69" fmla="*/ 1224 h 1281"/>
                <a:gd name="T70" fmla="*/ 1600 w 1617"/>
                <a:gd name="T71" fmla="*/ 1216 h 1281"/>
                <a:gd name="T72" fmla="*/ 1616 w 1617"/>
                <a:gd name="T73" fmla="*/ 1208 h 1281"/>
                <a:gd name="T74" fmla="*/ 1616 w 1617"/>
                <a:gd name="T75" fmla="*/ 1193 h 1281"/>
                <a:gd name="T76" fmla="*/ 939 w 1617"/>
                <a:gd name="T77" fmla="*/ 1097 h 1281"/>
                <a:gd name="T78" fmla="*/ 931 w 1617"/>
                <a:gd name="T79" fmla="*/ 1073 h 1281"/>
                <a:gd name="T80" fmla="*/ 931 w 1617"/>
                <a:gd name="T81" fmla="*/ 1057 h 1281"/>
                <a:gd name="T82" fmla="*/ 923 w 1617"/>
                <a:gd name="T83" fmla="*/ 1041 h 1281"/>
                <a:gd name="T84" fmla="*/ 908 w 1617"/>
                <a:gd name="T85" fmla="*/ 1018 h 1281"/>
                <a:gd name="T86" fmla="*/ 900 w 1617"/>
                <a:gd name="T87" fmla="*/ 1002 h 1281"/>
                <a:gd name="T88" fmla="*/ 923 w 1617"/>
                <a:gd name="T89" fmla="*/ 8 h 1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7"/>
                <a:gd name="T136" fmla="*/ 0 h 1281"/>
                <a:gd name="T137" fmla="*/ 1617 w 1617"/>
                <a:gd name="T138" fmla="*/ 1281 h 12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7" h="1281">
                  <a:moveTo>
                    <a:pt x="732" y="0"/>
                  </a:moveTo>
                  <a:lnTo>
                    <a:pt x="740" y="994"/>
                  </a:lnTo>
                  <a:lnTo>
                    <a:pt x="732" y="1002"/>
                  </a:lnTo>
                  <a:lnTo>
                    <a:pt x="724" y="1010"/>
                  </a:lnTo>
                  <a:lnTo>
                    <a:pt x="716" y="1018"/>
                  </a:lnTo>
                  <a:lnTo>
                    <a:pt x="708" y="1026"/>
                  </a:lnTo>
                  <a:lnTo>
                    <a:pt x="701" y="1034"/>
                  </a:lnTo>
                  <a:lnTo>
                    <a:pt x="701" y="1049"/>
                  </a:lnTo>
                  <a:lnTo>
                    <a:pt x="693" y="1057"/>
                  </a:lnTo>
                  <a:lnTo>
                    <a:pt x="693" y="1073"/>
                  </a:lnTo>
                  <a:lnTo>
                    <a:pt x="693" y="1081"/>
                  </a:lnTo>
                  <a:lnTo>
                    <a:pt x="693" y="1097"/>
                  </a:lnTo>
                  <a:lnTo>
                    <a:pt x="8" y="1193"/>
                  </a:lnTo>
                  <a:lnTo>
                    <a:pt x="0" y="1200"/>
                  </a:lnTo>
                  <a:lnTo>
                    <a:pt x="0" y="1208"/>
                  </a:lnTo>
                  <a:lnTo>
                    <a:pt x="8" y="1216"/>
                  </a:lnTo>
                  <a:lnTo>
                    <a:pt x="16" y="1224"/>
                  </a:lnTo>
                  <a:lnTo>
                    <a:pt x="24" y="1224"/>
                  </a:lnTo>
                  <a:lnTo>
                    <a:pt x="40" y="1232"/>
                  </a:lnTo>
                  <a:lnTo>
                    <a:pt x="56" y="1240"/>
                  </a:lnTo>
                  <a:lnTo>
                    <a:pt x="72" y="1240"/>
                  </a:lnTo>
                  <a:lnTo>
                    <a:pt x="88" y="1240"/>
                  </a:lnTo>
                  <a:lnTo>
                    <a:pt x="119" y="1248"/>
                  </a:lnTo>
                  <a:lnTo>
                    <a:pt x="135" y="1248"/>
                  </a:lnTo>
                  <a:lnTo>
                    <a:pt x="167" y="1256"/>
                  </a:lnTo>
                  <a:lnTo>
                    <a:pt x="199" y="1256"/>
                  </a:lnTo>
                  <a:lnTo>
                    <a:pt x="231" y="1264"/>
                  </a:lnTo>
                  <a:lnTo>
                    <a:pt x="271" y="1264"/>
                  </a:lnTo>
                  <a:lnTo>
                    <a:pt x="295" y="1264"/>
                  </a:lnTo>
                  <a:lnTo>
                    <a:pt x="334" y="1264"/>
                  </a:lnTo>
                  <a:lnTo>
                    <a:pt x="366" y="1272"/>
                  </a:lnTo>
                  <a:lnTo>
                    <a:pt x="398" y="1272"/>
                  </a:lnTo>
                  <a:lnTo>
                    <a:pt x="430" y="1272"/>
                  </a:lnTo>
                  <a:lnTo>
                    <a:pt x="470" y="1272"/>
                  </a:lnTo>
                  <a:lnTo>
                    <a:pt x="502" y="1272"/>
                  </a:lnTo>
                  <a:lnTo>
                    <a:pt x="541" y="1272"/>
                  </a:lnTo>
                  <a:lnTo>
                    <a:pt x="573" y="1272"/>
                  </a:lnTo>
                  <a:lnTo>
                    <a:pt x="605" y="1280"/>
                  </a:lnTo>
                  <a:lnTo>
                    <a:pt x="637" y="1280"/>
                  </a:lnTo>
                  <a:lnTo>
                    <a:pt x="677" y="1280"/>
                  </a:lnTo>
                  <a:lnTo>
                    <a:pt x="708" y="1280"/>
                  </a:lnTo>
                  <a:lnTo>
                    <a:pt x="748" y="1280"/>
                  </a:lnTo>
                  <a:lnTo>
                    <a:pt x="780" y="1280"/>
                  </a:lnTo>
                  <a:lnTo>
                    <a:pt x="804" y="1280"/>
                  </a:lnTo>
                  <a:lnTo>
                    <a:pt x="836" y="1280"/>
                  </a:lnTo>
                  <a:lnTo>
                    <a:pt x="868" y="1280"/>
                  </a:lnTo>
                  <a:lnTo>
                    <a:pt x="908" y="1272"/>
                  </a:lnTo>
                  <a:lnTo>
                    <a:pt x="931" y="1272"/>
                  </a:lnTo>
                  <a:lnTo>
                    <a:pt x="963" y="1272"/>
                  </a:lnTo>
                  <a:lnTo>
                    <a:pt x="987" y="1272"/>
                  </a:lnTo>
                  <a:lnTo>
                    <a:pt x="1011" y="1272"/>
                  </a:lnTo>
                  <a:lnTo>
                    <a:pt x="1043" y="1272"/>
                  </a:lnTo>
                  <a:lnTo>
                    <a:pt x="1067" y="1264"/>
                  </a:lnTo>
                  <a:lnTo>
                    <a:pt x="1099" y="1264"/>
                  </a:lnTo>
                  <a:lnTo>
                    <a:pt x="1130" y="1264"/>
                  </a:lnTo>
                  <a:lnTo>
                    <a:pt x="1162" y="1264"/>
                  </a:lnTo>
                  <a:lnTo>
                    <a:pt x="1186" y="1264"/>
                  </a:lnTo>
                  <a:lnTo>
                    <a:pt x="1226" y="1264"/>
                  </a:lnTo>
                  <a:lnTo>
                    <a:pt x="1266" y="1264"/>
                  </a:lnTo>
                  <a:lnTo>
                    <a:pt x="1313" y="1256"/>
                  </a:lnTo>
                  <a:lnTo>
                    <a:pt x="1345" y="1256"/>
                  </a:lnTo>
                  <a:lnTo>
                    <a:pt x="1377" y="1256"/>
                  </a:lnTo>
                  <a:lnTo>
                    <a:pt x="1401" y="1248"/>
                  </a:lnTo>
                  <a:lnTo>
                    <a:pt x="1425" y="1248"/>
                  </a:lnTo>
                  <a:lnTo>
                    <a:pt x="1449" y="1240"/>
                  </a:lnTo>
                  <a:lnTo>
                    <a:pt x="1481" y="1240"/>
                  </a:lnTo>
                  <a:lnTo>
                    <a:pt x="1513" y="1240"/>
                  </a:lnTo>
                  <a:lnTo>
                    <a:pt x="1536" y="1232"/>
                  </a:lnTo>
                  <a:lnTo>
                    <a:pt x="1552" y="1232"/>
                  </a:lnTo>
                  <a:lnTo>
                    <a:pt x="1576" y="1224"/>
                  </a:lnTo>
                  <a:lnTo>
                    <a:pt x="1584" y="1224"/>
                  </a:lnTo>
                  <a:lnTo>
                    <a:pt x="1600" y="1216"/>
                  </a:lnTo>
                  <a:lnTo>
                    <a:pt x="1608" y="1216"/>
                  </a:lnTo>
                  <a:lnTo>
                    <a:pt x="1616" y="1208"/>
                  </a:lnTo>
                  <a:lnTo>
                    <a:pt x="1616" y="1200"/>
                  </a:lnTo>
                  <a:lnTo>
                    <a:pt x="1616" y="1193"/>
                  </a:lnTo>
                  <a:lnTo>
                    <a:pt x="1608" y="1193"/>
                  </a:lnTo>
                  <a:lnTo>
                    <a:pt x="939" y="1097"/>
                  </a:lnTo>
                  <a:lnTo>
                    <a:pt x="931" y="1081"/>
                  </a:lnTo>
                  <a:lnTo>
                    <a:pt x="931" y="1073"/>
                  </a:lnTo>
                  <a:lnTo>
                    <a:pt x="931" y="1065"/>
                  </a:lnTo>
                  <a:lnTo>
                    <a:pt x="931" y="1057"/>
                  </a:lnTo>
                  <a:lnTo>
                    <a:pt x="923" y="1049"/>
                  </a:lnTo>
                  <a:lnTo>
                    <a:pt x="923" y="1041"/>
                  </a:lnTo>
                  <a:lnTo>
                    <a:pt x="915" y="1026"/>
                  </a:lnTo>
                  <a:lnTo>
                    <a:pt x="908" y="1018"/>
                  </a:lnTo>
                  <a:lnTo>
                    <a:pt x="908" y="1010"/>
                  </a:lnTo>
                  <a:lnTo>
                    <a:pt x="900" y="1002"/>
                  </a:lnTo>
                  <a:lnTo>
                    <a:pt x="884" y="994"/>
                  </a:lnTo>
                  <a:lnTo>
                    <a:pt x="923" y="8"/>
                  </a:lnTo>
                  <a:lnTo>
                    <a:pt x="732" y="0"/>
                  </a:lnTo>
                </a:path>
              </a:pathLst>
            </a:custGeom>
            <a:solidFill>
              <a:srgbClr val="4040FF"/>
            </a:solidFill>
            <a:ln w="12700" cap="rnd" cmpd="sng">
              <a:noFill/>
              <a:prstDash val="solid"/>
              <a:round/>
              <a:headEnd type="none" w="med" len="med"/>
              <a:tailEnd type="none" w="med" len="med"/>
            </a:ln>
          </p:spPr>
          <p:txBody>
            <a:bodyPr/>
            <a:lstStyle/>
            <a:p>
              <a:endParaRPr lang="en-US"/>
            </a:p>
          </p:txBody>
        </p:sp>
        <p:grpSp>
          <p:nvGrpSpPr>
            <p:cNvPr id="6" name="Group 12"/>
            <p:cNvGrpSpPr>
              <a:grpSpLocks/>
            </p:cNvGrpSpPr>
            <p:nvPr/>
          </p:nvGrpSpPr>
          <p:grpSpPr bwMode="auto">
            <a:xfrm>
              <a:off x="1218" y="2733"/>
              <a:ext cx="1241" cy="1241"/>
              <a:chOff x="1218" y="2733"/>
              <a:chExt cx="1241" cy="1241"/>
            </a:xfrm>
          </p:grpSpPr>
          <p:sp>
            <p:nvSpPr>
              <p:cNvPr id="144422" name="Freeform 13"/>
              <p:cNvSpPr>
                <a:spLocks/>
              </p:cNvSpPr>
              <p:nvPr/>
            </p:nvSpPr>
            <p:spPr bwMode="auto">
              <a:xfrm>
                <a:off x="1730" y="2733"/>
                <a:ext cx="49" cy="977"/>
              </a:xfrm>
              <a:custGeom>
                <a:avLst/>
                <a:gdLst>
                  <a:gd name="T0" fmla="*/ 14 w 49"/>
                  <a:gd name="T1" fmla="*/ 0 h 977"/>
                  <a:gd name="T2" fmla="*/ 0 w 49"/>
                  <a:gd name="T3" fmla="*/ 976 h 977"/>
                  <a:gd name="T4" fmla="*/ 7 w 49"/>
                  <a:gd name="T5" fmla="*/ 976 h 977"/>
                  <a:gd name="T6" fmla="*/ 21 w 49"/>
                  <a:gd name="T7" fmla="*/ 976 h 977"/>
                  <a:gd name="T8" fmla="*/ 48 w 49"/>
                  <a:gd name="T9" fmla="*/ 8 h 977"/>
                  <a:gd name="T10" fmla="*/ 14 w 49"/>
                  <a:gd name="T11" fmla="*/ 0 h 977"/>
                  <a:gd name="T12" fmla="*/ 0 60000 65536"/>
                  <a:gd name="T13" fmla="*/ 0 60000 65536"/>
                  <a:gd name="T14" fmla="*/ 0 60000 65536"/>
                  <a:gd name="T15" fmla="*/ 0 60000 65536"/>
                  <a:gd name="T16" fmla="*/ 0 60000 65536"/>
                  <a:gd name="T17" fmla="*/ 0 60000 65536"/>
                  <a:gd name="T18" fmla="*/ 0 w 49"/>
                  <a:gd name="T19" fmla="*/ 0 h 977"/>
                  <a:gd name="T20" fmla="*/ 49 w 49"/>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49" h="977">
                    <a:moveTo>
                      <a:pt x="14" y="0"/>
                    </a:moveTo>
                    <a:lnTo>
                      <a:pt x="0" y="976"/>
                    </a:lnTo>
                    <a:lnTo>
                      <a:pt x="7" y="976"/>
                    </a:lnTo>
                    <a:lnTo>
                      <a:pt x="21" y="976"/>
                    </a:lnTo>
                    <a:lnTo>
                      <a:pt x="48" y="8"/>
                    </a:lnTo>
                    <a:lnTo>
                      <a:pt x="14"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44423" name="Freeform 14"/>
              <p:cNvSpPr>
                <a:spLocks/>
              </p:cNvSpPr>
              <p:nvPr/>
            </p:nvSpPr>
            <p:spPr bwMode="auto">
              <a:xfrm>
                <a:off x="1730" y="3717"/>
                <a:ext cx="73" cy="129"/>
              </a:xfrm>
              <a:custGeom>
                <a:avLst/>
                <a:gdLst>
                  <a:gd name="T0" fmla="*/ 0 w 73"/>
                  <a:gd name="T1" fmla="*/ 0 h 129"/>
                  <a:gd name="T2" fmla="*/ 29 w 73"/>
                  <a:gd name="T3" fmla="*/ 0 h 129"/>
                  <a:gd name="T4" fmla="*/ 36 w 73"/>
                  <a:gd name="T5" fmla="*/ 15 h 129"/>
                  <a:gd name="T6" fmla="*/ 50 w 73"/>
                  <a:gd name="T7" fmla="*/ 23 h 129"/>
                  <a:gd name="T8" fmla="*/ 58 w 73"/>
                  <a:gd name="T9" fmla="*/ 45 h 129"/>
                  <a:gd name="T10" fmla="*/ 65 w 73"/>
                  <a:gd name="T11" fmla="*/ 60 h 129"/>
                  <a:gd name="T12" fmla="*/ 72 w 73"/>
                  <a:gd name="T13" fmla="*/ 83 h 129"/>
                  <a:gd name="T14" fmla="*/ 72 w 73"/>
                  <a:gd name="T15" fmla="*/ 105 h 129"/>
                  <a:gd name="T16" fmla="*/ 65 w 73"/>
                  <a:gd name="T17" fmla="*/ 113 h 129"/>
                  <a:gd name="T18" fmla="*/ 50 w 73"/>
                  <a:gd name="T19" fmla="*/ 120 h 129"/>
                  <a:gd name="T20" fmla="*/ 29 w 73"/>
                  <a:gd name="T21" fmla="*/ 128 h 129"/>
                  <a:gd name="T22" fmla="*/ 14 w 73"/>
                  <a:gd name="T23" fmla="*/ 128 h 129"/>
                  <a:gd name="T24" fmla="*/ 14 w 73"/>
                  <a:gd name="T25" fmla="*/ 105 h 129"/>
                  <a:gd name="T26" fmla="*/ 14 w 73"/>
                  <a:gd name="T27" fmla="*/ 75 h 129"/>
                  <a:gd name="T28" fmla="*/ 14 w 73"/>
                  <a:gd name="T29" fmla="*/ 60 h 129"/>
                  <a:gd name="T30" fmla="*/ 14 w 73"/>
                  <a:gd name="T31" fmla="*/ 38 h 129"/>
                  <a:gd name="T32" fmla="*/ 7 w 73"/>
                  <a:gd name="T33" fmla="*/ 23 h 129"/>
                  <a:gd name="T34" fmla="*/ 0 w 73"/>
                  <a:gd name="T35" fmla="*/ 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9"/>
                  <a:gd name="T56" fmla="*/ 73 w 7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9">
                    <a:moveTo>
                      <a:pt x="0" y="0"/>
                    </a:moveTo>
                    <a:lnTo>
                      <a:pt x="29" y="0"/>
                    </a:lnTo>
                    <a:lnTo>
                      <a:pt x="36" y="15"/>
                    </a:lnTo>
                    <a:lnTo>
                      <a:pt x="50" y="23"/>
                    </a:lnTo>
                    <a:lnTo>
                      <a:pt x="58" y="45"/>
                    </a:lnTo>
                    <a:lnTo>
                      <a:pt x="65" y="60"/>
                    </a:lnTo>
                    <a:lnTo>
                      <a:pt x="72" y="83"/>
                    </a:lnTo>
                    <a:lnTo>
                      <a:pt x="72" y="105"/>
                    </a:lnTo>
                    <a:lnTo>
                      <a:pt x="65" y="113"/>
                    </a:lnTo>
                    <a:lnTo>
                      <a:pt x="50" y="120"/>
                    </a:lnTo>
                    <a:lnTo>
                      <a:pt x="29" y="128"/>
                    </a:lnTo>
                    <a:lnTo>
                      <a:pt x="14" y="128"/>
                    </a:lnTo>
                    <a:lnTo>
                      <a:pt x="14" y="105"/>
                    </a:lnTo>
                    <a:lnTo>
                      <a:pt x="14" y="75"/>
                    </a:lnTo>
                    <a:lnTo>
                      <a:pt x="14" y="60"/>
                    </a:lnTo>
                    <a:lnTo>
                      <a:pt x="14" y="38"/>
                    </a:lnTo>
                    <a:lnTo>
                      <a:pt x="7" y="23"/>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44424" name="Freeform 15"/>
              <p:cNvSpPr>
                <a:spLocks/>
              </p:cNvSpPr>
              <p:nvPr/>
            </p:nvSpPr>
            <p:spPr bwMode="auto">
              <a:xfrm>
                <a:off x="1762" y="3829"/>
                <a:ext cx="145" cy="145"/>
              </a:xfrm>
              <a:custGeom>
                <a:avLst/>
                <a:gdLst>
                  <a:gd name="T0" fmla="*/ 99 w 145"/>
                  <a:gd name="T1" fmla="*/ 0 h 145"/>
                  <a:gd name="T2" fmla="*/ 99 w 145"/>
                  <a:gd name="T3" fmla="*/ 8 h 145"/>
                  <a:gd name="T4" fmla="*/ 106 w 145"/>
                  <a:gd name="T5" fmla="*/ 8 h 145"/>
                  <a:gd name="T6" fmla="*/ 106 w 145"/>
                  <a:gd name="T7" fmla="*/ 15 h 145"/>
                  <a:gd name="T8" fmla="*/ 99 w 145"/>
                  <a:gd name="T9" fmla="*/ 23 h 145"/>
                  <a:gd name="T10" fmla="*/ 83 w 145"/>
                  <a:gd name="T11" fmla="*/ 23 h 145"/>
                  <a:gd name="T12" fmla="*/ 76 w 145"/>
                  <a:gd name="T13" fmla="*/ 23 h 145"/>
                  <a:gd name="T14" fmla="*/ 61 w 145"/>
                  <a:gd name="T15" fmla="*/ 30 h 145"/>
                  <a:gd name="T16" fmla="*/ 53 w 145"/>
                  <a:gd name="T17" fmla="*/ 30 h 145"/>
                  <a:gd name="T18" fmla="*/ 38 w 145"/>
                  <a:gd name="T19" fmla="*/ 30 h 145"/>
                  <a:gd name="T20" fmla="*/ 30 w 145"/>
                  <a:gd name="T21" fmla="*/ 30 h 145"/>
                  <a:gd name="T22" fmla="*/ 23 w 145"/>
                  <a:gd name="T23" fmla="*/ 30 h 145"/>
                  <a:gd name="T24" fmla="*/ 15 w 145"/>
                  <a:gd name="T25" fmla="*/ 38 h 145"/>
                  <a:gd name="T26" fmla="*/ 8 w 145"/>
                  <a:gd name="T27" fmla="*/ 38 h 145"/>
                  <a:gd name="T28" fmla="*/ 8 w 145"/>
                  <a:gd name="T29" fmla="*/ 45 h 145"/>
                  <a:gd name="T30" fmla="*/ 0 w 145"/>
                  <a:gd name="T31" fmla="*/ 53 h 145"/>
                  <a:gd name="T32" fmla="*/ 0 w 145"/>
                  <a:gd name="T33" fmla="*/ 61 h 145"/>
                  <a:gd name="T34" fmla="*/ 8 w 145"/>
                  <a:gd name="T35" fmla="*/ 68 h 145"/>
                  <a:gd name="T36" fmla="*/ 8 w 145"/>
                  <a:gd name="T37" fmla="*/ 76 h 145"/>
                  <a:gd name="T38" fmla="*/ 15 w 145"/>
                  <a:gd name="T39" fmla="*/ 83 h 145"/>
                  <a:gd name="T40" fmla="*/ 23 w 145"/>
                  <a:gd name="T41" fmla="*/ 91 h 145"/>
                  <a:gd name="T42" fmla="*/ 23 w 145"/>
                  <a:gd name="T43" fmla="*/ 99 h 145"/>
                  <a:gd name="T44" fmla="*/ 23 w 145"/>
                  <a:gd name="T45" fmla="*/ 106 h 145"/>
                  <a:gd name="T46" fmla="*/ 15 w 145"/>
                  <a:gd name="T47" fmla="*/ 106 h 145"/>
                  <a:gd name="T48" fmla="*/ 23 w 145"/>
                  <a:gd name="T49" fmla="*/ 114 h 145"/>
                  <a:gd name="T50" fmla="*/ 23 w 145"/>
                  <a:gd name="T51" fmla="*/ 121 h 145"/>
                  <a:gd name="T52" fmla="*/ 30 w 145"/>
                  <a:gd name="T53" fmla="*/ 129 h 145"/>
                  <a:gd name="T54" fmla="*/ 45 w 145"/>
                  <a:gd name="T55" fmla="*/ 136 h 145"/>
                  <a:gd name="T56" fmla="*/ 45 w 145"/>
                  <a:gd name="T57" fmla="*/ 144 h 145"/>
                  <a:gd name="T58" fmla="*/ 61 w 145"/>
                  <a:gd name="T59" fmla="*/ 144 h 145"/>
                  <a:gd name="T60" fmla="*/ 68 w 145"/>
                  <a:gd name="T61" fmla="*/ 144 h 145"/>
                  <a:gd name="T62" fmla="*/ 76 w 145"/>
                  <a:gd name="T63" fmla="*/ 144 h 145"/>
                  <a:gd name="T64" fmla="*/ 91 w 145"/>
                  <a:gd name="T65" fmla="*/ 144 h 145"/>
                  <a:gd name="T66" fmla="*/ 106 w 145"/>
                  <a:gd name="T67" fmla="*/ 144 h 145"/>
                  <a:gd name="T68" fmla="*/ 121 w 145"/>
                  <a:gd name="T69" fmla="*/ 144 h 145"/>
                  <a:gd name="T70" fmla="*/ 136 w 145"/>
                  <a:gd name="T71" fmla="*/ 144 h 145"/>
                  <a:gd name="T72" fmla="*/ 144 w 145"/>
                  <a:gd name="T73" fmla="*/ 144 h 145"/>
                  <a:gd name="T74" fmla="*/ 144 w 145"/>
                  <a:gd name="T75" fmla="*/ 136 h 145"/>
                  <a:gd name="T76" fmla="*/ 144 w 145"/>
                  <a:gd name="T77" fmla="*/ 129 h 145"/>
                  <a:gd name="T78" fmla="*/ 121 w 145"/>
                  <a:gd name="T79" fmla="*/ 121 h 145"/>
                  <a:gd name="T80" fmla="*/ 106 w 145"/>
                  <a:gd name="T81" fmla="*/ 114 h 145"/>
                  <a:gd name="T82" fmla="*/ 91 w 145"/>
                  <a:gd name="T83" fmla="*/ 106 h 145"/>
                  <a:gd name="T84" fmla="*/ 76 w 145"/>
                  <a:gd name="T85" fmla="*/ 99 h 145"/>
                  <a:gd name="T86" fmla="*/ 61 w 145"/>
                  <a:gd name="T87" fmla="*/ 91 h 145"/>
                  <a:gd name="T88" fmla="*/ 53 w 145"/>
                  <a:gd name="T89" fmla="*/ 76 h 145"/>
                  <a:gd name="T90" fmla="*/ 45 w 145"/>
                  <a:gd name="T91" fmla="*/ 68 h 145"/>
                  <a:gd name="T92" fmla="*/ 38 w 145"/>
                  <a:gd name="T93" fmla="*/ 68 h 145"/>
                  <a:gd name="T94" fmla="*/ 38 w 145"/>
                  <a:gd name="T95" fmla="*/ 61 h 145"/>
                  <a:gd name="T96" fmla="*/ 38 w 145"/>
                  <a:gd name="T97" fmla="*/ 53 h 145"/>
                  <a:gd name="T98" fmla="*/ 45 w 145"/>
                  <a:gd name="T99" fmla="*/ 53 h 145"/>
                  <a:gd name="T100" fmla="*/ 45 w 145"/>
                  <a:gd name="T101" fmla="*/ 45 h 145"/>
                  <a:gd name="T102" fmla="*/ 61 w 145"/>
                  <a:gd name="T103" fmla="*/ 45 h 145"/>
                  <a:gd name="T104" fmla="*/ 76 w 145"/>
                  <a:gd name="T105" fmla="*/ 38 h 145"/>
                  <a:gd name="T106" fmla="*/ 91 w 145"/>
                  <a:gd name="T107" fmla="*/ 38 h 145"/>
                  <a:gd name="T108" fmla="*/ 99 w 145"/>
                  <a:gd name="T109" fmla="*/ 30 h 145"/>
                  <a:gd name="T110" fmla="*/ 106 w 145"/>
                  <a:gd name="T111" fmla="*/ 30 h 145"/>
                  <a:gd name="T112" fmla="*/ 114 w 145"/>
                  <a:gd name="T113" fmla="*/ 23 h 145"/>
                  <a:gd name="T114" fmla="*/ 114 w 145"/>
                  <a:gd name="T115" fmla="*/ 15 h 145"/>
                  <a:gd name="T116" fmla="*/ 114 w 145"/>
                  <a:gd name="T117" fmla="*/ 8 h 145"/>
                  <a:gd name="T118" fmla="*/ 106 w 145"/>
                  <a:gd name="T119" fmla="*/ 0 h 145"/>
                  <a:gd name="T120" fmla="*/ 99 w 145"/>
                  <a:gd name="T121" fmla="*/ 0 h 1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
                  <a:gd name="T184" fmla="*/ 0 h 145"/>
                  <a:gd name="T185" fmla="*/ 145 w 145"/>
                  <a:gd name="T186" fmla="*/ 145 h 1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 h="145">
                    <a:moveTo>
                      <a:pt x="99" y="0"/>
                    </a:moveTo>
                    <a:lnTo>
                      <a:pt x="99" y="8"/>
                    </a:lnTo>
                    <a:lnTo>
                      <a:pt x="106" y="8"/>
                    </a:lnTo>
                    <a:lnTo>
                      <a:pt x="106" y="15"/>
                    </a:lnTo>
                    <a:lnTo>
                      <a:pt x="99" y="23"/>
                    </a:lnTo>
                    <a:lnTo>
                      <a:pt x="83" y="23"/>
                    </a:lnTo>
                    <a:lnTo>
                      <a:pt x="76" y="23"/>
                    </a:lnTo>
                    <a:lnTo>
                      <a:pt x="61" y="30"/>
                    </a:lnTo>
                    <a:lnTo>
                      <a:pt x="53" y="30"/>
                    </a:lnTo>
                    <a:lnTo>
                      <a:pt x="38" y="30"/>
                    </a:lnTo>
                    <a:lnTo>
                      <a:pt x="30" y="30"/>
                    </a:lnTo>
                    <a:lnTo>
                      <a:pt x="23" y="30"/>
                    </a:lnTo>
                    <a:lnTo>
                      <a:pt x="15" y="38"/>
                    </a:lnTo>
                    <a:lnTo>
                      <a:pt x="8" y="38"/>
                    </a:lnTo>
                    <a:lnTo>
                      <a:pt x="8" y="45"/>
                    </a:lnTo>
                    <a:lnTo>
                      <a:pt x="0" y="53"/>
                    </a:lnTo>
                    <a:lnTo>
                      <a:pt x="0" y="61"/>
                    </a:lnTo>
                    <a:lnTo>
                      <a:pt x="8" y="68"/>
                    </a:lnTo>
                    <a:lnTo>
                      <a:pt x="8" y="76"/>
                    </a:lnTo>
                    <a:lnTo>
                      <a:pt x="15" y="83"/>
                    </a:lnTo>
                    <a:lnTo>
                      <a:pt x="23" y="91"/>
                    </a:lnTo>
                    <a:lnTo>
                      <a:pt x="23" y="99"/>
                    </a:lnTo>
                    <a:lnTo>
                      <a:pt x="23" y="106"/>
                    </a:lnTo>
                    <a:lnTo>
                      <a:pt x="15" y="106"/>
                    </a:lnTo>
                    <a:lnTo>
                      <a:pt x="23" y="114"/>
                    </a:lnTo>
                    <a:lnTo>
                      <a:pt x="23" y="121"/>
                    </a:lnTo>
                    <a:lnTo>
                      <a:pt x="30" y="129"/>
                    </a:lnTo>
                    <a:lnTo>
                      <a:pt x="45" y="136"/>
                    </a:lnTo>
                    <a:lnTo>
                      <a:pt x="45" y="144"/>
                    </a:lnTo>
                    <a:lnTo>
                      <a:pt x="61" y="144"/>
                    </a:lnTo>
                    <a:lnTo>
                      <a:pt x="68" y="144"/>
                    </a:lnTo>
                    <a:lnTo>
                      <a:pt x="76" y="144"/>
                    </a:lnTo>
                    <a:lnTo>
                      <a:pt x="91" y="144"/>
                    </a:lnTo>
                    <a:lnTo>
                      <a:pt x="106" y="144"/>
                    </a:lnTo>
                    <a:lnTo>
                      <a:pt x="121" y="144"/>
                    </a:lnTo>
                    <a:lnTo>
                      <a:pt x="136" y="144"/>
                    </a:lnTo>
                    <a:lnTo>
                      <a:pt x="144" y="144"/>
                    </a:lnTo>
                    <a:lnTo>
                      <a:pt x="144" y="136"/>
                    </a:lnTo>
                    <a:lnTo>
                      <a:pt x="144" y="129"/>
                    </a:lnTo>
                    <a:lnTo>
                      <a:pt x="121" y="121"/>
                    </a:lnTo>
                    <a:lnTo>
                      <a:pt x="106" y="114"/>
                    </a:lnTo>
                    <a:lnTo>
                      <a:pt x="91" y="106"/>
                    </a:lnTo>
                    <a:lnTo>
                      <a:pt x="76" y="99"/>
                    </a:lnTo>
                    <a:lnTo>
                      <a:pt x="61" y="91"/>
                    </a:lnTo>
                    <a:lnTo>
                      <a:pt x="53" y="76"/>
                    </a:lnTo>
                    <a:lnTo>
                      <a:pt x="45" y="68"/>
                    </a:lnTo>
                    <a:lnTo>
                      <a:pt x="38" y="68"/>
                    </a:lnTo>
                    <a:lnTo>
                      <a:pt x="38" y="61"/>
                    </a:lnTo>
                    <a:lnTo>
                      <a:pt x="38" y="53"/>
                    </a:lnTo>
                    <a:lnTo>
                      <a:pt x="45" y="53"/>
                    </a:lnTo>
                    <a:lnTo>
                      <a:pt x="45" y="45"/>
                    </a:lnTo>
                    <a:lnTo>
                      <a:pt x="61" y="45"/>
                    </a:lnTo>
                    <a:lnTo>
                      <a:pt x="76" y="38"/>
                    </a:lnTo>
                    <a:lnTo>
                      <a:pt x="91" y="38"/>
                    </a:lnTo>
                    <a:lnTo>
                      <a:pt x="99" y="30"/>
                    </a:lnTo>
                    <a:lnTo>
                      <a:pt x="106" y="30"/>
                    </a:lnTo>
                    <a:lnTo>
                      <a:pt x="114" y="23"/>
                    </a:lnTo>
                    <a:lnTo>
                      <a:pt x="114" y="15"/>
                    </a:lnTo>
                    <a:lnTo>
                      <a:pt x="114" y="8"/>
                    </a:lnTo>
                    <a:lnTo>
                      <a:pt x="106" y="0"/>
                    </a:lnTo>
                    <a:lnTo>
                      <a:pt x="99" y="0"/>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44425" name="Freeform 16"/>
              <p:cNvSpPr>
                <a:spLocks/>
              </p:cNvSpPr>
              <p:nvPr/>
            </p:nvSpPr>
            <p:spPr bwMode="auto">
              <a:xfrm>
                <a:off x="1914" y="3845"/>
                <a:ext cx="545" cy="121"/>
              </a:xfrm>
              <a:custGeom>
                <a:avLst/>
                <a:gdLst>
                  <a:gd name="T0" fmla="*/ 544 w 545"/>
                  <a:gd name="T1" fmla="*/ 75 h 121"/>
                  <a:gd name="T2" fmla="*/ 536 w 545"/>
                  <a:gd name="T3" fmla="*/ 68 h 121"/>
                  <a:gd name="T4" fmla="*/ 63 w 545"/>
                  <a:gd name="T5" fmla="*/ 0 h 121"/>
                  <a:gd name="T6" fmla="*/ 39 w 545"/>
                  <a:gd name="T7" fmla="*/ 0 h 121"/>
                  <a:gd name="T8" fmla="*/ 24 w 545"/>
                  <a:gd name="T9" fmla="*/ 0 h 121"/>
                  <a:gd name="T10" fmla="*/ 8 w 545"/>
                  <a:gd name="T11" fmla="*/ 8 h 121"/>
                  <a:gd name="T12" fmla="*/ 0 w 545"/>
                  <a:gd name="T13" fmla="*/ 15 h 121"/>
                  <a:gd name="T14" fmla="*/ 8 w 545"/>
                  <a:gd name="T15" fmla="*/ 23 h 121"/>
                  <a:gd name="T16" fmla="*/ 24 w 545"/>
                  <a:gd name="T17" fmla="*/ 30 h 121"/>
                  <a:gd name="T18" fmla="*/ 32 w 545"/>
                  <a:gd name="T19" fmla="*/ 30 h 121"/>
                  <a:gd name="T20" fmla="*/ 39 w 545"/>
                  <a:gd name="T21" fmla="*/ 38 h 121"/>
                  <a:gd name="T22" fmla="*/ 47 w 545"/>
                  <a:gd name="T23" fmla="*/ 53 h 121"/>
                  <a:gd name="T24" fmla="*/ 47 w 545"/>
                  <a:gd name="T25" fmla="*/ 60 h 121"/>
                  <a:gd name="T26" fmla="*/ 47 w 545"/>
                  <a:gd name="T27" fmla="*/ 75 h 121"/>
                  <a:gd name="T28" fmla="*/ 47 w 545"/>
                  <a:gd name="T29" fmla="*/ 83 h 121"/>
                  <a:gd name="T30" fmla="*/ 47 w 545"/>
                  <a:gd name="T31" fmla="*/ 98 h 121"/>
                  <a:gd name="T32" fmla="*/ 55 w 545"/>
                  <a:gd name="T33" fmla="*/ 113 h 121"/>
                  <a:gd name="T34" fmla="*/ 63 w 545"/>
                  <a:gd name="T35" fmla="*/ 113 h 121"/>
                  <a:gd name="T36" fmla="*/ 79 w 545"/>
                  <a:gd name="T37" fmla="*/ 120 h 121"/>
                  <a:gd name="T38" fmla="*/ 134 w 545"/>
                  <a:gd name="T39" fmla="*/ 120 h 121"/>
                  <a:gd name="T40" fmla="*/ 181 w 545"/>
                  <a:gd name="T41" fmla="*/ 120 h 121"/>
                  <a:gd name="T42" fmla="*/ 221 w 545"/>
                  <a:gd name="T43" fmla="*/ 120 h 121"/>
                  <a:gd name="T44" fmla="*/ 268 w 545"/>
                  <a:gd name="T45" fmla="*/ 120 h 121"/>
                  <a:gd name="T46" fmla="*/ 323 w 545"/>
                  <a:gd name="T47" fmla="*/ 113 h 121"/>
                  <a:gd name="T48" fmla="*/ 363 w 545"/>
                  <a:gd name="T49" fmla="*/ 113 h 121"/>
                  <a:gd name="T50" fmla="*/ 402 w 545"/>
                  <a:gd name="T51" fmla="*/ 105 h 121"/>
                  <a:gd name="T52" fmla="*/ 434 w 545"/>
                  <a:gd name="T53" fmla="*/ 98 h 121"/>
                  <a:gd name="T54" fmla="*/ 473 w 545"/>
                  <a:gd name="T55" fmla="*/ 98 h 121"/>
                  <a:gd name="T56" fmla="*/ 505 w 545"/>
                  <a:gd name="T57" fmla="*/ 90 h 121"/>
                  <a:gd name="T58" fmla="*/ 520 w 545"/>
                  <a:gd name="T59" fmla="*/ 90 h 121"/>
                  <a:gd name="T60" fmla="*/ 536 w 545"/>
                  <a:gd name="T61" fmla="*/ 83 h 121"/>
                  <a:gd name="T62" fmla="*/ 544 w 545"/>
                  <a:gd name="T63" fmla="*/ 75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121"/>
                  <a:gd name="T98" fmla="*/ 545 w 545"/>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121">
                    <a:moveTo>
                      <a:pt x="544" y="75"/>
                    </a:moveTo>
                    <a:lnTo>
                      <a:pt x="536" y="68"/>
                    </a:lnTo>
                    <a:lnTo>
                      <a:pt x="63" y="0"/>
                    </a:lnTo>
                    <a:lnTo>
                      <a:pt x="39" y="0"/>
                    </a:lnTo>
                    <a:lnTo>
                      <a:pt x="24" y="0"/>
                    </a:lnTo>
                    <a:lnTo>
                      <a:pt x="8" y="8"/>
                    </a:lnTo>
                    <a:lnTo>
                      <a:pt x="0" y="15"/>
                    </a:lnTo>
                    <a:lnTo>
                      <a:pt x="8" y="23"/>
                    </a:lnTo>
                    <a:lnTo>
                      <a:pt x="24" y="30"/>
                    </a:lnTo>
                    <a:lnTo>
                      <a:pt x="32" y="30"/>
                    </a:lnTo>
                    <a:lnTo>
                      <a:pt x="39" y="38"/>
                    </a:lnTo>
                    <a:lnTo>
                      <a:pt x="47" y="53"/>
                    </a:lnTo>
                    <a:lnTo>
                      <a:pt x="47" y="60"/>
                    </a:lnTo>
                    <a:lnTo>
                      <a:pt x="47" y="75"/>
                    </a:lnTo>
                    <a:lnTo>
                      <a:pt x="47" y="83"/>
                    </a:lnTo>
                    <a:lnTo>
                      <a:pt x="47" y="98"/>
                    </a:lnTo>
                    <a:lnTo>
                      <a:pt x="55" y="113"/>
                    </a:lnTo>
                    <a:lnTo>
                      <a:pt x="63" y="113"/>
                    </a:lnTo>
                    <a:lnTo>
                      <a:pt x="79" y="120"/>
                    </a:lnTo>
                    <a:lnTo>
                      <a:pt x="134" y="120"/>
                    </a:lnTo>
                    <a:lnTo>
                      <a:pt x="181" y="120"/>
                    </a:lnTo>
                    <a:lnTo>
                      <a:pt x="221" y="120"/>
                    </a:lnTo>
                    <a:lnTo>
                      <a:pt x="268" y="120"/>
                    </a:lnTo>
                    <a:lnTo>
                      <a:pt x="323" y="113"/>
                    </a:lnTo>
                    <a:lnTo>
                      <a:pt x="363" y="113"/>
                    </a:lnTo>
                    <a:lnTo>
                      <a:pt x="402" y="105"/>
                    </a:lnTo>
                    <a:lnTo>
                      <a:pt x="434" y="98"/>
                    </a:lnTo>
                    <a:lnTo>
                      <a:pt x="473" y="98"/>
                    </a:lnTo>
                    <a:lnTo>
                      <a:pt x="505" y="90"/>
                    </a:lnTo>
                    <a:lnTo>
                      <a:pt x="520" y="90"/>
                    </a:lnTo>
                    <a:lnTo>
                      <a:pt x="536" y="83"/>
                    </a:lnTo>
                    <a:lnTo>
                      <a:pt x="544" y="75"/>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44426" name="Freeform 17"/>
              <p:cNvSpPr>
                <a:spLocks/>
              </p:cNvSpPr>
              <p:nvPr/>
            </p:nvSpPr>
            <p:spPr bwMode="auto">
              <a:xfrm>
                <a:off x="1218" y="3829"/>
                <a:ext cx="433" cy="137"/>
              </a:xfrm>
              <a:custGeom>
                <a:avLst/>
                <a:gdLst>
                  <a:gd name="T0" fmla="*/ 432 w 433"/>
                  <a:gd name="T1" fmla="*/ 38 h 137"/>
                  <a:gd name="T2" fmla="*/ 408 w 433"/>
                  <a:gd name="T3" fmla="*/ 30 h 137"/>
                  <a:gd name="T4" fmla="*/ 385 w 433"/>
                  <a:gd name="T5" fmla="*/ 15 h 137"/>
                  <a:gd name="T6" fmla="*/ 361 w 433"/>
                  <a:gd name="T7" fmla="*/ 8 h 137"/>
                  <a:gd name="T8" fmla="*/ 353 w 433"/>
                  <a:gd name="T9" fmla="*/ 0 h 137"/>
                  <a:gd name="T10" fmla="*/ 283 w 433"/>
                  <a:gd name="T11" fmla="*/ 15 h 137"/>
                  <a:gd name="T12" fmla="*/ 196 w 433"/>
                  <a:gd name="T13" fmla="*/ 30 h 137"/>
                  <a:gd name="T14" fmla="*/ 16 w 433"/>
                  <a:gd name="T15" fmla="*/ 53 h 137"/>
                  <a:gd name="T16" fmla="*/ 8 w 433"/>
                  <a:gd name="T17" fmla="*/ 60 h 137"/>
                  <a:gd name="T18" fmla="*/ 0 w 433"/>
                  <a:gd name="T19" fmla="*/ 68 h 137"/>
                  <a:gd name="T20" fmla="*/ 8 w 433"/>
                  <a:gd name="T21" fmla="*/ 76 h 137"/>
                  <a:gd name="T22" fmla="*/ 16 w 433"/>
                  <a:gd name="T23" fmla="*/ 76 h 137"/>
                  <a:gd name="T24" fmla="*/ 24 w 433"/>
                  <a:gd name="T25" fmla="*/ 83 h 137"/>
                  <a:gd name="T26" fmla="*/ 126 w 433"/>
                  <a:gd name="T27" fmla="*/ 91 h 137"/>
                  <a:gd name="T28" fmla="*/ 189 w 433"/>
                  <a:gd name="T29" fmla="*/ 98 h 137"/>
                  <a:gd name="T30" fmla="*/ 220 w 433"/>
                  <a:gd name="T31" fmla="*/ 106 h 137"/>
                  <a:gd name="T32" fmla="*/ 259 w 433"/>
                  <a:gd name="T33" fmla="*/ 113 h 137"/>
                  <a:gd name="T34" fmla="*/ 283 w 433"/>
                  <a:gd name="T35" fmla="*/ 121 h 137"/>
                  <a:gd name="T36" fmla="*/ 306 w 433"/>
                  <a:gd name="T37" fmla="*/ 128 h 137"/>
                  <a:gd name="T38" fmla="*/ 322 w 433"/>
                  <a:gd name="T39" fmla="*/ 136 h 137"/>
                  <a:gd name="T40" fmla="*/ 346 w 433"/>
                  <a:gd name="T41" fmla="*/ 136 h 137"/>
                  <a:gd name="T42" fmla="*/ 369 w 433"/>
                  <a:gd name="T43" fmla="*/ 136 h 137"/>
                  <a:gd name="T44" fmla="*/ 393 w 433"/>
                  <a:gd name="T45" fmla="*/ 136 h 137"/>
                  <a:gd name="T46" fmla="*/ 424 w 433"/>
                  <a:gd name="T47" fmla="*/ 76 h 137"/>
                  <a:gd name="T48" fmla="*/ 424 w 433"/>
                  <a:gd name="T49" fmla="*/ 68 h 137"/>
                  <a:gd name="T50" fmla="*/ 424 w 433"/>
                  <a:gd name="T51" fmla="*/ 60 h 137"/>
                  <a:gd name="T52" fmla="*/ 432 w 433"/>
                  <a:gd name="T53" fmla="*/ 3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3"/>
                  <a:gd name="T82" fmla="*/ 0 h 137"/>
                  <a:gd name="T83" fmla="*/ 433 w 433"/>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3" h="137">
                    <a:moveTo>
                      <a:pt x="432" y="38"/>
                    </a:moveTo>
                    <a:lnTo>
                      <a:pt x="408" y="30"/>
                    </a:lnTo>
                    <a:lnTo>
                      <a:pt x="385" y="15"/>
                    </a:lnTo>
                    <a:lnTo>
                      <a:pt x="361" y="8"/>
                    </a:lnTo>
                    <a:lnTo>
                      <a:pt x="353" y="0"/>
                    </a:lnTo>
                    <a:lnTo>
                      <a:pt x="283" y="15"/>
                    </a:lnTo>
                    <a:lnTo>
                      <a:pt x="196" y="30"/>
                    </a:lnTo>
                    <a:lnTo>
                      <a:pt x="16" y="53"/>
                    </a:lnTo>
                    <a:lnTo>
                      <a:pt x="8" y="60"/>
                    </a:lnTo>
                    <a:lnTo>
                      <a:pt x="0" y="68"/>
                    </a:lnTo>
                    <a:lnTo>
                      <a:pt x="8" y="76"/>
                    </a:lnTo>
                    <a:lnTo>
                      <a:pt x="16" y="76"/>
                    </a:lnTo>
                    <a:lnTo>
                      <a:pt x="24" y="83"/>
                    </a:lnTo>
                    <a:lnTo>
                      <a:pt x="126" y="91"/>
                    </a:lnTo>
                    <a:lnTo>
                      <a:pt x="189" y="98"/>
                    </a:lnTo>
                    <a:lnTo>
                      <a:pt x="220" y="106"/>
                    </a:lnTo>
                    <a:lnTo>
                      <a:pt x="259" y="113"/>
                    </a:lnTo>
                    <a:lnTo>
                      <a:pt x="283" y="121"/>
                    </a:lnTo>
                    <a:lnTo>
                      <a:pt x="306" y="128"/>
                    </a:lnTo>
                    <a:lnTo>
                      <a:pt x="322" y="136"/>
                    </a:lnTo>
                    <a:lnTo>
                      <a:pt x="346" y="136"/>
                    </a:lnTo>
                    <a:lnTo>
                      <a:pt x="369" y="136"/>
                    </a:lnTo>
                    <a:lnTo>
                      <a:pt x="393" y="136"/>
                    </a:lnTo>
                    <a:lnTo>
                      <a:pt x="424" y="76"/>
                    </a:lnTo>
                    <a:lnTo>
                      <a:pt x="424" y="68"/>
                    </a:lnTo>
                    <a:lnTo>
                      <a:pt x="424" y="60"/>
                    </a:lnTo>
                    <a:lnTo>
                      <a:pt x="432" y="38"/>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44427" name="Freeform 18"/>
              <p:cNvSpPr>
                <a:spLocks/>
              </p:cNvSpPr>
              <p:nvPr/>
            </p:nvSpPr>
            <p:spPr bwMode="auto">
              <a:xfrm>
                <a:off x="1594" y="3725"/>
                <a:ext cx="65" cy="105"/>
              </a:xfrm>
              <a:custGeom>
                <a:avLst/>
                <a:gdLst>
                  <a:gd name="T0" fmla="*/ 64 w 65"/>
                  <a:gd name="T1" fmla="*/ 0 h 105"/>
                  <a:gd name="T2" fmla="*/ 43 w 65"/>
                  <a:gd name="T3" fmla="*/ 0 h 105"/>
                  <a:gd name="T4" fmla="*/ 36 w 65"/>
                  <a:gd name="T5" fmla="*/ 7 h 105"/>
                  <a:gd name="T6" fmla="*/ 21 w 65"/>
                  <a:gd name="T7" fmla="*/ 15 h 105"/>
                  <a:gd name="T8" fmla="*/ 14 w 65"/>
                  <a:gd name="T9" fmla="*/ 30 h 105"/>
                  <a:gd name="T10" fmla="*/ 7 w 65"/>
                  <a:gd name="T11" fmla="*/ 45 h 105"/>
                  <a:gd name="T12" fmla="*/ 7 w 65"/>
                  <a:gd name="T13" fmla="*/ 59 h 105"/>
                  <a:gd name="T14" fmla="*/ 0 w 65"/>
                  <a:gd name="T15" fmla="*/ 74 h 105"/>
                  <a:gd name="T16" fmla="*/ 0 w 65"/>
                  <a:gd name="T17" fmla="*/ 89 h 105"/>
                  <a:gd name="T18" fmla="*/ 14 w 65"/>
                  <a:gd name="T19" fmla="*/ 97 h 105"/>
                  <a:gd name="T20" fmla="*/ 36 w 65"/>
                  <a:gd name="T21" fmla="*/ 104 h 105"/>
                  <a:gd name="T22" fmla="*/ 50 w 65"/>
                  <a:gd name="T23" fmla="*/ 104 h 105"/>
                  <a:gd name="T24" fmla="*/ 50 w 65"/>
                  <a:gd name="T25" fmla="*/ 89 h 105"/>
                  <a:gd name="T26" fmla="*/ 43 w 65"/>
                  <a:gd name="T27" fmla="*/ 67 h 105"/>
                  <a:gd name="T28" fmla="*/ 43 w 65"/>
                  <a:gd name="T29" fmla="*/ 52 h 105"/>
                  <a:gd name="T30" fmla="*/ 36 w 65"/>
                  <a:gd name="T31" fmla="*/ 45 h 105"/>
                  <a:gd name="T32" fmla="*/ 36 w 65"/>
                  <a:gd name="T33" fmla="*/ 30 h 105"/>
                  <a:gd name="T34" fmla="*/ 43 w 65"/>
                  <a:gd name="T35" fmla="*/ 22 h 105"/>
                  <a:gd name="T36" fmla="*/ 43 w 65"/>
                  <a:gd name="T37" fmla="*/ 15 h 105"/>
                  <a:gd name="T38" fmla="*/ 50 w 65"/>
                  <a:gd name="T39" fmla="*/ 7 h 105"/>
                  <a:gd name="T40" fmla="*/ 64 w 65"/>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05"/>
                  <a:gd name="T65" fmla="*/ 65 w 65"/>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05">
                    <a:moveTo>
                      <a:pt x="64" y="0"/>
                    </a:moveTo>
                    <a:lnTo>
                      <a:pt x="43" y="0"/>
                    </a:lnTo>
                    <a:lnTo>
                      <a:pt x="36" y="7"/>
                    </a:lnTo>
                    <a:lnTo>
                      <a:pt x="21" y="15"/>
                    </a:lnTo>
                    <a:lnTo>
                      <a:pt x="14" y="30"/>
                    </a:lnTo>
                    <a:lnTo>
                      <a:pt x="7" y="45"/>
                    </a:lnTo>
                    <a:lnTo>
                      <a:pt x="7" y="59"/>
                    </a:lnTo>
                    <a:lnTo>
                      <a:pt x="0" y="74"/>
                    </a:lnTo>
                    <a:lnTo>
                      <a:pt x="0" y="89"/>
                    </a:lnTo>
                    <a:lnTo>
                      <a:pt x="14" y="97"/>
                    </a:lnTo>
                    <a:lnTo>
                      <a:pt x="36" y="104"/>
                    </a:lnTo>
                    <a:lnTo>
                      <a:pt x="50" y="104"/>
                    </a:lnTo>
                    <a:lnTo>
                      <a:pt x="50" y="89"/>
                    </a:lnTo>
                    <a:lnTo>
                      <a:pt x="43" y="67"/>
                    </a:lnTo>
                    <a:lnTo>
                      <a:pt x="43" y="52"/>
                    </a:lnTo>
                    <a:lnTo>
                      <a:pt x="36" y="45"/>
                    </a:lnTo>
                    <a:lnTo>
                      <a:pt x="36" y="30"/>
                    </a:lnTo>
                    <a:lnTo>
                      <a:pt x="43" y="22"/>
                    </a:lnTo>
                    <a:lnTo>
                      <a:pt x="43" y="15"/>
                    </a:lnTo>
                    <a:lnTo>
                      <a:pt x="50" y="7"/>
                    </a:lnTo>
                    <a:lnTo>
                      <a:pt x="64" y="0"/>
                    </a:lnTo>
                  </a:path>
                </a:pathLst>
              </a:custGeom>
              <a:solidFill>
                <a:srgbClr val="0000FF"/>
              </a:solidFill>
              <a:ln w="12700" cap="rnd" cmpd="sng">
                <a:noFill/>
                <a:prstDash val="solid"/>
                <a:round/>
                <a:headEnd type="none" w="med" len="med"/>
                <a:tailEnd type="none" w="med" len="med"/>
              </a:ln>
            </p:spPr>
            <p:txBody>
              <a:bodyPr/>
              <a:lstStyle/>
              <a:p>
                <a:endParaRPr lang="en-US"/>
              </a:p>
            </p:txBody>
          </p:sp>
          <p:sp>
            <p:nvSpPr>
              <p:cNvPr id="144428" name="Freeform 19"/>
              <p:cNvSpPr>
                <a:spLocks/>
              </p:cNvSpPr>
              <p:nvPr/>
            </p:nvSpPr>
            <p:spPr bwMode="auto">
              <a:xfrm>
                <a:off x="1626" y="2733"/>
                <a:ext cx="33" cy="969"/>
              </a:xfrm>
              <a:custGeom>
                <a:avLst/>
                <a:gdLst>
                  <a:gd name="T0" fmla="*/ 32 w 33"/>
                  <a:gd name="T1" fmla="*/ 0 h 969"/>
                  <a:gd name="T2" fmla="*/ 19 w 33"/>
                  <a:gd name="T3" fmla="*/ 968 h 969"/>
                  <a:gd name="T4" fmla="*/ 6 w 33"/>
                  <a:gd name="T5" fmla="*/ 968 h 969"/>
                  <a:gd name="T6" fmla="*/ 0 w 33"/>
                  <a:gd name="T7" fmla="*/ 16 h 969"/>
                  <a:gd name="T8" fmla="*/ 19 w 33"/>
                  <a:gd name="T9" fmla="*/ 8 h 969"/>
                  <a:gd name="T10" fmla="*/ 32 w 33"/>
                  <a:gd name="T11" fmla="*/ 0 h 969"/>
                  <a:gd name="T12" fmla="*/ 0 60000 65536"/>
                  <a:gd name="T13" fmla="*/ 0 60000 65536"/>
                  <a:gd name="T14" fmla="*/ 0 60000 65536"/>
                  <a:gd name="T15" fmla="*/ 0 60000 65536"/>
                  <a:gd name="T16" fmla="*/ 0 60000 65536"/>
                  <a:gd name="T17" fmla="*/ 0 60000 65536"/>
                  <a:gd name="T18" fmla="*/ 0 w 33"/>
                  <a:gd name="T19" fmla="*/ 0 h 969"/>
                  <a:gd name="T20" fmla="*/ 33 w 33"/>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33" h="969">
                    <a:moveTo>
                      <a:pt x="32" y="0"/>
                    </a:moveTo>
                    <a:lnTo>
                      <a:pt x="19" y="968"/>
                    </a:lnTo>
                    <a:lnTo>
                      <a:pt x="6" y="968"/>
                    </a:lnTo>
                    <a:lnTo>
                      <a:pt x="0" y="16"/>
                    </a:lnTo>
                    <a:lnTo>
                      <a:pt x="19" y="8"/>
                    </a:lnTo>
                    <a:lnTo>
                      <a:pt x="32" y="0"/>
                    </a:lnTo>
                  </a:path>
                </a:pathLst>
              </a:custGeom>
              <a:solidFill>
                <a:srgbClr val="0000FF"/>
              </a:solidFill>
              <a:ln w="12700" cap="rnd" cmpd="sng">
                <a:noFill/>
                <a:prstDash val="solid"/>
                <a:round/>
                <a:headEnd type="none" w="med" len="med"/>
                <a:tailEnd type="none" w="med" len="med"/>
              </a:ln>
            </p:spPr>
            <p:txBody>
              <a:bodyPr/>
              <a:lstStyle/>
              <a:p>
                <a:endParaRPr lang="en-US"/>
              </a:p>
            </p:txBody>
          </p:sp>
        </p:grpSp>
      </p:grpSp>
      <p:sp>
        <p:nvSpPr>
          <p:cNvPr id="144388" name="Freeform 20"/>
          <p:cNvSpPr>
            <a:spLocks/>
          </p:cNvSpPr>
          <p:nvPr/>
        </p:nvSpPr>
        <p:spPr bwMode="auto">
          <a:xfrm>
            <a:off x="1447800" y="4191000"/>
            <a:ext cx="458788" cy="103188"/>
          </a:xfrm>
          <a:custGeom>
            <a:avLst/>
            <a:gdLst>
              <a:gd name="T0" fmla="*/ 0 w 289"/>
              <a:gd name="T1" fmla="*/ 0 h 65"/>
              <a:gd name="T2" fmla="*/ 2147483647 w 289"/>
              <a:gd name="T3" fmla="*/ 0 h 65"/>
              <a:gd name="T4" fmla="*/ 2147483647 w 289"/>
              <a:gd name="T5" fmla="*/ 0 h 65"/>
              <a:gd name="T6" fmla="*/ 2147483647 w 289"/>
              <a:gd name="T7" fmla="*/ 0 h 65"/>
              <a:gd name="T8" fmla="*/ 2147483647 w 289"/>
              <a:gd name="T9" fmla="*/ 2147483647 h 65"/>
              <a:gd name="T10" fmla="*/ 2147483647 w 289"/>
              <a:gd name="T11" fmla="*/ 2147483647 h 65"/>
              <a:gd name="T12" fmla="*/ 2147483647 w 289"/>
              <a:gd name="T13" fmla="*/ 2147483647 h 65"/>
              <a:gd name="T14" fmla="*/ 2147483647 w 289"/>
              <a:gd name="T15" fmla="*/ 2147483647 h 65"/>
              <a:gd name="T16" fmla="*/ 2147483647 w 289"/>
              <a:gd name="T17" fmla="*/ 2147483647 h 65"/>
              <a:gd name="T18" fmla="*/ 2147483647 w 289"/>
              <a:gd name="T19" fmla="*/ 2147483647 h 65"/>
              <a:gd name="T20" fmla="*/ 2147483647 w 289"/>
              <a:gd name="T21" fmla="*/ 2147483647 h 65"/>
              <a:gd name="T22" fmla="*/ 2147483647 w 289"/>
              <a:gd name="T23" fmla="*/ 2147483647 h 65"/>
              <a:gd name="T24" fmla="*/ 2147483647 w 289"/>
              <a:gd name="T25" fmla="*/ 2147483647 h 65"/>
              <a:gd name="T26" fmla="*/ 2147483647 w 289"/>
              <a:gd name="T27" fmla="*/ 2147483647 h 65"/>
              <a:gd name="T28" fmla="*/ 2147483647 w 289"/>
              <a:gd name="T29" fmla="*/ 2147483647 h 65"/>
              <a:gd name="T30" fmla="*/ 2147483647 w 289"/>
              <a:gd name="T31" fmla="*/ 2147483647 h 65"/>
              <a:gd name="T32" fmla="*/ 2147483647 w 289"/>
              <a:gd name="T33" fmla="*/ 2147483647 h 65"/>
              <a:gd name="T34" fmla="*/ 2147483647 w 289"/>
              <a:gd name="T35" fmla="*/ 2147483647 h 65"/>
              <a:gd name="T36" fmla="*/ 2147483647 w 289"/>
              <a:gd name="T37" fmla="*/ 2147483647 h 65"/>
              <a:gd name="T38" fmla="*/ 2147483647 w 289"/>
              <a:gd name="T39" fmla="*/ 2147483647 h 65"/>
              <a:gd name="T40" fmla="*/ 2147483647 w 289"/>
              <a:gd name="T41" fmla="*/ 2147483647 h 65"/>
              <a:gd name="T42" fmla="*/ 2147483647 w 289"/>
              <a:gd name="T43" fmla="*/ 2147483647 h 65"/>
              <a:gd name="T44" fmla="*/ 2147483647 w 289"/>
              <a:gd name="T45" fmla="*/ 2147483647 h 65"/>
              <a:gd name="T46" fmla="*/ 2147483647 w 289"/>
              <a:gd name="T47" fmla="*/ 2147483647 h 65"/>
              <a:gd name="T48" fmla="*/ 2147483647 w 289"/>
              <a:gd name="T49" fmla="*/ 2147483647 h 65"/>
              <a:gd name="T50" fmla="*/ 2147483647 w 289"/>
              <a:gd name="T51" fmla="*/ 2147483647 h 65"/>
              <a:gd name="T52" fmla="*/ 2147483647 w 289"/>
              <a:gd name="T53" fmla="*/ 2147483647 h 65"/>
              <a:gd name="T54" fmla="*/ 2147483647 w 289"/>
              <a:gd name="T55" fmla="*/ 2147483647 h 65"/>
              <a:gd name="T56" fmla="*/ 2147483647 w 289"/>
              <a:gd name="T57" fmla="*/ 2147483647 h 65"/>
              <a:gd name="T58" fmla="*/ 2147483647 w 289"/>
              <a:gd name="T59" fmla="*/ 2147483647 h 65"/>
              <a:gd name="T60" fmla="*/ 2147483647 w 289"/>
              <a:gd name="T61" fmla="*/ 2147483647 h 65"/>
              <a:gd name="T62" fmla="*/ 2147483647 w 289"/>
              <a:gd name="T63" fmla="*/ 2147483647 h 65"/>
              <a:gd name="T64" fmla="*/ 2147483647 w 289"/>
              <a:gd name="T65" fmla="*/ 2147483647 h 65"/>
              <a:gd name="T66" fmla="*/ 2147483647 w 289"/>
              <a:gd name="T67" fmla="*/ 2147483647 h 65"/>
              <a:gd name="T68" fmla="*/ 2147483647 w 289"/>
              <a:gd name="T69" fmla="*/ 2147483647 h 65"/>
              <a:gd name="T70" fmla="*/ 2147483647 w 289"/>
              <a:gd name="T71" fmla="*/ 2147483647 h 65"/>
              <a:gd name="T72" fmla="*/ 2147483647 w 289"/>
              <a:gd name="T73" fmla="*/ 2147483647 h 65"/>
              <a:gd name="T74" fmla="*/ 2147483647 w 289"/>
              <a:gd name="T75" fmla="*/ 2147483647 h 65"/>
              <a:gd name="T76" fmla="*/ 2147483647 w 289"/>
              <a:gd name="T77" fmla="*/ 2147483647 h 65"/>
              <a:gd name="T78" fmla="*/ 2147483647 w 289"/>
              <a:gd name="T79" fmla="*/ 2147483647 h 65"/>
              <a:gd name="T80" fmla="*/ 2147483647 w 289"/>
              <a:gd name="T81" fmla="*/ 2147483647 h 65"/>
              <a:gd name="T82" fmla="*/ 2147483647 w 289"/>
              <a:gd name="T83" fmla="*/ 2147483647 h 65"/>
              <a:gd name="T84" fmla="*/ 2147483647 w 289"/>
              <a:gd name="T85" fmla="*/ 2147483647 h 65"/>
              <a:gd name="T86" fmla="*/ 2147483647 w 289"/>
              <a:gd name="T87" fmla="*/ 2147483647 h 65"/>
              <a:gd name="T88" fmla="*/ 2147483647 w 289"/>
              <a:gd name="T89" fmla="*/ 2147483647 h 65"/>
              <a:gd name="T90" fmla="*/ 2147483647 w 289"/>
              <a:gd name="T91" fmla="*/ 2147483647 h 65"/>
              <a:gd name="T92" fmla="*/ 2147483647 w 289"/>
              <a:gd name="T93" fmla="*/ 2147483647 h 65"/>
              <a:gd name="T94" fmla="*/ 2147483647 w 289"/>
              <a:gd name="T95" fmla="*/ 2147483647 h 65"/>
              <a:gd name="T96" fmla="*/ 2147483647 w 289"/>
              <a:gd name="T97" fmla="*/ 2147483647 h 65"/>
              <a:gd name="T98" fmla="*/ 2147483647 w 289"/>
              <a:gd name="T99" fmla="*/ 2147483647 h 65"/>
              <a:gd name="T100" fmla="*/ 0 w 289"/>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5"/>
              <a:gd name="T155" fmla="*/ 289 w 289"/>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5">
                <a:moveTo>
                  <a:pt x="0" y="0"/>
                </a:moveTo>
                <a:lnTo>
                  <a:pt x="16" y="0"/>
                </a:lnTo>
                <a:lnTo>
                  <a:pt x="23" y="0"/>
                </a:lnTo>
                <a:lnTo>
                  <a:pt x="31" y="0"/>
                </a:lnTo>
                <a:lnTo>
                  <a:pt x="39" y="7"/>
                </a:lnTo>
                <a:lnTo>
                  <a:pt x="54" y="7"/>
                </a:lnTo>
                <a:lnTo>
                  <a:pt x="62" y="14"/>
                </a:lnTo>
                <a:lnTo>
                  <a:pt x="78" y="14"/>
                </a:lnTo>
                <a:lnTo>
                  <a:pt x="86" y="14"/>
                </a:lnTo>
                <a:lnTo>
                  <a:pt x="101" y="21"/>
                </a:lnTo>
                <a:lnTo>
                  <a:pt x="125" y="21"/>
                </a:lnTo>
                <a:lnTo>
                  <a:pt x="148" y="21"/>
                </a:lnTo>
                <a:lnTo>
                  <a:pt x="163" y="21"/>
                </a:lnTo>
                <a:lnTo>
                  <a:pt x="179" y="21"/>
                </a:lnTo>
                <a:lnTo>
                  <a:pt x="202" y="21"/>
                </a:lnTo>
                <a:lnTo>
                  <a:pt x="226" y="14"/>
                </a:lnTo>
                <a:lnTo>
                  <a:pt x="241" y="14"/>
                </a:lnTo>
                <a:lnTo>
                  <a:pt x="257" y="14"/>
                </a:lnTo>
                <a:lnTo>
                  <a:pt x="272" y="7"/>
                </a:lnTo>
                <a:lnTo>
                  <a:pt x="288" y="7"/>
                </a:lnTo>
                <a:lnTo>
                  <a:pt x="280" y="14"/>
                </a:lnTo>
                <a:lnTo>
                  <a:pt x="272" y="21"/>
                </a:lnTo>
                <a:lnTo>
                  <a:pt x="265" y="36"/>
                </a:lnTo>
                <a:lnTo>
                  <a:pt x="265" y="43"/>
                </a:lnTo>
                <a:lnTo>
                  <a:pt x="257" y="50"/>
                </a:lnTo>
                <a:lnTo>
                  <a:pt x="257" y="64"/>
                </a:lnTo>
                <a:lnTo>
                  <a:pt x="249" y="57"/>
                </a:lnTo>
                <a:lnTo>
                  <a:pt x="249" y="50"/>
                </a:lnTo>
                <a:lnTo>
                  <a:pt x="241" y="43"/>
                </a:lnTo>
                <a:lnTo>
                  <a:pt x="234" y="36"/>
                </a:lnTo>
                <a:lnTo>
                  <a:pt x="226" y="36"/>
                </a:lnTo>
                <a:lnTo>
                  <a:pt x="218" y="28"/>
                </a:lnTo>
                <a:lnTo>
                  <a:pt x="210" y="28"/>
                </a:lnTo>
                <a:lnTo>
                  <a:pt x="195" y="28"/>
                </a:lnTo>
                <a:lnTo>
                  <a:pt x="179" y="28"/>
                </a:lnTo>
                <a:lnTo>
                  <a:pt x="163" y="28"/>
                </a:lnTo>
                <a:lnTo>
                  <a:pt x="140" y="28"/>
                </a:lnTo>
                <a:lnTo>
                  <a:pt x="125" y="28"/>
                </a:lnTo>
                <a:lnTo>
                  <a:pt x="109" y="28"/>
                </a:lnTo>
                <a:lnTo>
                  <a:pt x="93" y="36"/>
                </a:lnTo>
                <a:lnTo>
                  <a:pt x="86" y="36"/>
                </a:lnTo>
                <a:lnTo>
                  <a:pt x="78" y="43"/>
                </a:lnTo>
                <a:lnTo>
                  <a:pt x="70" y="57"/>
                </a:lnTo>
                <a:lnTo>
                  <a:pt x="62" y="43"/>
                </a:lnTo>
                <a:lnTo>
                  <a:pt x="62" y="36"/>
                </a:lnTo>
                <a:lnTo>
                  <a:pt x="54" y="28"/>
                </a:lnTo>
                <a:lnTo>
                  <a:pt x="47" y="21"/>
                </a:lnTo>
                <a:lnTo>
                  <a:pt x="39" y="14"/>
                </a:lnTo>
                <a:lnTo>
                  <a:pt x="31" y="7"/>
                </a:lnTo>
                <a:lnTo>
                  <a:pt x="16" y="7"/>
                </a:lnTo>
                <a:lnTo>
                  <a:pt x="0" y="0"/>
                </a:lnTo>
              </a:path>
            </a:pathLst>
          </a:custGeom>
          <a:solidFill>
            <a:srgbClr val="600000"/>
          </a:solidFill>
          <a:ln w="12700" cap="rnd" cmpd="sng">
            <a:noFill/>
            <a:prstDash val="solid"/>
            <a:round/>
            <a:headEnd type="none" w="med" len="med"/>
            <a:tailEnd type="none" w="med" len="med"/>
          </a:ln>
        </p:spPr>
        <p:txBody>
          <a:bodyPr/>
          <a:lstStyle/>
          <a:p>
            <a:endParaRPr lang="en-US"/>
          </a:p>
        </p:txBody>
      </p:sp>
      <p:sp>
        <p:nvSpPr>
          <p:cNvPr id="144389" name="Oval 21"/>
          <p:cNvSpPr>
            <a:spLocks noChangeArrowheads="1"/>
          </p:cNvSpPr>
          <p:nvPr/>
        </p:nvSpPr>
        <p:spPr bwMode="auto">
          <a:xfrm>
            <a:off x="685800" y="2819400"/>
            <a:ext cx="2203450" cy="317500"/>
          </a:xfrm>
          <a:prstGeom prst="ellipse">
            <a:avLst/>
          </a:prstGeom>
          <a:solidFill>
            <a:srgbClr val="F76681"/>
          </a:solidFill>
          <a:ln w="12700">
            <a:noFill/>
            <a:round/>
            <a:headEnd/>
            <a:tailEnd/>
          </a:ln>
        </p:spPr>
        <p:txBody>
          <a:bodyPr wrap="none" anchor="ctr"/>
          <a:lstStyle/>
          <a:p>
            <a:pPr eaLnBrk="0" hangingPunct="0"/>
            <a:endParaRPr lang="en-US">
              <a:latin typeface="Calibri" pitchFamily="34" charset="0"/>
            </a:endParaRPr>
          </a:p>
        </p:txBody>
      </p:sp>
      <p:sp>
        <p:nvSpPr>
          <p:cNvPr id="144390" name="Freeform 22"/>
          <p:cNvSpPr>
            <a:spLocks/>
          </p:cNvSpPr>
          <p:nvPr/>
        </p:nvSpPr>
        <p:spPr bwMode="auto">
          <a:xfrm>
            <a:off x="1981200" y="3048000"/>
            <a:ext cx="611188" cy="534988"/>
          </a:xfrm>
          <a:custGeom>
            <a:avLst/>
            <a:gdLst>
              <a:gd name="T0" fmla="*/ 0 w 385"/>
              <a:gd name="T1" fmla="*/ 2147483647 h 337"/>
              <a:gd name="T2" fmla="*/ 2147483647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2147483647 h 337"/>
              <a:gd name="T22" fmla="*/ 2147483647 w 385"/>
              <a:gd name="T23" fmla="*/ 2147483647 h 337"/>
              <a:gd name="T24" fmla="*/ 2147483647 w 385"/>
              <a:gd name="T25" fmla="*/ 2147483647 h 337"/>
              <a:gd name="T26" fmla="*/ 2147483647 w 385"/>
              <a:gd name="T27" fmla="*/ 2147483647 h 337"/>
              <a:gd name="T28" fmla="*/ 2147483647 w 385"/>
              <a:gd name="T29" fmla="*/ 2147483647 h 337"/>
              <a:gd name="T30" fmla="*/ 2147483647 w 385"/>
              <a:gd name="T31" fmla="*/ 2147483647 h 337"/>
              <a:gd name="T32" fmla="*/ 2147483647 w 385"/>
              <a:gd name="T33" fmla="*/ 2147483647 h 337"/>
              <a:gd name="T34" fmla="*/ 2147483647 w 385"/>
              <a:gd name="T35" fmla="*/ 2147483647 h 337"/>
              <a:gd name="T36" fmla="*/ 2147483647 w 385"/>
              <a:gd name="T37" fmla="*/ 2147483647 h 337"/>
              <a:gd name="T38" fmla="*/ 2147483647 w 385"/>
              <a:gd name="T39" fmla="*/ 2147483647 h 337"/>
              <a:gd name="T40" fmla="*/ 2147483647 w 385"/>
              <a:gd name="T41" fmla="*/ 2147483647 h 337"/>
              <a:gd name="T42" fmla="*/ 2147483647 w 385"/>
              <a:gd name="T43" fmla="*/ 2147483647 h 337"/>
              <a:gd name="T44" fmla="*/ 2147483647 w 385"/>
              <a:gd name="T45" fmla="*/ 2147483647 h 337"/>
              <a:gd name="T46" fmla="*/ 2147483647 w 385"/>
              <a:gd name="T47" fmla="*/ 2147483647 h 337"/>
              <a:gd name="T48" fmla="*/ 2147483647 w 385"/>
              <a:gd name="T49" fmla="*/ 0 h 337"/>
              <a:gd name="T50" fmla="*/ 2147483647 w 385"/>
              <a:gd name="T51" fmla="*/ 2147483647 h 337"/>
              <a:gd name="T52" fmla="*/ 2147483647 w 385"/>
              <a:gd name="T53" fmla="*/ 2147483647 h 337"/>
              <a:gd name="T54" fmla="*/ 2147483647 w 385"/>
              <a:gd name="T55" fmla="*/ 2147483647 h 337"/>
              <a:gd name="T56" fmla="*/ 2147483647 w 385"/>
              <a:gd name="T57" fmla="*/ 2147483647 h 337"/>
              <a:gd name="T58" fmla="*/ 2147483647 w 385"/>
              <a:gd name="T59" fmla="*/ 2147483647 h 337"/>
              <a:gd name="T60" fmla="*/ 2147483647 w 385"/>
              <a:gd name="T61" fmla="*/ 2147483647 h 337"/>
              <a:gd name="T62" fmla="*/ 2147483647 w 385"/>
              <a:gd name="T63" fmla="*/ 2147483647 h 337"/>
              <a:gd name="T64" fmla="*/ 2147483647 w 385"/>
              <a:gd name="T65" fmla="*/ 2147483647 h 337"/>
              <a:gd name="T66" fmla="*/ 2147483647 w 385"/>
              <a:gd name="T67" fmla="*/ 2147483647 h 337"/>
              <a:gd name="T68" fmla="*/ 0 w 385"/>
              <a:gd name="T69" fmla="*/ 2147483647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37"/>
              <a:gd name="T107" fmla="*/ 385 w 385"/>
              <a:gd name="T108" fmla="*/ 337 h 3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37">
                <a:moveTo>
                  <a:pt x="0" y="63"/>
                </a:moveTo>
                <a:lnTo>
                  <a:pt x="16" y="94"/>
                </a:lnTo>
                <a:lnTo>
                  <a:pt x="24" y="133"/>
                </a:lnTo>
                <a:lnTo>
                  <a:pt x="39" y="180"/>
                </a:lnTo>
                <a:lnTo>
                  <a:pt x="55" y="211"/>
                </a:lnTo>
                <a:lnTo>
                  <a:pt x="71" y="250"/>
                </a:lnTo>
                <a:lnTo>
                  <a:pt x="94" y="273"/>
                </a:lnTo>
                <a:lnTo>
                  <a:pt x="110" y="297"/>
                </a:lnTo>
                <a:lnTo>
                  <a:pt x="149" y="320"/>
                </a:lnTo>
                <a:lnTo>
                  <a:pt x="172" y="328"/>
                </a:lnTo>
                <a:lnTo>
                  <a:pt x="196" y="336"/>
                </a:lnTo>
                <a:lnTo>
                  <a:pt x="212" y="336"/>
                </a:lnTo>
                <a:lnTo>
                  <a:pt x="227" y="328"/>
                </a:lnTo>
                <a:lnTo>
                  <a:pt x="243" y="320"/>
                </a:lnTo>
                <a:lnTo>
                  <a:pt x="259" y="313"/>
                </a:lnTo>
                <a:lnTo>
                  <a:pt x="282" y="289"/>
                </a:lnTo>
                <a:lnTo>
                  <a:pt x="298" y="273"/>
                </a:lnTo>
                <a:lnTo>
                  <a:pt x="313" y="242"/>
                </a:lnTo>
                <a:lnTo>
                  <a:pt x="337" y="219"/>
                </a:lnTo>
                <a:lnTo>
                  <a:pt x="345" y="188"/>
                </a:lnTo>
                <a:lnTo>
                  <a:pt x="360" y="148"/>
                </a:lnTo>
                <a:lnTo>
                  <a:pt x="368" y="109"/>
                </a:lnTo>
                <a:lnTo>
                  <a:pt x="376" y="78"/>
                </a:lnTo>
                <a:lnTo>
                  <a:pt x="384" y="39"/>
                </a:lnTo>
                <a:lnTo>
                  <a:pt x="384" y="0"/>
                </a:lnTo>
                <a:lnTo>
                  <a:pt x="360" y="16"/>
                </a:lnTo>
                <a:lnTo>
                  <a:pt x="329" y="16"/>
                </a:lnTo>
                <a:lnTo>
                  <a:pt x="306" y="23"/>
                </a:lnTo>
                <a:lnTo>
                  <a:pt x="259" y="31"/>
                </a:lnTo>
                <a:lnTo>
                  <a:pt x="227" y="39"/>
                </a:lnTo>
                <a:lnTo>
                  <a:pt x="172" y="47"/>
                </a:lnTo>
                <a:lnTo>
                  <a:pt x="125" y="55"/>
                </a:lnTo>
                <a:lnTo>
                  <a:pt x="78" y="55"/>
                </a:lnTo>
                <a:lnTo>
                  <a:pt x="39" y="55"/>
                </a:lnTo>
                <a:lnTo>
                  <a:pt x="0" y="63"/>
                </a:lnTo>
              </a:path>
            </a:pathLst>
          </a:custGeom>
          <a:solidFill>
            <a:srgbClr val="A00000"/>
          </a:solidFill>
          <a:ln w="12700" cap="rnd" cmpd="sng">
            <a:noFill/>
            <a:prstDash val="solid"/>
            <a:round/>
            <a:headEnd type="none" w="med" len="med"/>
            <a:tailEnd type="none" w="med" len="med"/>
          </a:ln>
        </p:spPr>
        <p:txBody>
          <a:bodyPr/>
          <a:lstStyle/>
          <a:p>
            <a:endParaRPr lang="en-US"/>
          </a:p>
        </p:txBody>
      </p:sp>
      <p:sp>
        <p:nvSpPr>
          <p:cNvPr id="144391" name="Freeform 23"/>
          <p:cNvSpPr>
            <a:spLocks/>
          </p:cNvSpPr>
          <p:nvPr/>
        </p:nvSpPr>
        <p:spPr bwMode="auto">
          <a:xfrm>
            <a:off x="2667000" y="2590800"/>
            <a:ext cx="344488" cy="1106488"/>
          </a:xfrm>
          <a:custGeom>
            <a:avLst/>
            <a:gdLst>
              <a:gd name="T0" fmla="*/ 0 w 217"/>
              <a:gd name="T1" fmla="*/ 0 h 697"/>
              <a:gd name="T2" fmla="*/ 2147483647 w 217"/>
              <a:gd name="T3" fmla="*/ 2147483647 h 697"/>
              <a:gd name="T4" fmla="*/ 2147483647 w 217"/>
              <a:gd name="T5" fmla="*/ 2147483647 h 697"/>
              <a:gd name="T6" fmla="*/ 2147483647 w 217"/>
              <a:gd name="T7" fmla="*/ 2147483647 h 697"/>
              <a:gd name="T8" fmla="*/ 2147483647 w 217"/>
              <a:gd name="T9" fmla="*/ 2147483647 h 697"/>
              <a:gd name="T10" fmla="*/ 2147483647 w 217"/>
              <a:gd name="T11" fmla="*/ 2147483647 h 697"/>
              <a:gd name="T12" fmla="*/ 2147483647 w 217"/>
              <a:gd name="T13" fmla="*/ 2147483647 h 697"/>
              <a:gd name="T14" fmla="*/ 2147483647 w 217"/>
              <a:gd name="T15" fmla="*/ 2147483647 h 697"/>
              <a:gd name="T16" fmla="*/ 2147483647 w 217"/>
              <a:gd name="T17" fmla="*/ 2147483647 h 697"/>
              <a:gd name="T18" fmla="*/ 2147483647 w 217"/>
              <a:gd name="T19" fmla="*/ 2147483647 h 697"/>
              <a:gd name="T20" fmla="*/ 2147483647 w 217"/>
              <a:gd name="T21" fmla="*/ 2147483647 h 697"/>
              <a:gd name="T22" fmla="*/ 2147483647 w 217"/>
              <a:gd name="T23" fmla="*/ 2147483647 h 697"/>
              <a:gd name="T24" fmla="*/ 2147483647 w 217"/>
              <a:gd name="T25" fmla="*/ 2147483647 h 697"/>
              <a:gd name="T26" fmla="*/ 2147483647 w 217"/>
              <a:gd name="T27" fmla="*/ 2147483647 h 697"/>
              <a:gd name="T28" fmla="*/ 2147483647 w 217"/>
              <a:gd name="T29" fmla="*/ 2147483647 h 697"/>
              <a:gd name="T30" fmla="*/ 2147483647 w 217"/>
              <a:gd name="T31" fmla="*/ 2147483647 h 697"/>
              <a:gd name="T32" fmla="*/ 2147483647 w 217"/>
              <a:gd name="T33" fmla="*/ 2147483647 h 697"/>
              <a:gd name="T34" fmla="*/ 2147483647 w 217"/>
              <a:gd name="T35" fmla="*/ 2147483647 h 697"/>
              <a:gd name="T36" fmla="*/ 2147483647 w 217"/>
              <a:gd name="T37" fmla="*/ 2147483647 h 697"/>
              <a:gd name="T38" fmla="*/ 2147483647 w 217"/>
              <a:gd name="T39" fmla="*/ 2147483647 h 697"/>
              <a:gd name="T40" fmla="*/ 2147483647 w 217"/>
              <a:gd name="T41" fmla="*/ 2147483647 h 697"/>
              <a:gd name="T42" fmla="*/ 2147483647 w 217"/>
              <a:gd name="T43" fmla="*/ 2147483647 h 697"/>
              <a:gd name="T44" fmla="*/ 2147483647 w 217"/>
              <a:gd name="T45" fmla="*/ 2147483647 h 697"/>
              <a:gd name="T46" fmla="*/ 2147483647 w 217"/>
              <a:gd name="T47" fmla="*/ 2147483647 h 697"/>
              <a:gd name="T48" fmla="*/ 2147483647 w 217"/>
              <a:gd name="T49" fmla="*/ 2147483647 h 697"/>
              <a:gd name="T50" fmla="*/ 2147483647 w 217"/>
              <a:gd name="T51" fmla="*/ 2147483647 h 697"/>
              <a:gd name="T52" fmla="*/ 2147483647 w 217"/>
              <a:gd name="T53" fmla="*/ 2147483647 h 697"/>
              <a:gd name="T54" fmla="*/ 2147483647 w 217"/>
              <a:gd name="T55" fmla="*/ 2147483647 h 697"/>
              <a:gd name="T56" fmla="*/ 2147483647 w 217"/>
              <a:gd name="T57" fmla="*/ 2147483647 h 697"/>
              <a:gd name="T58" fmla="*/ 2147483647 w 217"/>
              <a:gd name="T59" fmla="*/ 2147483647 h 697"/>
              <a:gd name="T60" fmla="*/ 2147483647 w 217"/>
              <a:gd name="T61" fmla="*/ 2147483647 h 697"/>
              <a:gd name="T62" fmla="*/ 0 w 217"/>
              <a:gd name="T63" fmla="*/ 2147483647 h 697"/>
              <a:gd name="T64" fmla="*/ 2147483647 w 217"/>
              <a:gd name="T65" fmla="*/ 2147483647 h 697"/>
              <a:gd name="T66" fmla="*/ 2147483647 w 217"/>
              <a:gd name="T67" fmla="*/ 2147483647 h 697"/>
              <a:gd name="T68" fmla="*/ 2147483647 w 217"/>
              <a:gd name="T69" fmla="*/ 2147483647 h 697"/>
              <a:gd name="T70" fmla="*/ 2147483647 w 217"/>
              <a:gd name="T71" fmla="*/ 2147483647 h 697"/>
              <a:gd name="T72" fmla="*/ 2147483647 w 217"/>
              <a:gd name="T73" fmla="*/ 2147483647 h 697"/>
              <a:gd name="T74" fmla="*/ 2147483647 w 217"/>
              <a:gd name="T75" fmla="*/ 2147483647 h 697"/>
              <a:gd name="T76" fmla="*/ 2147483647 w 217"/>
              <a:gd name="T77" fmla="*/ 2147483647 h 697"/>
              <a:gd name="T78" fmla="*/ 2147483647 w 217"/>
              <a:gd name="T79" fmla="*/ 2147483647 h 697"/>
              <a:gd name="T80" fmla="*/ 0 w 217"/>
              <a:gd name="T81" fmla="*/ 0 h 6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7"/>
              <a:gd name="T124" fmla="*/ 0 h 697"/>
              <a:gd name="T125" fmla="*/ 217 w 217"/>
              <a:gd name="T126" fmla="*/ 697 h 6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7" h="697">
                <a:moveTo>
                  <a:pt x="0" y="0"/>
                </a:moveTo>
                <a:lnTo>
                  <a:pt x="8" y="16"/>
                </a:lnTo>
                <a:lnTo>
                  <a:pt x="23" y="40"/>
                </a:lnTo>
                <a:lnTo>
                  <a:pt x="31" y="63"/>
                </a:lnTo>
                <a:lnTo>
                  <a:pt x="46" y="103"/>
                </a:lnTo>
                <a:lnTo>
                  <a:pt x="77" y="166"/>
                </a:lnTo>
                <a:lnTo>
                  <a:pt x="108" y="229"/>
                </a:lnTo>
                <a:lnTo>
                  <a:pt x="139" y="293"/>
                </a:lnTo>
                <a:lnTo>
                  <a:pt x="162" y="348"/>
                </a:lnTo>
                <a:lnTo>
                  <a:pt x="177" y="403"/>
                </a:lnTo>
                <a:lnTo>
                  <a:pt x="201" y="475"/>
                </a:lnTo>
                <a:lnTo>
                  <a:pt x="208" y="514"/>
                </a:lnTo>
                <a:lnTo>
                  <a:pt x="208" y="562"/>
                </a:lnTo>
                <a:lnTo>
                  <a:pt x="216" y="601"/>
                </a:lnTo>
                <a:lnTo>
                  <a:pt x="208" y="633"/>
                </a:lnTo>
                <a:lnTo>
                  <a:pt x="201" y="656"/>
                </a:lnTo>
                <a:lnTo>
                  <a:pt x="185" y="680"/>
                </a:lnTo>
                <a:lnTo>
                  <a:pt x="177" y="696"/>
                </a:lnTo>
                <a:lnTo>
                  <a:pt x="177" y="649"/>
                </a:lnTo>
                <a:lnTo>
                  <a:pt x="177" y="617"/>
                </a:lnTo>
                <a:lnTo>
                  <a:pt x="177" y="593"/>
                </a:lnTo>
                <a:lnTo>
                  <a:pt x="170" y="546"/>
                </a:lnTo>
                <a:lnTo>
                  <a:pt x="162" y="514"/>
                </a:lnTo>
                <a:lnTo>
                  <a:pt x="154" y="475"/>
                </a:lnTo>
                <a:lnTo>
                  <a:pt x="139" y="435"/>
                </a:lnTo>
                <a:lnTo>
                  <a:pt x="131" y="395"/>
                </a:lnTo>
                <a:lnTo>
                  <a:pt x="108" y="348"/>
                </a:lnTo>
                <a:lnTo>
                  <a:pt x="85" y="293"/>
                </a:lnTo>
                <a:lnTo>
                  <a:pt x="62" y="245"/>
                </a:lnTo>
                <a:lnTo>
                  <a:pt x="39" y="206"/>
                </a:lnTo>
                <a:lnTo>
                  <a:pt x="23" y="174"/>
                </a:lnTo>
                <a:lnTo>
                  <a:pt x="0" y="134"/>
                </a:lnTo>
                <a:lnTo>
                  <a:pt x="23" y="150"/>
                </a:lnTo>
                <a:lnTo>
                  <a:pt x="31" y="150"/>
                </a:lnTo>
                <a:lnTo>
                  <a:pt x="39" y="142"/>
                </a:lnTo>
                <a:lnTo>
                  <a:pt x="31" y="119"/>
                </a:lnTo>
                <a:lnTo>
                  <a:pt x="31" y="103"/>
                </a:lnTo>
                <a:lnTo>
                  <a:pt x="23" y="71"/>
                </a:lnTo>
                <a:lnTo>
                  <a:pt x="15" y="47"/>
                </a:lnTo>
                <a:lnTo>
                  <a:pt x="8" y="24"/>
                </a:lnTo>
                <a:lnTo>
                  <a:pt x="0" y="0"/>
                </a:lnTo>
              </a:path>
            </a:pathLst>
          </a:custGeom>
          <a:solidFill>
            <a:srgbClr val="C0C0FF"/>
          </a:solidFill>
          <a:ln w="12700" cap="rnd" cmpd="sng">
            <a:noFill/>
            <a:prstDash val="solid"/>
            <a:round/>
            <a:headEnd type="none" w="med" len="med"/>
            <a:tailEnd type="none" w="med" len="med"/>
          </a:ln>
        </p:spPr>
        <p:txBody>
          <a:bodyPr/>
          <a:lstStyle/>
          <a:p>
            <a:endParaRPr lang="en-US"/>
          </a:p>
        </p:txBody>
      </p:sp>
      <p:sp>
        <p:nvSpPr>
          <p:cNvPr id="144392" name="Freeform 24"/>
          <p:cNvSpPr>
            <a:spLocks/>
          </p:cNvSpPr>
          <p:nvPr/>
        </p:nvSpPr>
        <p:spPr bwMode="auto">
          <a:xfrm>
            <a:off x="1577975" y="2611438"/>
            <a:ext cx="306388" cy="750887"/>
          </a:xfrm>
          <a:custGeom>
            <a:avLst/>
            <a:gdLst>
              <a:gd name="T0" fmla="*/ 2147483647 w 193"/>
              <a:gd name="T1" fmla="*/ 2147483647 h 473"/>
              <a:gd name="T2" fmla="*/ 2147483647 w 193"/>
              <a:gd name="T3" fmla="*/ 2147483647 h 473"/>
              <a:gd name="T4" fmla="*/ 2147483647 w 193"/>
              <a:gd name="T5" fmla="*/ 0 h 473"/>
              <a:gd name="T6" fmla="*/ 2147483647 w 193"/>
              <a:gd name="T7" fmla="*/ 2147483647 h 473"/>
              <a:gd name="T8" fmla="*/ 2147483647 w 193"/>
              <a:gd name="T9" fmla="*/ 2147483647 h 473"/>
              <a:gd name="T10" fmla="*/ 2147483647 w 193"/>
              <a:gd name="T11" fmla="*/ 2147483647 h 473"/>
              <a:gd name="T12" fmla="*/ 2147483647 w 193"/>
              <a:gd name="T13" fmla="*/ 2147483647 h 473"/>
              <a:gd name="T14" fmla="*/ 2147483647 w 193"/>
              <a:gd name="T15" fmla="*/ 2147483647 h 473"/>
              <a:gd name="T16" fmla="*/ 2147483647 w 193"/>
              <a:gd name="T17" fmla="*/ 2147483647 h 473"/>
              <a:gd name="T18" fmla="*/ 2147483647 w 193"/>
              <a:gd name="T19" fmla="*/ 2147483647 h 473"/>
              <a:gd name="T20" fmla="*/ 0 w 193"/>
              <a:gd name="T21" fmla="*/ 2147483647 h 473"/>
              <a:gd name="T22" fmla="*/ 2147483647 w 193"/>
              <a:gd name="T23" fmla="*/ 2147483647 h 473"/>
              <a:gd name="T24" fmla="*/ 2147483647 w 193"/>
              <a:gd name="T25" fmla="*/ 2147483647 h 473"/>
              <a:gd name="T26" fmla="*/ 2147483647 w 193"/>
              <a:gd name="T27" fmla="*/ 2147483647 h 473"/>
              <a:gd name="T28" fmla="*/ 2147483647 w 193"/>
              <a:gd name="T29" fmla="*/ 2147483647 h 473"/>
              <a:gd name="T30" fmla="*/ 2147483647 w 193"/>
              <a:gd name="T31" fmla="*/ 2147483647 h 473"/>
              <a:gd name="T32" fmla="*/ 2147483647 w 193"/>
              <a:gd name="T33" fmla="*/ 2147483647 h 473"/>
              <a:gd name="T34" fmla="*/ 2147483647 w 193"/>
              <a:gd name="T35" fmla="*/ 2147483647 h 473"/>
              <a:gd name="T36" fmla="*/ 2147483647 w 193"/>
              <a:gd name="T37" fmla="*/ 2147483647 h 473"/>
              <a:gd name="T38" fmla="*/ 2147483647 w 193"/>
              <a:gd name="T39" fmla="*/ 2147483647 h 473"/>
              <a:gd name="T40" fmla="*/ 2147483647 w 193"/>
              <a:gd name="T41" fmla="*/ 2147483647 h 473"/>
              <a:gd name="T42" fmla="*/ 2147483647 w 193"/>
              <a:gd name="T43" fmla="*/ 2147483647 h 4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473"/>
              <a:gd name="T68" fmla="*/ 193 w 193"/>
              <a:gd name="T69" fmla="*/ 473 h 4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473">
                <a:moveTo>
                  <a:pt x="192" y="63"/>
                </a:moveTo>
                <a:lnTo>
                  <a:pt x="192" y="31"/>
                </a:lnTo>
                <a:lnTo>
                  <a:pt x="192" y="0"/>
                </a:lnTo>
                <a:lnTo>
                  <a:pt x="177" y="39"/>
                </a:lnTo>
                <a:lnTo>
                  <a:pt x="146" y="94"/>
                </a:lnTo>
                <a:lnTo>
                  <a:pt x="115" y="157"/>
                </a:lnTo>
                <a:lnTo>
                  <a:pt x="84" y="228"/>
                </a:lnTo>
                <a:lnTo>
                  <a:pt x="54" y="299"/>
                </a:lnTo>
                <a:lnTo>
                  <a:pt x="31" y="354"/>
                </a:lnTo>
                <a:lnTo>
                  <a:pt x="15" y="417"/>
                </a:lnTo>
                <a:lnTo>
                  <a:pt x="0" y="464"/>
                </a:lnTo>
                <a:lnTo>
                  <a:pt x="15" y="472"/>
                </a:lnTo>
                <a:lnTo>
                  <a:pt x="31" y="464"/>
                </a:lnTo>
                <a:lnTo>
                  <a:pt x="46" y="441"/>
                </a:lnTo>
                <a:lnTo>
                  <a:pt x="61" y="393"/>
                </a:lnTo>
                <a:lnTo>
                  <a:pt x="84" y="338"/>
                </a:lnTo>
                <a:lnTo>
                  <a:pt x="100" y="291"/>
                </a:lnTo>
                <a:lnTo>
                  <a:pt x="123" y="244"/>
                </a:lnTo>
                <a:lnTo>
                  <a:pt x="146" y="197"/>
                </a:lnTo>
                <a:lnTo>
                  <a:pt x="169" y="142"/>
                </a:lnTo>
                <a:lnTo>
                  <a:pt x="184" y="94"/>
                </a:lnTo>
                <a:lnTo>
                  <a:pt x="192" y="63"/>
                </a:lnTo>
              </a:path>
            </a:pathLst>
          </a:custGeom>
          <a:solidFill>
            <a:srgbClr val="8080FF"/>
          </a:solidFill>
          <a:ln w="12700" cap="rnd" cmpd="sng">
            <a:noFill/>
            <a:prstDash val="solid"/>
            <a:round/>
            <a:headEnd type="none" w="med" len="med"/>
            <a:tailEnd type="none" w="med" len="med"/>
          </a:ln>
        </p:spPr>
        <p:txBody>
          <a:bodyPr/>
          <a:lstStyle/>
          <a:p>
            <a:endParaRPr lang="en-US"/>
          </a:p>
        </p:txBody>
      </p:sp>
      <p:sp>
        <p:nvSpPr>
          <p:cNvPr id="144393" name="Freeform 25"/>
          <p:cNvSpPr>
            <a:spLocks/>
          </p:cNvSpPr>
          <p:nvPr/>
        </p:nvSpPr>
        <p:spPr bwMode="auto">
          <a:xfrm>
            <a:off x="533400" y="2971800"/>
            <a:ext cx="2425700" cy="1344613"/>
          </a:xfrm>
          <a:custGeom>
            <a:avLst/>
            <a:gdLst>
              <a:gd name="T0" fmla="*/ 2147483647 w 1528"/>
              <a:gd name="T1" fmla="*/ 2147483647 h 847"/>
              <a:gd name="T2" fmla="*/ 2147483647 w 1528"/>
              <a:gd name="T3" fmla="*/ 2147483647 h 847"/>
              <a:gd name="T4" fmla="*/ 2147483647 w 1528"/>
              <a:gd name="T5" fmla="*/ 2147483647 h 847"/>
              <a:gd name="T6" fmla="*/ 0 w 1528"/>
              <a:gd name="T7" fmla="*/ 2147483647 h 847"/>
              <a:gd name="T8" fmla="*/ 0 w 1528"/>
              <a:gd name="T9" fmla="*/ 2147483647 h 847"/>
              <a:gd name="T10" fmla="*/ 2147483647 w 1528"/>
              <a:gd name="T11" fmla="*/ 2147483647 h 847"/>
              <a:gd name="T12" fmla="*/ 2147483647 w 1528"/>
              <a:gd name="T13" fmla="*/ 2147483647 h 847"/>
              <a:gd name="T14" fmla="*/ 2147483647 w 1528"/>
              <a:gd name="T15" fmla="*/ 2147483647 h 847"/>
              <a:gd name="T16" fmla="*/ 2147483647 w 1528"/>
              <a:gd name="T17" fmla="*/ 2147483647 h 847"/>
              <a:gd name="T18" fmla="*/ 2147483647 w 1528"/>
              <a:gd name="T19" fmla="*/ 2147483647 h 847"/>
              <a:gd name="T20" fmla="*/ 2147483647 w 1528"/>
              <a:gd name="T21" fmla="*/ 2147483647 h 847"/>
              <a:gd name="T22" fmla="*/ 2147483647 w 1528"/>
              <a:gd name="T23" fmla="*/ 2147483647 h 847"/>
              <a:gd name="T24" fmla="*/ 2147483647 w 1528"/>
              <a:gd name="T25" fmla="*/ 2147483647 h 847"/>
              <a:gd name="T26" fmla="*/ 2147483647 w 1528"/>
              <a:gd name="T27" fmla="*/ 2147483647 h 847"/>
              <a:gd name="T28" fmla="*/ 2147483647 w 1528"/>
              <a:gd name="T29" fmla="*/ 2147483647 h 847"/>
              <a:gd name="T30" fmla="*/ 2147483647 w 1528"/>
              <a:gd name="T31" fmla="*/ 2147483647 h 847"/>
              <a:gd name="T32" fmla="*/ 2147483647 w 1528"/>
              <a:gd name="T33" fmla="*/ 2147483647 h 847"/>
              <a:gd name="T34" fmla="*/ 2147483647 w 1528"/>
              <a:gd name="T35" fmla="*/ 2147483647 h 847"/>
              <a:gd name="T36" fmla="*/ 2147483647 w 1528"/>
              <a:gd name="T37" fmla="*/ 2147483647 h 847"/>
              <a:gd name="T38" fmla="*/ 2147483647 w 1528"/>
              <a:gd name="T39" fmla="*/ 2147483647 h 847"/>
              <a:gd name="T40" fmla="*/ 2147483647 w 1528"/>
              <a:gd name="T41" fmla="*/ 2147483647 h 847"/>
              <a:gd name="T42" fmla="*/ 2147483647 w 1528"/>
              <a:gd name="T43" fmla="*/ 2147483647 h 847"/>
              <a:gd name="T44" fmla="*/ 2147483647 w 1528"/>
              <a:gd name="T45" fmla="*/ 2147483647 h 847"/>
              <a:gd name="T46" fmla="*/ 2147483647 w 1528"/>
              <a:gd name="T47" fmla="*/ 2147483647 h 847"/>
              <a:gd name="T48" fmla="*/ 2147483647 w 1528"/>
              <a:gd name="T49" fmla="*/ 2147483647 h 847"/>
              <a:gd name="T50" fmla="*/ 2147483647 w 1528"/>
              <a:gd name="T51" fmla="*/ 2147483647 h 847"/>
              <a:gd name="T52" fmla="*/ 2147483647 w 1528"/>
              <a:gd name="T53" fmla="*/ 2147483647 h 847"/>
              <a:gd name="T54" fmla="*/ 2147483647 w 1528"/>
              <a:gd name="T55" fmla="*/ 2147483647 h 847"/>
              <a:gd name="T56" fmla="*/ 2147483647 w 1528"/>
              <a:gd name="T57" fmla="*/ 2147483647 h 847"/>
              <a:gd name="T58" fmla="*/ 2147483647 w 1528"/>
              <a:gd name="T59" fmla="*/ 2147483647 h 847"/>
              <a:gd name="T60" fmla="*/ 2147483647 w 1528"/>
              <a:gd name="T61" fmla="*/ 2147483647 h 847"/>
              <a:gd name="T62" fmla="*/ 2147483647 w 1528"/>
              <a:gd name="T63" fmla="*/ 2147483647 h 847"/>
              <a:gd name="T64" fmla="*/ 2147483647 w 1528"/>
              <a:gd name="T65" fmla="*/ 2147483647 h 847"/>
              <a:gd name="T66" fmla="*/ 2147483647 w 1528"/>
              <a:gd name="T67" fmla="*/ 2147483647 h 847"/>
              <a:gd name="T68" fmla="*/ 2147483647 w 1528"/>
              <a:gd name="T69" fmla="*/ 2147483647 h 847"/>
              <a:gd name="T70" fmla="*/ 2147483647 w 1528"/>
              <a:gd name="T71" fmla="*/ 2147483647 h 847"/>
              <a:gd name="T72" fmla="*/ 2147483647 w 1528"/>
              <a:gd name="T73" fmla="*/ 2147483647 h 847"/>
              <a:gd name="T74" fmla="*/ 2147483647 w 1528"/>
              <a:gd name="T75" fmla="*/ 2147483647 h 847"/>
              <a:gd name="T76" fmla="*/ 2147483647 w 1528"/>
              <a:gd name="T77" fmla="*/ 2147483647 h 847"/>
              <a:gd name="T78" fmla="*/ 2147483647 w 1528"/>
              <a:gd name="T79" fmla="*/ 2147483647 h 847"/>
              <a:gd name="T80" fmla="*/ 2147483647 w 1528"/>
              <a:gd name="T81" fmla="*/ 2147483647 h 847"/>
              <a:gd name="T82" fmla="*/ 2147483647 w 1528"/>
              <a:gd name="T83" fmla="*/ 2147483647 h 847"/>
              <a:gd name="T84" fmla="*/ 2147483647 w 1528"/>
              <a:gd name="T85" fmla="*/ 2147483647 h 847"/>
              <a:gd name="T86" fmla="*/ 2147483647 w 1528"/>
              <a:gd name="T87" fmla="*/ 2147483647 h 847"/>
              <a:gd name="T88" fmla="*/ 2147483647 w 1528"/>
              <a:gd name="T89" fmla="*/ 2147483647 h 847"/>
              <a:gd name="T90" fmla="*/ 2147483647 w 1528"/>
              <a:gd name="T91" fmla="*/ 2147483647 h 847"/>
              <a:gd name="T92" fmla="*/ 2147483647 w 1528"/>
              <a:gd name="T93" fmla="*/ 2147483647 h 847"/>
              <a:gd name="T94" fmla="*/ 2147483647 w 1528"/>
              <a:gd name="T95" fmla="*/ 2147483647 h 847"/>
              <a:gd name="T96" fmla="*/ 2147483647 w 1528"/>
              <a:gd name="T97" fmla="*/ 2147483647 h 847"/>
              <a:gd name="T98" fmla="*/ 2147483647 w 1528"/>
              <a:gd name="T99" fmla="*/ 2147483647 h 847"/>
              <a:gd name="T100" fmla="*/ 2147483647 w 1528"/>
              <a:gd name="T101" fmla="*/ 2147483647 h 847"/>
              <a:gd name="T102" fmla="*/ 2147483647 w 1528"/>
              <a:gd name="T103" fmla="*/ 2147483647 h 847"/>
              <a:gd name="T104" fmla="*/ 2147483647 w 1528"/>
              <a:gd name="T105" fmla="*/ 2147483647 h 847"/>
              <a:gd name="T106" fmla="*/ 2147483647 w 1528"/>
              <a:gd name="T107" fmla="*/ 2147483647 h 8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8"/>
              <a:gd name="T163" fmla="*/ 0 h 847"/>
              <a:gd name="T164" fmla="*/ 1528 w 1528"/>
              <a:gd name="T165" fmla="*/ 847 h 8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8" h="847">
                <a:moveTo>
                  <a:pt x="83" y="0"/>
                </a:moveTo>
                <a:lnTo>
                  <a:pt x="83" y="18"/>
                </a:lnTo>
                <a:lnTo>
                  <a:pt x="65" y="27"/>
                </a:lnTo>
                <a:lnTo>
                  <a:pt x="65" y="47"/>
                </a:lnTo>
                <a:lnTo>
                  <a:pt x="46" y="56"/>
                </a:lnTo>
                <a:lnTo>
                  <a:pt x="37" y="74"/>
                </a:lnTo>
                <a:lnTo>
                  <a:pt x="28" y="93"/>
                </a:lnTo>
                <a:lnTo>
                  <a:pt x="28" y="111"/>
                </a:lnTo>
                <a:lnTo>
                  <a:pt x="19" y="130"/>
                </a:lnTo>
                <a:lnTo>
                  <a:pt x="19" y="149"/>
                </a:lnTo>
                <a:lnTo>
                  <a:pt x="19" y="167"/>
                </a:lnTo>
                <a:lnTo>
                  <a:pt x="9" y="185"/>
                </a:lnTo>
                <a:lnTo>
                  <a:pt x="9" y="204"/>
                </a:lnTo>
                <a:lnTo>
                  <a:pt x="9" y="223"/>
                </a:lnTo>
                <a:lnTo>
                  <a:pt x="9" y="242"/>
                </a:lnTo>
                <a:lnTo>
                  <a:pt x="0" y="260"/>
                </a:lnTo>
                <a:lnTo>
                  <a:pt x="0" y="278"/>
                </a:lnTo>
                <a:lnTo>
                  <a:pt x="0" y="298"/>
                </a:lnTo>
                <a:lnTo>
                  <a:pt x="0" y="316"/>
                </a:lnTo>
                <a:lnTo>
                  <a:pt x="0" y="335"/>
                </a:lnTo>
                <a:lnTo>
                  <a:pt x="0" y="353"/>
                </a:lnTo>
                <a:lnTo>
                  <a:pt x="0" y="371"/>
                </a:lnTo>
                <a:lnTo>
                  <a:pt x="9" y="391"/>
                </a:lnTo>
                <a:lnTo>
                  <a:pt x="9" y="409"/>
                </a:lnTo>
                <a:lnTo>
                  <a:pt x="19" y="428"/>
                </a:lnTo>
                <a:lnTo>
                  <a:pt x="28" y="446"/>
                </a:lnTo>
                <a:lnTo>
                  <a:pt x="28" y="464"/>
                </a:lnTo>
                <a:lnTo>
                  <a:pt x="37" y="484"/>
                </a:lnTo>
                <a:lnTo>
                  <a:pt x="37" y="502"/>
                </a:lnTo>
                <a:lnTo>
                  <a:pt x="37" y="521"/>
                </a:lnTo>
                <a:lnTo>
                  <a:pt x="46" y="539"/>
                </a:lnTo>
                <a:lnTo>
                  <a:pt x="55" y="558"/>
                </a:lnTo>
                <a:lnTo>
                  <a:pt x="65" y="577"/>
                </a:lnTo>
                <a:lnTo>
                  <a:pt x="83" y="595"/>
                </a:lnTo>
                <a:lnTo>
                  <a:pt x="101" y="613"/>
                </a:lnTo>
                <a:lnTo>
                  <a:pt x="120" y="632"/>
                </a:lnTo>
                <a:lnTo>
                  <a:pt x="129" y="651"/>
                </a:lnTo>
                <a:lnTo>
                  <a:pt x="147" y="651"/>
                </a:lnTo>
                <a:lnTo>
                  <a:pt x="157" y="670"/>
                </a:lnTo>
                <a:lnTo>
                  <a:pt x="175" y="679"/>
                </a:lnTo>
                <a:lnTo>
                  <a:pt x="193" y="688"/>
                </a:lnTo>
                <a:lnTo>
                  <a:pt x="212" y="697"/>
                </a:lnTo>
                <a:lnTo>
                  <a:pt x="221" y="716"/>
                </a:lnTo>
                <a:lnTo>
                  <a:pt x="239" y="716"/>
                </a:lnTo>
                <a:lnTo>
                  <a:pt x="249" y="735"/>
                </a:lnTo>
                <a:lnTo>
                  <a:pt x="267" y="735"/>
                </a:lnTo>
                <a:lnTo>
                  <a:pt x="285" y="744"/>
                </a:lnTo>
                <a:lnTo>
                  <a:pt x="304" y="753"/>
                </a:lnTo>
                <a:lnTo>
                  <a:pt x="322" y="763"/>
                </a:lnTo>
                <a:lnTo>
                  <a:pt x="341" y="772"/>
                </a:lnTo>
                <a:lnTo>
                  <a:pt x="359" y="781"/>
                </a:lnTo>
                <a:lnTo>
                  <a:pt x="377" y="781"/>
                </a:lnTo>
                <a:lnTo>
                  <a:pt x="396" y="790"/>
                </a:lnTo>
                <a:lnTo>
                  <a:pt x="414" y="799"/>
                </a:lnTo>
                <a:lnTo>
                  <a:pt x="432" y="799"/>
                </a:lnTo>
                <a:lnTo>
                  <a:pt x="451" y="799"/>
                </a:lnTo>
                <a:lnTo>
                  <a:pt x="469" y="799"/>
                </a:lnTo>
                <a:lnTo>
                  <a:pt x="488" y="810"/>
                </a:lnTo>
                <a:lnTo>
                  <a:pt x="515" y="810"/>
                </a:lnTo>
                <a:lnTo>
                  <a:pt x="534" y="819"/>
                </a:lnTo>
                <a:lnTo>
                  <a:pt x="552" y="819"/>
                </a:lnTo>
                <a:lnTo>
                  <a:pt x="570" y="828"/>
                </a:lnTo>
                <a:lnTo>
                  <a:pt x="607" y="828"/>
                </a:lnTo>
                <a:lnTo>
                  <a:pt x="626" y="837"/>
                </a:lnTo>
                <a:lnTo>
                  <a:pt x="644" y="837"/>
                </a:lnTo>
                <a:lnTo>
                  <a:pt x="662" y="837"/>
                </a:lnTo>
                <a:lnTo>
                  <a:pt x="681" y="846"/>
                </a:lnTo>
                <a:lnTo>
                  <a:pt x="699" y="846"/>
                </a:lnTo>
                <a:lnTo>
                  <a:pt x="718" y="846"/>
                </a:lnTo>
                <a:lnTo>
                  <a:pt x="736" y="837"/>
                </a:lnTo>
                <a:lnTo>
                  <a:pt x="754" y="837"/>
                </a:lnTo>
                <a:lnTo>
                  <a:pt x="773" y="837"/>
                </a:lnTo>
                <a:lnTo>
                  <a:pt x="791" y="828"/>
                </a:lnTo>
                <a:lnTo>
                  <a:pt x="809" y="828"/>
                </a:lnTo>
                <a:lnTo>
                  <a:pt x="828" y="837"/>
                </a:lnTo>
                <a:lnTo>
                  <a:pt x="846" y="837"/>
                </a:lnTo>
                <a:lnTo>
                  <a:pt x="865" y="837"/>
                </a:lnTo>
                <a:lnTo>
                  <a:pt x="883" y="837"/>
                </a:lnTo>
                <a:lnTo>
                  <a:pt x="892" y="819"/>
                </a:lnTo>
                <a:lnTo>
                  <a:pt x="911" y="819"/>
                </a:lnTo>
                <a:lnTo>
                  <a:pt x="929" y="819"/>
                </a:lnTo>
                <a:lnTo>
                  <a:pt x="947" y="819"/>
                </a:lnTo>
                <a:lnTo>
                  <a:pt x="966" y="810"/>
                </a:lnTo>
                <a:lnTo>
                  <a:pt x="984" y="810"/>
                </a:lnTo>
                <a:lnTo>
                  <a:pt x="1003" y="799"/>
                </a:lnTo>
                <a:lnTo>
                  <a:pt x="1021" y="799"/>
                </a:lnTo>
                <a:lnTo>
                  <a:pt x="1039" y="799"/>
                </a:lnTo>
                <a:lnTo>
                  <a:pt x="1058" y="790"/>
                </a:lnTo>
                <a:lnTo>
                  <a:pt x="1076" y="790"/>
                </a:lnTo>
                <a:lnTo>
                  <a:pt x="1095" y="781"/>
                </a:lnTo>
                <a:lnTo>
                  <a:pt x="1113" y="772"/>
                </a:lnTo>
                <a:lnTo>
                  <a:pt x="1131" y="772"/>
                </a:lnTo>
                <a:lnTo>
                  <a:pt x="1150" y="772"/>
                </a:lnTo>
                <a:lnTo>
                  <a:pt x="1168" y="763"/>
                </a:lnTo>
                <a:lnTo>
                  <a:pt x="1186" y="763"/>
                </a:lnTo>
                <a:lnTo>
                  <a:pt x="1205" y="753"/>
                </a:lnTo>
                <a:lnTo>
                  <a:pt x="1223" y="744"/>
                </a:lnTo>
                <a:lnTo>
                  <a:pt x="1242" y="735"/>
                </a:lnTo>
                <a:lnTo>
                  <a:pt x="1260" y="726"/>
                </a:lnTo>
                <a:lnTo>
                  <a:pt x="1242" y="735"/>
                </a:lnTo>
                <a:lnTo>
                  <a:pt x="1251" y="716"/>
                </a:lnTo>
                <a:lnTo>
                  <a:pt x="1232" y="735"/>
                </a:lnTo>
                <a:lnTo>
                  <a:pt x="1251" y="726"/>
                </a:lnTo>
                <a:lnTo>
                  <a:pt x="1269" y="716"/>
                </a:lnTo>
                <a:lnTo>
                  <a:pt x="1288" y="706"/>
                </a:lnTo>
                <a:lnTo>
                  <a:pt x="1306" y="697"/>
                </a:lnTo>
                <a:lnTo>
                  <a:pt x="1324" y="688"/>
                </a:lnTo>
                <a:lnTo>
                  <a:pt x="1334" y="670"/>
                </a:lnTo>
                <a:lnTo>
                  <a:pt x="1352" y="660"/>
                </a:lnTo>
                <a:lnTo>
                  <a:pt x="1370" y="651"/>
                </a:lnTo>
                <a:lnTo>
                  <a:pt x="1389" y="642"/>
                </a:lnTo>
                <a:lnTo>
                  <a:pt x="1398" y="623"/>
                </a:lnTo>
                <a:lnTo>
                  <a:pt x="1416" y="613"/>
                </a:lnTo>
                <a:lnTo>
                  <a:pt x="1426" y="595"/>
                </a:lnTo>
                <a:lnTo>
                  <a:pt x="1435" y="577"/>
                </a:lnTo>
                <a:lnTo>
                  <a:pt x="1453" y="568"/>
                </a:lnTo>
                <a:lnTo>
                  <a:pt x="1462" y="548"/>
                </a:lnTo>
                <a:lnTo>
                  <a:pt x="1472" y="530"/>
                </a:lnTo>
                <a:lnTo>
                  <a:pt x="1481" y="511"/>
                </a:lnTo>
                <a:lnTo>
                  <a:pt x="1490" y="493"/>
                </a:lnTo>
                <a:lnTo>
                  <a:pt x="1499" y="475"/>
                </a:lnTo>
                <a:lnTo>
                  <a:pt x="1499" y="455"/>
                </a:lnTo>
                <a:lnTo>
                  <a:pt x="1508" y="437"/>
                </a:lnTo>
                <a:lnTo>
                  <a:pt x="1518" y="418"/>
                </a:lnTo>
                <a:lnTo>
                  <a:pt x="1518" y="400"/>
                </a:lnTo>
                <a:lnTo>
                  <a:pt x="1518" y="382"/>
                </a:lnTo>
                <a:lnTo>
                  <a:pt x="1518" y="362"/>
                </a:lnTo>
                <a:lnTo>
                  <a:pt x="1527" y="344"/>
                </a:lnTo>
                <a:lnTo>
                  <a:pt x="1527" y="325"/>
                </a:lnTo>
                <a:lnTo>
                  <a:pt x="1527" y="307"/>
                </a:lnTo>
                <a:lnTo>
                  <a:pt x="1518" y="288"/>
                </a:lnTo>
                <a:lnTo>
                  <a:pt x="1518" y="269"/>
                </a:lnTo>
                <a:lnTo>
                  <a:pt x="1518" y="251"/>
                </a:lnTo>
                <a:lnTo>
                  <a:pt x="1518" y="232"/>
                </a:lnTo>
                <a:lnTo>
                  <a:pt x="1508" y="214"/>
                </a:lnTo>
                <a:lnTo>
                  <a:pt x="1508" y="195"/>
                </a:lnTo>
                <a:lnTo>
                  <a:pt x="1499" y="176"/>
                </a:lnTo>
                <a:lnTo>
                  <a:pt x="1499" y="158"/>
                </a:lnTo>
                <a:lnTo>
                  <a:pt x="1490" y="140"/>
                </a:lnTo>
                <a:lnTo>
                  <a:pt x="1490" y="120"/>
                </a:lnTo>
                <a:lnTo>
                  <a:pt x="1481" y="102"/>
                </a:lnTo>
                <a:lnTo>
                  <a:pt x="1481" y="74"/>
                </a:lnTo>
                <a:lnTo>
                  <a:pt x="1472" y="56"/>
                </a:lnTo>
                <a:lnTo>
                  <a:pt x="1462" y="36"/>
                </a:lnTo>
                <a:lnTo>
                  <a:pt x="1444" y="36"/>
                </a:lnTo>
                <a:lnTo>
                  <a:pt x="1426" y="36"/>
                </a:lnTo>
                <a:lnTo>
                  <a:pt x="1407" y="47"/>
                </a:lnTo>
                <a:lnTo>
                  <a:pt x="1389" y="47"/>
                </a:lnTo>
                <a:lnTo>
                  <a:pt x="1370" y="47"/>
                </a:lnTo>
                <a:lnTo>
                  <a:pt x="1352" y="47"/>
                </a:lnTo>
                <a:lnTo>
                  <a:pt x="1334" y="56"/>
                </a:lnTo>
                <a:lnTo>
                  <a:pt x="1315" y="56"/>
                </a:lnTo>
                <a:lnTo>
                  <a:pt x="1297" y="56"/>
                </a:lnTo>
                <a:lnTo>
                  <a:pt x="1278" y="65"/>
                </a:lnTo>
                <a:lnTo>
                  <a:pt x="1260" y="74"/>
                </a:lnTo>
                <a:lnTo>
                  <a:pt x="1242" y="83"/>
                </a:lnTo>
                <a:lnTo>
                  <a:pt x="1223" y="83"/>
                </a:lnTo>
                <a:lnTo>
                  <a:pt x="1205" y="83"/>
                </a:lnTo>
                <a:lnTo>
                  <a:pt x="1186" y="83"/>
                </a:lnTo>
                <a:lnTo>
                  <a:pt x="1168" y="83"/>
                </a:lnTo>
                <a:lnTo>
                  <a:pt x="1150" y="83"/>
                </a:lnTo>
                <a:lnTo>
                  <a:pt x="1131" y="83"/>
                </a:lnTo>
                <a:lnTo>
                  <a:pt x="1113" y="93"/>
                </a:lnTo>
                <a:lnTo>
                  <a:pt x="1095" y="93"/>
                </a:lnTo>
                <a:lnTo>
                  <a:pt x="1076" y="93"/>
                </a:lnTo>
                <a:lnTo>
                  <a:pt x="1058" y="93"/>
                </a:lnTo>
                <a:lnTo>
                  <a:pt x="1039" y="93"/>
                </a:lnTo>
                <a:lnTo>
                  <a:pt x="1021" y="93"/>
                </a:lnTo>
                <a:lnTo>
                  <a:pt x="1003" y="102"/>
                </a:lnTo>
                <a:lnTo>
                  <a:pt x="984" y="102"/>
                </a:lnTo>
                <a:lnTo>
                  <a:pt x="966" y="111"/>
                </a:lnTo>
                <a:lnTo>
                  <a:pt x="938" y="111"/>
                </a:lnTo>
                <a:lnTo>
                  <a:pt x="920" y="111"/>
                </a:lnTo>
                <a:lnTo>
                  <a:pt x="901" y="111"/>
                </a:lnTo>
                <a:lnTo>
                  <a:pt x="883" y="111"/>
                </a:lnTo>
                <a:lnTo>
                  <a:pt x="865" y="111"/>
                </a:lnTo>
                <a:lnTo>
                  <a:pt x="846" y="111"/>
                </a:lnTo>
                <a:lnTo>
                  <a:pt x="828" y="102"/>
                </a:lnTo>
                <a:lnTo>
                  <a:pt x="809" y="102"/>
                </a:lnTo>
                <a:lnTo>
                  <a:pt x="791" y="93"/>
                </a:lnTo>
                <a:lnTo>
                  <a:pt x="773" y="93"/>
                </a:lnTo>
                <a:lnTo>
                  <a:pt x="754" y="83"/>
                </a:lnTo>
                <a:lnTo>
                  <a:pt x="736" y="74"/>
                </a:lnTo>
                <a:lnTo>
                  <a:pt x="718" y="74"/>
                </a:lnTo>
                <a:lnTo>
                  <a:pt x="699" y="74"/>
                </a:lnTo>
                <a:lnTo>
                  <a:pt x="681" y="83"/>
                </a:lnTo>
                <a:lnTo>
                  <a:pt x="662" y="83"/>
                </a:lnTo>
                <a:lnTo>
                  <a:pt x="644" y="93"/>
                </a:lnTo>
                <a:lnTo>
                  <a:pt x="626" y="93"/>
                </a:lnTo>
                <a:lnTo>
                  <a:pt x="598" y="93"/>
                </a:lnTo>
                <a:lnTo>
                  <a:pt x="580" y="93"/>
                </a:lnTo>
                <a:lnTo>
                  <a:pt x="561" y="93"/>
                </a:lnTo>
                <a:lnTo>
                  <a:pt x="543" y="93"/>
                </a:lnTo>
                <a:lnTo>
                  <a:pt x="524" y="93"/>
                </a:lnTo>
                <a:lnTo>
                  <a:pt x="506" y="93"/>
                </a:lnTo>
                <a:lnTo>
                  <a:pt x="488" y="83"/>
                </a:lnTo>
                <a:lnTo>
                  <a:pt x="469" y="83"/>
                </a:lnTo>
                <a:lnTo>
                  <a:pt x="451" y="83"/>
                </a:lnTo>
                <a:lnTo>
                  <a:pt x="432" y="83"/>
                </a:lnTo>
                <a:lnTo>
                  <a:pt x="414" y="83"/>
                </a:lnTo>
                <a:lnTo>
                  <a:pt x="396" y="74"/>
                </a:lnTo>
                <a:lnTo>
                  <a:pt x="377" y="74"/>
                </a:lnTo>
                <a:lnTo>
                  <a:pt x="359" y="74"/>
                </a:lnTo>
                <a:lnTo>
                  <a:pt x="341" y="74"/>
                </a:lnTo>
                <a:lnTo>
                  <a:pt x="322" y="74"/>
                </a:lnTo>
                <a:lnTo>
                  <a:pt x="304" y="74"/>
                </a:lnTo>
                <a:lnTo>
                  <a:pt x="285" y="74"/>
                </a:lnTo>
                <a:lnTo>
                  <a:pt x="267" y="74"/>
                </a:lnTo>
                <a:lnTo>
                  <a:pt x="249" y="65"/>
                </a:lnTo>
                <a:lnTo>
                  <a:pt x="230" y="56"/>
                </a:lnTo>
                <a:lnTo>
                  <a:pt x="212" y="56"/>
                </a:lnTo>
                <a:lnTo>
                  <a:pt x="193" y="47"/>
                </a:lnTo>
                <a:lnTo>
                  <a:pt x="175" y="47"/>
                </a:lnTo>
                <a:lnTo>
                  <a:pt x="157" y="36"/>
                </a:lnTo>
                <a:lnTo>
                  <a:pt x="138" y="36"/>
                </a:lnTo>
                <a:lnTo>
                  <a:pt x="111" y="27"/>
                </a:lnTo>
                <a:lnTo>
                  <a:pt x="92" y="18"/>
                </a:lnTo>
                <a:lnTo>
                  <a:pt x="74" y="18"/>
                </a:lnTo>
                <a:lnTo>
                  <a:pt x="83" y="0"/>
                </a:lnTo>
              </a:path>
            </a:pathLst>
          </a:custGeom>
          <a:solidFill>
            <a:srgbClr val="FFBEBE"/>
          </a:solidFill>
          <a:ln w="12700" cap="rnd" cmpd="sng">
            <a:noFill/>
            <a:prstDash val="solid"/>
            <a:round/>
            <a:headEnd type="none" w="med" len="med"/>
            <a:tailEnd type="none" w="med" len="med"/>
          </a:ln>
        </p:spPr>
        <p:txBody>
          <a:bodyPr/>
          <a:lstStyle/>
          <a:p>
            <a:endParaRPr lang="en-US"/>
          </a:p>
        </p:txBody>
      </p:sp>
      <p:sp>
        <p:nvSpPr>
          <p:cNvPr id="144394" name="Oval 26"/>
          <p:cNvSpPr>
            <a:spLocks noChangeArrowheads="1"/>
          </p:cNvSpPr>
          <p:nvPr/>
        </p:nvSpPr>
        <p:spPr bwMode="auto">
          <a:xfrm>
            <a:off x="1600200" y="1600200"/>
            <a:ext cx="220663" cy="352425"/>
          </a:xfrm>
          <a:prstGeom prst="ellipse">
            <a:avLst/>
          </a:prstGeom>
          <a:solidFill>
            <a:srgbClr val="F60000"/>
          </a:solidFill>
          <a:ln w="12700">
            <a:solidFill>
              <a:srgbClr val="F60000"/>
            </a:solidFill>
            <a:round/>
            <a:headEnd/>
            <a:tailEnd/>
          </a:ln>
        </p:spPr>
        <p:txBody>
          <a:bodyPr wrap="none" anchor="ctr"/>
          <a:lstStyle/>
          <a:p>
            <a:pPr eaLnBrk="0" hangingPunct="0"/>
            <a:endParaRPr lang="en-US">
              <a:latin typeface="Calibri" pitchFamily="34" charset="0"/>
            </a:endParaRPr>
          </a:p>
        </p:txBody>
      </p:sp>
      <p:sp>
        <p:nvSpPr>
          <p:cNvPr id="144395" name="Rectangle 27"/>
          <p:cNvSpPr>
            <a:spLocks noChangeArrowheads="1"/>
          </p:cNvSpPr>
          <p:nvPr/>
        </p:nvSpPr>
        <p:spPr bwMode="auto">
          <a:xfrm>
            <a:off x="823913" y="363538"/>
            <a:ext cx="180975" cy="758825"/>
          </a:xfrm>
          <a:prstGeom prst="rect">
            <a:avLst/>
          </a:prstGeom>
          <a:noFill/>
          <a:ln w="12700">
            <a:noFill/>
            <a:miter lim="800000"/>
            <a:headEnd/>
            <a:tailEnd/>
          </a:ln>
        </p:spPr>
        <p:txBody>
          <a:bodyPr wrap="none" lIns="90488" tIns="44450" rIns="90488" bIns="44450">
            <a:spAutoFit/>
          </a:bodyPr>
          <a:lstStyle/>
          <a:p>
            <a:pPr eaLnBrk="0" hangingPunct="0"/>
            <a:endParaRPr lang="en-US" b="1">
              <a:latin typeface="Calibri" pitchFamily="34" charset="0"/>
            </a:endParaRPr>
          </a:p>
        </p:txBody>
      </p:sp>
      <p:sp>
        <p:nvSpPr>
          <p:cNvPr id="144396" name="Freeform 28"/>
          <p:cNvSpPr>
            <a:spLocks/>
          </p:cNvSpPr>
          <p:nvPr/>
        </p:nvSpPr>
        <p:spPr bwMode="auto">
          <a:xfrm>
            <a:off x="3789363" y="4630738"/>
            <a:ext cx="1003300" cy="792162"/>
          </a:xfrm>
          <a:custGeom>
            <a:avLst/>
            <a:gdLst>
              <a:gd name="T0" fmla="*/ 2147483647 w 632"/>
              <a:gd name="T1" fmla="*/ 2147483647 h 499"/>
              <a:gd name="T2" fmla="*/ 2147483647 w 632"/>
              <a:gd name="T3" fmla="*/ 2147483647 h 499"/>
              <a:gd name="T4" fmla="*/ 2147483647 w 632"/>
              <a:gd name="T5" fmla="*/ 2147483647 h 499"/>
              <a:gd name="T6" fmla="*/ 2147483647 w 632"/>
              <a:gd name="T7" fmla="*/ 2147483647 h 499"/>
              <a:gd name="T8" fmla="*/ 2147483647 w 632"/>
              <a:gd name="T9" fmla="*/ 2147483647 h 499"/>
              <a:gd name="T10" fmla="*/ 2147483647 w 632"/>
              <a:gd name="T11" fmla="*/ 2147483647 h 499"/>
              <a:gd name="T12" fmla="*/ 2147483647 w 632"/>
              <a:gd name="T13" fmla="*/ 2147483647 h 499"/>
              <a:gd name="T14" fmla="*/ 2147483647 w 632"/>
              <a:gd name="T15" fmla="*/ 2147483647 h 499"/>
              <a:gd name="T16" fmla="*/ 2147483647 w 632"/>
              <a:gd name="T17" fmla="*/ 2147483647 h 499"/>
              <a:gd name="T18" fmla="*/ 2147483647 w 632"/>
              <a:gd name="T19" fmla="*/ 2147483647 h 499"/>
              <a:gd name="T20" fmla="*/ 2147483647 w 632"/>
              <a:gd name="T21" fmla="*/ 2147483647 h 499"/>
              <a:gd name="T22" fmla="*/ 2147483647 w 632"/>
              <a:gd name="T23" fmla="*/ 2147483647 h 499"/>
              <a:gd name="T24" fmla="*/ 2147483647 w 632"/>
              <a:gd name="T25" fmla="*/ 2147483647 h 499"/>
              <a:gd name="T26" fmla="*/ 2147483647 w 632"/>
              <a:gd name="T27" fmla="*/ 2147483647 h 499"/>
              <a:gd name="T28" fmla="*/ 2147483647 w 632"/>
              <a:gd name="T29" fmla="*/ 2147483647 h 499"/>
              <a:gd name="T30" fmla="*/ 2147483647 w 632"/>
              <a:gd name="T31" fmla="*/ 2147483647 h 499"/>
              <a:gd name="T32" fmla="*/ 2147483647 w 632"/>
              <a:gd name="T33" fmla="*/ 2147483647 h 499"/>
              <a:gd name="T34" fmla="*/ 2147483647 w 632"/>
              <a:gd name="T35" fmla="*/ 2147483647 h 499"/>
              <a:gd name="T36" fmla="*/ 2147483647 w 632"/>
              <a:gd name="T37" fmla="*/ 2147483647 h 499"/>
              <a:gd name="T38" fmla="*/ 2147483647 w 632"/>
              <a:gd name="T39" fmla="*/ 2147483647 h 499"/>
              <a:gd name="T40" fmla="*/ 2147483647 w 632"/>
              <a:gd name="T41" fmla="*/ 2147483647 h 499"/>
              <a:gd name="T42" fmla="*/ 2147483647 w 632"/>
              <a:gd name="T43" fmla="*/ 2147483647 h 499"/>
              <a:gd name="T44" fmla="*/ 2147483647 w 632"/>
              <a:gd name="T45" fmla="*/ 2147483647 h 499"/>
              <a:gd name="T46" fmla="*/ 2147483647 w 632"/>
              <a:gd name="T47" fmla="*/ 2147483647 h 499"/>
              <a:gd name="T48" fmla="*/ 2147483647 w 632"/>
              <a:gd name="T49" fmla="*/ 2147483647 h 499"/>
              <a:gd name="T50" fmla="*/ 2147483647 w 632"/>
              <a:gd name="T51" fmla="*/ 2147483647 h 499"/>
              <a:gd name="T52" fmla="*/ 2147483647 w 632"/>
              <a:gd name="T53" fmla="*/ 2147483647 h 499"/>
              <a:gd name="T54" fmla="*/ 2147483647 w 632"/>
              <a:gd name="T55" fmla="*/ 2147483647 h 499"/>
              <a:gd name="T56" fmla="*/ 2147483647 w 632"/>
              <a:gd name="T57" fmla="*/ 2147483647 h 499"/>
              <a:gd name="T58" fmla="*/ 2147483647 w 632"/>
              <a:gd name="T59" fmla="*/ 2147483647 h 499"/>
              <a:gd name="T60" fmla="*/ 2147483647 w 632"/>
              <a:gd name="T61" fmla="*/ 2147483647 h 499"/>
              <a:gd name="T62" fmla="*/ 2147483647 w 632"/>
              <a:gd name="T63" fmla="*/ 2147483647 h 499"/>
              <a:gd name="T64" fmla="*/ 2147483647 w 632"/>
              <a:gd name="T65" fmla="*/ 2147483647 h 499"/>
              <a:gd name="T66" fmla="*/ 2147483647 w 632"/>
              <a:gd name="T67" fmla="*/ 2147483647 h 499"/>
              <a:gd name="T68" fmla="*/ 2147483647 w 632"/>
              <a:gd name="T69" fmla="*/ 2147483647 h 499"/>
              <a:gd name="T70" fmla="*/ 2147483647 w 632"/>
              <a:gd name="T71" fmla="*/ 2147483647 h 499"/>
              <a:gd name="T72" fmla="*/ 2147483647 w 632"/>
              <a:gd name="T73" fmla="*/ 2147483647 h 499"/>
              <a:gd name="T74" fmla="*/ 2147483647 w 632"/>
              <a:gd name="T75" fmla="*/ 2147483647 h 499"/>
              <a:gd name="T76" fmla="*/ 2147483647 w 632"/>
              <a:gd name="T77" fmla="*/ 2147483647 h 499"/>
              <a:gd name="T78" fmla="*/ 2147483647 w 632"/>
              <a:gd name="T79" fmla="*/ 2147483647 h 499"/>
              <a:gd name="T80" fmla="*/ 2147483647 w 632"/>
              <a:gd name="T81" fmla="*/ 2147483647 h 499"/>
              <a:gd name="T82" fmla="*/ 2147483647 w 632"/>
              <a:gd name="T83" fmla="*/ 2147483647 h 499"/>
              <a:gd name="T84" fmla="*/ 2147483647 w 632"/>
              <a:gd name="T85" fmla="*/ 0 h 499"/>
              <a:gd name="T86" fmla="*/ 2147483647 w 632"/>
              <a:gd name="T87" fmla="*/ 0 h 499"/>
              <a:gd name="T88" fmla="*/ 2147483647 w 632"/>
              <a:gd name="T89" fmla="*/ 0 h 499"/>
              <a:gd name="T90" fmla="*/ 2147483647 w 632"/>
              <a:gd name="T91" fmla="*/ 0 h 499"/>
              <a:gd name="T92" fmla="*/ 2147483647 w 632"/>
              <a:gd name="T93" fmla="*/ 0 h 499"/>
              <a:gd name="T94" fmla="*/ 2147483647 w 632"/>
              <a:gd name="T95" fmla="*/ 0 h 499"/>
              <a:gd name="T96" fmla="*/ 2147483647 w 632"/>
              <a:gd name="T97" fmla="*/ 0 h 499"/>
              <a:gd name="T98" fmla="*/ 2147483647 w 632"/>
              <a:gd name="T99" fmla="*/ 0 h 499"/>
              <a:gd name="T100" fmla="*/ 2147483647 w 632"/>
              <a:gd name="T101" fmla="*/ 0 h 499"/>
              <a:gd name="T102" fmla="*/ 2147483647 w 632"/>
              <a:gd name="T103" fmla="*/ 2147483647 h 499"/>
              <a:gd name="T104" fmla="*/ 2147483647 w 632"/>
              <a:gd name="T105" fmla="*/ 2147483647 h 499"/>
              <a:gd name="T106" fmla="*/ 2147483647 w 632"/>
              <a:gd name="T107" fmla="*/ 2147483647 h 499"/>
              <a:gd name="T108" fmla="*/ 2147483647 w 632"/>
              <a:gd name="T109" fmla="*/ 2147483647 h 499"/>
              <a:gd name="T110" fmla="*/ 2147483647 w 632"/>
              <a:gd name="T111" fmla="*/ 2147483647 h 499"/>
              <a:gd name="T112" fmla="*/ 2147483647 w 632"/>
              <a:gd name="T113" fmla="*/ 2147483647 h 499"/>
              <a:gd name="T114" fmla="*/ 2147483647 w 632"/>
              <a:gd name="T115" fmla="*/ 2147483647 h 499"/>
              <a:gd name="T116" fmla="*/ 2147483647 w 632"/>
              <a:gd name="T117" fmla="*/ 2147483647 h 4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2"/>
              <a:gd name="T178" fmla="*/ 0 h 499"/>
              <a:gd name="T179" fmla="*/ 632 w 632"/>
              <a:gd name="T180" fmla="*/ 499 h 4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2" h="499">
                <a:moveTo>
                  <a:pt x="95" y="26"/>
                </a:moveTo>
                <a:lnTo>
                  <a:pt x="92" y="30"/>
                </a:lnTo>
                <a:lnTo>
                  <a:pt x="92" y="32"/>
                </a:lnTo>
                <a:lnTo>
                  <a:pt x="88" y="38"/>
                </a:lnTo>
                <a:lnTo>
                  <a:pt x="82" y="52"/>
                </a:lnTo>
                <a:lnTo>
                  <a:pt x="72" y="68"/>
                </a:lnTo>
                <a:lnTo>
                  <a:pt x="65" y="84"/>
                </a:lnTo>
                <a:lnTo>
                  <a:pt x="55" y="106"/>
                </a:lnTo>
                <a:lnTo>
                  <a:pt x="49" y="123"/>
                </a:lnTo>
                <a:lnTo>
                  <a:pt x="39" y="142"/>
                </a:lnTo>
                <a:lnTo>
                  <a:pt x="33" y="164"/>
                </a:lnTo>
                <a:lnTo>
                  <a:pt x="23" y="184"/>
                </a:lnTo>
                <a:lnTo>
                  <a:pt x="17" y="204"/>
                </a:lnTo>
                <a:lnTo>
                  <a:pt x="10" y="217"/>
                </a:lnTo>
                <a:lnTo>
                  <a:pt x="7" y="236"/>
                </a:lnTo>
                <a:lnTo>
                  <a:pt x="4" y="249"/>
                </a:lnTo>
                <a:lnTo>
                  <a:pt x="0" y="269"/>
                </a:lnTo>
                <a:lnTo>
                  <a:pt x="4" y="287"/>
                </a:lnTo>
                <a:lnTo>
                  <a:pt x="7" y="304"/>
                </a:lnTo>
                <a:lnTo>
                  <a:pt x="10" y="327"/>
                </a:lnTo>
                <a:lnTo>
                  <a:pt x="14" y="342"/>
                </a:lnTo>
                <a:lnTo>
                  <a:pt x="23" y="362"/>
                </a:lnTo>
                <a:lnTo>
                  <a:pt x="30" y="375"/>
                </a:lnTo>
                <a:lnTo>
                  <a:pt x="39" y="391"/>
                </a:lnTo>
                <a:lnTo>
                  <a:pt x="52" y="404"/>
                </a:lnTo>
                <a:lnTo>
                  <a:pt x="65" y="413"/>
                </a:lnTo>
                <a:lnTo>
                  <a:pt x="78" y="426"/>
                </a:lnTo>
                <a:lnTo>
                  <a:pt x="95" y="436"/>
                </a:lnTo>
                <a:lnTo>
                  <a:pt x="111" y="449"/>
                </a:lnTo>
                <a:lnTo>
                  <a:pt x="127" y="456"/>
                </a:lnTo>
                <a:lnTo>
                  <a:pt x="147" y="463"/>
                </a:lnTo>
                <a:lnTo>
                  <a:pt x="166" y="471"/>
                </a:lnTo>
                <a:lnTo>
                  <a:pt x="186" y="475"/>
                </a:lnTo>
                <a:lnTo>
                  <a:pt x="201" y="481"/>
                </a:lnTo>
                <a:lnTo>
                  <a:pt x="225" y="485"/>
                </a:lnTo>
                <a:lnTo>
                  <a:pt x="244" y="488"/>
                </a:lnTo>
                <a:lnTo>
                  <a:pt x="254" y="488"/>
                </a:lnTo>
                <a:lnTo>
                  <a:pt x="267" y="491"/>
                </a:lnTo>
                <a:lnTo>
                  <a:pt x="279" y="494"/>
                </a:lnTo>
                <a:lnTo>
                  <a:pt x="289" y="498"/>
                </a:lnTo>
                <a:lnTo>
                  <a:pt x="302" y="498"/>
                </a:lnTo>
                <a:lnTo>
                  <a:pt x="319" y="498"/>
                </a:lnTo>
                <a:lnTo>
                  <a:pt x="335" y="498"/>
                </a:lnTo>
                <a:lnTo>
                  <a:pt x="352" y="494"/>
                </a:lnTo>
                <a:lnTo>
                  <a:pt x="361" y="494"/>
                </a:lnTo>
                <a:lnTo>
                  <a:pt x="367" y="491"/>
                </a:lnTo>
                <a:lnTo>
                  <a:pt x="380" y="488"/>
                </a:lnTo>
                <a:lnTo>
                  <a:pt x="397" y="488"/>
                </a:lnTo>
                <a:lnTo>
                  <a:pt x="417" y="481"/>
                </a:lnTo>
                <a:lnTo>
                  <a:pt x="433" y="478"/>
                </a:lnTo>
                <a:lnTo>
                  <a:pt x="449" y="475"/>
                </a:lnTo>
                <a:lnTo>
                  <a:pt x="465" y="471"/>
                </a:lnTo>
                <a:lnTo>
                  <a:pt x="481" y="466"/>
                </a:lnTo>
                <a:lnTo>
                  <a:pt x="498" y="459"/>
                </a:lnTo>
                <a:lnTo>
                  <a:pt x="511" y="453"/>
                </a:lnTo>
                <a:lnTo>
                  <a:pt x="523" y="446"/>
                </a:lnTo>
                <a:lnTo>
                  <a:pt x="536" y="440"/>
                </a:lnTo>
                <a:lnTo>
                  <a:pt x="546" y="433"/>
                </a:lnTo>
                <a:lnTo>
                  <a:pt x="556" y="423"/>
                </a:lnTo>
                <a:lnTo>
                  <a:pt x="569" y="413"/>
                </a:lnTo>
                <a:lnTo>
                  <a:pt x="579" y="407"/>
                </a:lnTo>
                <a:lnTo>
                  <a:pt x="586" y="398"/>
                </a:lnTo>
                <a:lnTo>
                  <a:pt x="592" y="391"/>
                </a:lnTo>
                <a:lnTo>
                  <a:pt x="598" y="385"/>
                </a:lnTo>
                <a:lnTo>
                  <a:pt x="601" y="375"/>
                </a:lnTo>
                <a:lnTo>
                  <a:pt x="608" y="368"/>
                </a:lnTo>
                <a:lnTo>
                  <a:pt x="611" y="358"/>
                </a:lnTo>
                <a:lnTo>
                  <a:pt x="614" y="349"/>
                </a:lnTo>
                <a:lnTo>
                  <a:pt x="618" y="340"/>
                </a:lnTo>
                <a:lnTo>
                  <a:pt x="621" y="333"/>
                </a:lnTo>
                <a:lnTo>
                  <a:pt x="624" y="323"/>
                </a:lnTo>
                <a:lnTo>
                  <a:pt x="624" y="313"/>
                </a:lnTo>
                <a:lnTo>
                  <a:pt x="628" y="304"/>
                </a:lnTo>
                <a:lnTo>
                  <a:pt x="628" y="294"/>
                </a:lnTo>
                <a:lnTo>
                  <a:pt x="631" y="278"/>
                </a:lnTo>
                <a:lnTo>
                  <a:pt x="631" y="269"/>
                </a:lnTo>
                <a:lnTo>
                  <a:pt x="631" y="259"/>
                </a:lnTo>
                <a:lnTo>
                  <a:pt x="628" y="249"/>
                </a:lnTo>
                <a:lnTo>
                  <a:pt x="628" y="236"/>
                </a:lnTo>
                <a:lnTo>
                  <a:pt x="624" y="226"/>
                </a:lnTo>
                <a:lnTo>
                  <a:pt x="621" y="214"/>
                </a:lnTo>
                <a:lnTo>
                  <a:pt x="618" y="204"/>
                </a:lnTo>
                <a:lnTo>
                  <a:pt x="611" y="194"/>
                </a:lnTo>
                <a:lnTo>
                  <a:pt x="608" y="181"/>
                </a:lnTo>
                <a:lnTo>
                  <a:pt x="605" y="171"/>
                </a:lnTo>
                <a:lnTo>
                  <a:pt x="598" y="161"/>
                </a:lnTo>
                <a:lnTo>
                  <a:pt x="595" y="152"/>
                </a:lnTo>
                <a:lnTo>
                  <a:pt x="592" y="142"/>
                </a:lnTo>
                <a:lnTo>
                  <a:pt x="586" y="129"/>
                </a:lnTo>
                <a:lnTo>
                  <a:pt x="582" y="116"/>
                </a:lnTo>
                <a:lnTo>
                  <a:pt x="576" y="106"/>
                </a:lnTo>
                <a:lnTo>
                  <a:pt x="573" y="97"/>
                </a:lnTo>
                <a:lnTo>
                  <a:pt x="569" y="84"/>
                </a:lnTo>
                <a:lnTo>
                  <a:pt x="563" y="75"/>
                </a:lnTo>
                <a:lnTo>
                  <a:pt x="559" y="61"/>
                </a:lnTo>
                <a:lnTo>
                  <a:pt x="556" y="52"/>
                </a:lnTo>
                <a:lnTo>
                  <a:pt x="550" y="42"/>
                </a:lnTo>
                <a:lnTo>
                  <a:pt x="546" y="35"/>
                </a:lnTo>
                <a:lnTo>
                  <a:pt x="543" y="32"/>
                </a:lnTo>
                <a:lnTo>
                  <a:pt x="543" y="30"/>
                </a:lnTo>
                <a:lnTo>
                  <a:pt x="540" y="26"/>
                </a:lnTo>
                <a:lnTo>
                  <a:pt x="540" y="23"/>
                </a:lnTo>
                <a:lnTo>
                  <a:pt x="536" y="23"/>
                </a:lnTo>
                <a:lnTo>
                  <a:pt x="533" y="20"/>
                </a:lnTo>
                <a:lnTo>
                  <a:pt x="530" y="20"/>
                </a:lnTo>
                <a:lnTo>
                  <a:pt x="527" y="16"/>
                </a:lnTo>
                <a:lnTo>
                  <a:pt x="523" y="16"/>
                </a:lnTo>
                <a:lnTo>
                  <a:pt x="520" y="16"/>
                </a:lnTo>
                <a:lnTo>
                  <a:pt x="513" y="13"/>
                </a:lnTo>
                <a:lnTo>
                  <a:pt x="511" y="13"/>
                </a:lnTo>
                <a:lnTo>
                  <a:pt x="508" y="13"/>
                </a:lnTo>
                <a:lnTo>
                  <a:pt x="501" y="10"/>
                </a:lnTo>
                <a:lnTo>
                  <a:pt x="495" y="10"/>
                </a:lnTo>
                <a:lnTo>
                  <a:pt x="491" y="10"/>
                </a:lnTo>
                <a:lnTo>
                  <a:pt x="485" y="10"/>
                </a:lnTo>
                <a:lnTo>
                  <a:pt x="478" y="7"/>
                </a:lnTo>
                <a:lnTo>
                  <a:pt x="472" y="7"/>
                </a:lnTo>
                <a:lnTo>
                  <a:pt x="468" y="7"/>
                </a:lnTo>
                <a:lnTo>
                  <a:pt x="462" y="7"/>
                </a:lnTo>
                <a:lnTo>
                  <a:pt x="455" y="7"/>
                </a:lnTo>
                <a:lnTo>
                  <a:pt x="449" y="7"/>
                </a:lnTo>
                <a:lnTo>
                  <a:pt x="442" y="3"/>
                </a:lnTo>
                <a:lnTo>
                  <a:pt x="435" y="3"/>
                </a:lnTo>
                <a:lnTo>
                  <a:pt x="430" y="3"/>
                </a:lnTo>
                <a:lnTo>
                  <a:pt x="423" y="3"/>
                </a:lnTo>
                <a:lnTo>
                  <a:pt x="417" y="3"/>
                </a:lnTo>
                <a:lnTo>
                  <a:pt x="410" y="3"/>
                </a:lnTo>
                <a:lnTo>
                  <a:pt x="400" y="0"/>
                </a:lnTo>
                <a:lnTo>
                  <a:pt x="394" y="0"/>
                </a:lnTo>
                <a:lnTo>
                  <a:pt x="387" y="0"/>
                </a:lnTo>
                <a:lnTo>
                  <a:pt x="377" y="0"/>
                </a:lnTo>
                <a:lnTo>
                  <a:pt x="371" y="0"/>
                </a:lnTo>
                <a:lnTo>
                  <a:pt x="364" y="0"/>
                </a:lnTo>
                <a:lnTo>
                  <a:pt x="357" y="0"/>
                </a:lnTo>
                <a:lnTo>
                  <a:pt x="352" y="0"/>
                </a:lnTo>
                <a:lnTo>
                  <a:pt x="345" y="0"/>
                </a:lnTo>
                <a:lnTo>
                  <a:pt x="339" y="0"/>
                </a:lnTo>
                <a:lnTo>
                  <a:pt x="332" y="0"/>
                </a:lnTo>
                <a:lnTo>
                  <a:pt x="329" y="0"/>
                </a:lnTo>
                <a:lnTo>
                  <a:pt x="322" y="0"/>
                </a:lnTo>
                <a:lnTo>
                  <a:pt x="316" y="0"/>
                </a:lnTo>
                <a:lnTo>
                  <a:pt x="309" y="0"/>
                </a:lnTo>
                <a:lnTo>
                  <a:pt x="306" y="0"/>
                </a:lnTo>
                <a:lnTo>
                  <a:pt x="299" y="0"/>
                </a:lnTo>
                <a:lnTo>
                  <a:pt x="293" y="0"/>
                </a:lnTo>
                <a:lnTo>
                  <a:pt x="286" y="0"/>
                </a:lnTo>
                <a:lnTo>
                  <a:pt x="279" y="0"/>
                </a:lnTo>
                <a:lnTo>
                  <a:pt x="274" y="0"/>
                </a:lnTo>
                <a:lnTo>
                  <a:pt x="267" y="0"/>
                </a:lnTo>
                <a:lnTo>
                  <a:pt x="257" y="0"/>
                </a:lnTo>
                <a:lnTo>
                  <a:pt x="254" y="0"/>
                </a:lnTo>
                <a:lnTo>
                  <a:pt x="244" y="0"/>
                </a:lnTo>
                <a:lnTo>
                  <a:pt x="238" y="0"/>
                </a:lnTo>
                <a:lnTo>
                  <a:pt x="228" y="3"/>
                </a:lnTo>
                <a:lnTo>
                  <a:pt x="221" y="3"/>
                </a:lnTo>
                <a:lnTo>
                  <a:pt x="215" y="3"/>
                </a:lnTo>
                <a:lnTo>
                  <a:pt x="211" y="3"/>
                </a:lnTo>
                <a:lnTo>
                  <a:pt x="205" y="3"/>
                </a:lnTo>
                <a:lnTo>
                  <a:pt x="198" y="3"/>
                </a:lnTo>
                <a:lnTo>
                  <a:pt x="193" y="7"/>
                </a:lnTo>
                <a:lnTo>
                  <a:pt x="183" y="7"/>
                </a:lnTo>
                <a:lnTo>
                  <a:pt x="176" y="7"/>
                </a:lnTo>
                <a:lnTo>
                  <a:pt x="170" y="7"/>
                </a:lnTo>
                <a:lnTo>
                  <a:pt x="163" y="7"/>
                </a:lnTo>
                <a:lnTo>
                  <a:pt x="156" y="10"/>
                </a:lnTo>
                <a:lnTo>
                  <a:pt x="150" y="10"/>
                </a:lnTo>
                <a:lnTo>
                  <a:pt x="143" y="10"/>
                </a:lnTo>
                <a:lnTo>
                  <a:pt x="140" y="10"/>
                </a:lnTo>
                <a:lnTo>
                  <a:pt x="133" y="13"/>
                </a:lnTo>
                <a:lnTo>
                  <a:pt x="130" y="13"/>
                </a:lnTo>
                <a:lnTo>
                  <a:pt x="123" y="13"/>
                </a:lnTo>
                <a:lnTo>
                  <a:pt x="120" y="13"/>
                </a:lnTo>
                <a:lnTo>
                  <a:pt x="115" y="16"/>
                </a:lnTo>
                <a:lnTo>
                  <a:pt x="111" y="16"/>
                </a:lnTo>
                <a:lnTo>
                  <a:pt x="108" y="16"/>
                </a:lnTo>
                <a:lnTo>
                  <a:pt x="105" y="20"/>
                </a:lnTo>
                <a:lnTo>
                  <a:pt x="101" y="20"/>
                </a:lnTo>
                <a:lnTo>
                  <a:pt x="98" y="23"/>
                </a:lnTo>
                <a:lnTo>
                  <a:pt x="95" y="26"/>
                </a:lnTo>
              </a:path>
            </a:pathLst>
          </a:custGeom>
          <a:solidFill>
            <a:srgbClr val="4040FF"/>
          </a:solidFill>
          <a:ln w="127000" cap="rnd" cmpd="sng">
            <a:noFill/>
            <a:prstDash val="solid"/>
            <a:round/>
            <a:headEnd type="none" w="med" len="med"/>
            <a:tailEnd type="none" w="med" len="med"/>
          </a:ln>
        </p:spPr>
        <p:txBody>
          <a:bodyPr/>
          <a:lstStyle/>
          <a:p>
            <a:endParaRPr lang="en-US"/>
          </a:p>
        </p:txBody>
      </p:sp>
      <p:sp>
        <p:nvSpPr>
          <p:cNvPr id="144397" name="Oval 29"/>
          <p:cNvSpPr>
            <a:spLocks noChangeArrowheads="1"/>
          </p:cNvSpPr>
          <p:nvPr/>
        </p:nvSpPr>
        <p:spPr bwMode="auto">
          <a:xfrm>
            <a:off x="3941763" y="4630738"/>
            <a:ext cx="708025" cy="76200"/>
          </a:xfrm>
          <a:prstGeom prst="ellipse">
            <a:avLst/>
          </a:prstGeom>
          <a:solidFill>
            <a:srgbClr val="C0C0FF"/>
          </a:solidFill>
          <a:ln w="12700">
            <a:noFill/>
            <a:round/>
            <a:headEnd/>
            <a:tailEnd/>
          </a:ln>
        </p:spPr>
        <p:txBody>
          <a:bodyPr wrap="none" anchor="ctr"/>
          <a:lstStyle/>
          <a:p>
            <a:pPr eaLnBrk="0" hangingPunct="0"/>
            <a:endParaRPr lang="en-US">
              <a:latin typeface="Calibri" pitchFamily="34" charset="0"/>
            </a:endParaRPr>
          </a:p>
        </p:txBody>
      </p:sp>
      <p:sp>
        <p:nvSpPr>
          <p:cNvPr id="144398" name="Freeform 30"/>
          <p:cNvSpPr>
            <a:spLocks/>
          </p:cNvSpPr>
          <p:nvPr/>
        </p:nvSpPr>
        <p:spPr bwMode="auto">
          <a:xfrm>
            <a:off x="4541838" y="4667250"/>
            <a:ext cx="246062" cy="363538"/>
          </a:xfrm>
          <a:custGeom>
            <a:avLst/>
            <a:gdLst>
              <a:gd name="T0" fmla="*/ 2147483647 w 155"/>
              <a:gd name="T1" fmla="*/ 2147483647 h 229"/>
              <a:gd name="T2" fmla="*/ 2147483647 w 155"/>
              <a:gd name="T3" fmla="*/ 2147483647 h 229"/>
              <a:gd name="T4" fmla="*/ 2147483647 w 155"/>
              <a:gd name="T5" fmla="*/ 2147483647 h 229"/>
              <a:gd name="T6" fmla="*/ 2147483647 w 155"/>
              <a:gd name="T7" fmla="*/ 2147483647 h 229"/>
              <a:gd name="T8" fmla="*/ 2147483647 w 155"/>
              <a:gd name="T9" fmla="*/ 2147483647 h 229"/>
              <a:gd name="T10" fmla="*/ 2147483647 w 155"/>
              <a:gd name="T11" fmla="*/ 2147483647 h 229"/>
              <a:gd name="T12" fmla="*/ 2147483647 w 155"/>
              <a:gd name="T13" fmla="*/ 2147483647 h 229"/>
              <a:gd name="T14" fmla="*/ 2147483647 w 155"/>
              <a:gd name="T15" fmla="*/ 2147483647 h 229"/>
              <a:gd name="T16" fmla="*/ 2147483647 w 155"/>
              <a:gd name="T17" fmla="*/ 2147483647 h 229"/>
              <a:gd name="T18" fmla="*/ 2147483647 w 155"/>
              <a:gd name="T19" fmla="*/ 2147483647 h 229"/>
              <a:gd name="T20" fmla="*/ 2147483647 w 155"/>
              <a:gd name="T21" fmla="*/ 2147483647 h 229"/>
              <a:gd name="T22" fmla="*/ 2147483647 w 155"/>
              <a:gd name="T23" fmla="*/ 2147483647 h 229"/>
              <a:gd name="T24" fmla="*/ 2147483647 w 155"/>
              <a:gd name="T25" fmla="*/ 2147483647 h 229"/>
              <a:gd name="T26" fmla="*/ 2147483647 w 155"/>
              <a:gd name="T27" fmla="*/ 2147483647 h 229"/>
              <a:gd name="T28" fmla="*/ 2147483647 w 155"/>
              <a:gd name="T29" fmla="*/ 2147483647 h 229"/>
              <a:gd name="T30" fmla="*/ 2147483647 w 155"/>
              <a:gd name="T31" fmla="*/ 0 h 229"/>
              <a:gd name="T32" fmla="*/ 2147483647 w 155"/>
              <a:gd name="T33" fmla="*/ 2147483647 h 229"/>
              <a:gd name="T34" fmla="*/ 2147483647 w 155"/>
              <a:gd name="T35" fmla="*/ 2147483647 h 229"/>
              <a:gd name="T36" fmla="*/ 2147483647 w 155"/>
              <a:gd name="T37" fmla="*/ 2147483647 h 229"/>
              <a:gd name="T38" fmla="*/ 2147483647 w 155"/>
              <a:gd name="T39" fmla="*/ 2147483647 h 229"/>
              <a:gd name="T40" fmla="*/ 2147483647 w 155"/>
              <a:gd name="T41" fmla="*/ 2147483647 h 229"/>
              <a:gd name="T42" fmla="*/ 2147483647 w 155"/>
              <a:gd name="T43" fmla="*/ 2147483647 h 229"/>
              <a:gd name="T44" fmla="*/ 2147483647 w 155"/>
              <a:gd name="T45" fmla="*/ 2147483647 h 229"/>
              <a:gd name="T46" fmla="*/ 0 w 155"/>
              <a:gd name="T47" fmla="*/ 2147483647 h 229"/>
              <a:gd name="T48" fmla="*/ 2147483647 w 155"/>
              <a:gd name="T49" fmla="*/ 2147483647 h 229"/>
              <a:gd name="T50" fmla="*/ 2147483647 w 155"/>
              <a:gd name="T51" fmla="*/ 2147483647 h 229"/>
              <a:gd name="T52" fmla="*/ 2147483647 w 155"/>
              <a:gd name="T53" fmla="*/ 2147483647 h 2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5"/>
              <a:gd name="T82" fmla="*/ 0 h 229"/>
              <a:gd name="T83" fmla="*/ 155 w 155"/>
              <a:gd name="T84" fmla="*/ 229 h 2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5" h="229">
                <a:moveTo>
                  <a:pt x="97" y="206"/>
                </a:moveTo>
                <a:lnTo>
                  <a:pt x="128" y="213"/>
                </a:lnTo>
                <a:lnTo>
                  <a:pt x="154" y="228"/>
                </a:lnTo>
                <a:lnTo>
                  <a:pt x="154" y="225"/>
                </a:lnTo>
                <a:lnTo>
                  <a:pt x="154" y="219"/>
                </a:lnTo>
                <a:lnTo>
                  <a:pt x="154" y="215"/>
                </a:lnTo>
                <a:lnTo>
                  <a:pt x="150" y="203"/>
                </a:lnTo>
                <a:lnTo>
                  <a:pt x="147" y="187"/>
                </a:lnTo>
                <a:lnTo>
                  <a:pt x="141" y="171"/>
                </a:lnTo>
                <a:lnTo>
                  <a:pt x="128" y="139"/>
                </a:lnTo>
                <a:lnTo>
                  <a:pt x="116" y="114"/>
                </a:lnTo>
                <a:lnTo>
                  <a:pt x="104" y="82"/>
                </a:lnTo>
                <a:lnTo>
                  <a:pt x="91" y="51"/>
                </a:lnTo>
                <a:lnTo>
                  <a:pt x="82" y="25"/>
                </a:lnTo>
                <a:lnTo>
                  <a:pt x="75" y="13"/>
                </a:lnTo>
                <a:lnTo>
                  <a:pt x="69" y="0"/>
                </a:lnTo>
                <a:lnTo>
                  <a:pt x="16" y="19"/>
                </a:lnTo>
                <a:lnTo>
                  <a:pt x="16" y="47"/>
                </a:lnTo>
                <a:lnTo>
                  <a:pt x="12" y="73"/>
                </a:lnTo>
                <a:lnTo>
                  <a:pt x="12" y="92"/>
                </a:lnTo>
                <a:lnTo>
                  <a:pt x="12" y="117"/>
                </a:lnTo>
                <a:lnTo>
                  <a:pt x="7" y="139"/>
                </a:lnTo>
                <a:lnTo>
                  <a:pt x="4" y="161"/>
                </a:lnTo>
                <a:lnTo>
                  <a:pt x="0" y="190"/>
                </a:lnTo>
                <a:lnTo>
                  <a:pt x="35" y="197"/>
                </a:lnTo>
                <a:lnTo>
                  <a:pt x="72" y="203"/>
                </a:lnTo>
                <a:lnTo>
                  <a:pt x="97" y="206"/>
                </a:lnTo>
              </a:path>
            </a:pathLst>
          </a:custGeom>
          <a:solidFill>
            <a:srgbClr val="0000FF"/>
          </a:solidFill>
          <a:ln w="101600" cap="rnd" cmpd="sng">
            <a:noFill/>
            <a:prstDash val="solid"/>
            <a:round/>
            <a:headEnd type="none" w="med" len="med"/>
            <a:tailEnd type="none" w="med" len="med"/>
          </a:ln>
        </p:spPr>
        <p:txBody>
          <a:bodyPr/>
          <a:lstStyle/>
          <a:p>
            <a:endParaRPr lang="en-US"/>
          </a:p>
        </p:txBody>
      </p:sp>
      <p:sp>
        <p:nvSpPr>
          <p:cNvPr id="144399" name="Freeform 31"/>
          <p:cNvSpPr>
            <a:spLocks/>
          </p:cNvSpPr>
          <p:nvPr/>
        </p:nvSpPr>
        <p:spPr bwMode="auto">
          <a:xfrm>
            <a:off x="4562475" y="4646613"/>
            <a:ext cx="101600" cy="53975"/>
          </a:xfrm>
          <a:custGeom>
            <a:avLst/>
            <a:gdLst>
              <a:gd name="T0" fmla="*/ 0 w 64"/>
              <a:gd name="T1" fmla="*/ 0 h 34"/>
              <a:gd name="T2" fmla="*/ 2147483647 w 64"/>
              <a:gd name="T3" fmla="*/ 2147483647 h 34"/>
              <a:gd name="T4" fmla="*/ 2147483647 w 64"/>
              <a:gd name="T5" fmla="*/ 2147483647 h 34"/>
              <a:gd name="T6" fmla="*/ 2147483647 w 64"/>
              <a:gd name="T7" fmla="*/ 2147483647 h 34"/>
              <a:gd name="T8" fmla="*/ 2147483647 w 64"/>
              <a:gd name="T9" fmla="*/ 2147483647 h 34"/>
              <a:gd name="T10" fmla="*/ 2147483647 w 64"/>
              <a:gd name="T11" fmla="*/ 2147483647 h 34"/>
              <a:gd name="T12" fmla="*/ 2147483647 w 64"/>
              <a:gd name="T13" fmla="*/ 2147483647 h 34"/>
              <a:gd name="T14" fmla="*/ 2147483647 w 64"/>
              <a:gd name="T15" fmla="*/ 2147483647 h 34"/>
              <a:gd name="T16" fmla="*/ 2147483647 w 64"/>
              <a:gd name="T17" fmla="*/ 2147483647 h 34"/>
              <a:gd name="T18" fmla="*/ 2147483647 w 64"/>
              <a:gd name="T19" fmla="*/ 0 h 34"/>
              <a:gd name="T20" fmla="*/ 0 w 64"/>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34"/>
              <a:gd name="T35" fmla="*/ 64 w 6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34">
                <a:moveTo>
                  <a:pt x="0" y="0"/>
                </a:moveTo>
                <a:lnTo>
                  <a:pt x="4" y="20"/>
                </a:lnTo>
                <a:lnTo>
                  <a:pt x="7" y="26"/>
                </a:lnTo>
                <a:lnTo>
                  <a:pt x="4" y="33"/>
                </a:lnTo>
                <a:lnTo>
                  <a:pt x="20" y="33"/>
                </a:lnTo>
                <a:lnTo>
                  <a:pt x="40" y="29"/>
                </a:lnTo>
                <a:lnTo>
                  <a:pt x="56" y="23"/>
                </a:lnTo>
                <a:lnTo>
                  <a:pt x="63" y="13"/>
                </a:lnTo>
                <a:lnTo>
                  <a:pt x="50" y="6"/>
                </a:lnTo>
                <a:lnTo>
                  <a:pt x="37" y="0"/>
                </a:lnTo>
                <a:lnTo>
                  <a:pt x="0" y="0"/>
                </a:lnTo>
              </a:path>
            </a:pathLst>
          </a:custGeom>
          <a:solidFill>
            <a:srgbClr val="8080FF"/>
          </a:solidFill>
          <a:ln w="12700" cap="rnd" cmpd="sng">
            <a:solidFill>
              <a:srgbClr val="C0C0FF"/>
            </a:solidFill>
            <a:prstDash val="solid"/>
            <a:round/>
            <a:headEnd type="none" w="med" len="med"/>
            <a:tailEnd type="none" w="med" len="med"/>
          </a:ln>
        </p:spPr>
        <p:txBody>
          <a:bodyPr/>
          <a:lstStyle/>
          <a:p>
            <a:endParaRPr lang="en-US"/>
          </a:p>
        </p:txBody>
      </p:sp>
      <p:sp>
        <p:nvSpPr>
          <p:cNvPr id="144400" name="Freeform 32"/>
          <p:cNvSpPr>
            <a:spLocks/>
          </p:cNvSpPr>
          <p:nvPr/>
        </p:nvSpPr>
        <p:spPr bwMode="auto">
          <a:xfrm>
            <a:off x="3763963" y="5427663"/>
            <a:ext cx="1049337" cy="828675"/>
          </a:xfrm>
          <a:custGeom>
            <a:avLst/>
            <a:gdLst>
              <a:gd name="T0" fmla="*/ 2147483647 w 661"/>
              <a:gd name="T1" fmla="*/ 2147483647 h 522"/>
              <a:gd name="T2" fmla="*/ 2147483647 w 661"/>
              <a:gd name="T3" fmla="*/ 2147483647 h 522"/>
              <a:gd name="T4" fmla="*/ 2147483647 w 661"/>
              <a:gd name="T5" fmla="*/ 2147483647 h 522"/>
              <a:gd name="T6" fmla="*/ 2147483647 w 661"/>
              <a:gd name="T7" fmla="*/ 2147483647 h 522"/>
              <a:gd name="T8" fmla="*/ 2147483647 w 661"/>
              <a:gd name="T9" fmla="*/ 2147483647 h 522"/>
              <a:gd name="T10" fmla="*/ 2147483647 w 661"/>
              <a:gd name="T11" fmla="*/ 2147483647 h 522"/>
              <a:gd name="T12" fmla="*/ 0 w 661"/>
              <a:gd name="T13" fmla="*/ 2147483647 h 522"/>
              <a:gd name="T14" fmla="*/ 2147483647 w 661"/>
              <a:gd name="T15" fmla="*/ 2147483647 h 522"/>
              <a:gd name="T16" fmla="*/ 2147483647 w 661"/>
              <a:gd name="T17" fmla="*/ 2147483647 h 522"/>
              <a:gd name="T18" fmla="*/ 2147483647 w 661"/>
              <a:gd name="T19" fmla="*/ 2147483647 h 522"/>
              <a:gd name="T20" fmla="*/ 2147483647 w 661"/>
              <a:gd name="T21" fmla="*/ 2147483647 h 522"/>
              <a:gd name="T22" fmla="*/ 2147483647 w 661"/>
              <a:gd name="T23" fmla="*/ 2147483647 h 522"/>
              <a:gd name="T24" fmla="*/ 2147483647 w 661"/>
              <a:gd name="T25" fmla="*/ 2147483647 h 522"/>
              <a:gd name="T26" fmla="*/ 2147483647 w 661"/>
              <a:gd name="T27" fmla="*/ 2147483647 h 522"/>
              <a:gd name="T28" fmla="*/ 2147483647 w 661"/>
              <a:gd name="T29" fmla="*/ 2147483647 h 522"/>
              <a:gd name="T30" fmla="*/ 2147483647 w 661"/>
              <a:gd name="T31" fmla="*/ 2147483647 h 522"/>
              <a:gd name="T32" fmla="*/ 2147483647 w 661"/>
              <a:gd name="T33" fmla="*/ 2147483647 h 522"/>
              <a:gd name="T34" fmla="*/ 2147483647 w 661"/>
              <a:gd name="T35" fmla="*/ 2147483647 h 522"/>
              <a:gd name="T36" fmla="*/ 2147483647 w 661"/>
              <a:gd name="T37" fmla="*/ 2147483647 h 522"/>
              <a:gd name="T38" fmla="*/ 2147483647 w 661"/>
              <a:gd name="T39" fmla="*/ 2147483647 h 522"/>
              <a:gd name="T40" fmla="*/ 2147483647 w 661"/>
              <a:gd name="T41" fmla="*/ 2147483647 h 522"/>
              <a:gd name="T42" fmla="*/ 2147483647 w 661"/>
              <a:gd name="T43" fmla="*/ 2147483647 h 522"/>
              <a:gd name="T44" fmla="*/ 2147483647 w 661"/>
              <a:gd name="T45" fmla="*/ 2147483647 h 522"/>
              <a:gd name="T46" fmla="*/ 2147483647 w 661"/>
              <a:gd name="T47" fmla="*/ 2147483647 h 522"/>
              <a:gd name="T48" fmla="*/ 2147483647 w 661"/>
              <a:gd name="T49" fmla="*/ 2147483647 h 522"/>
              <a:gd name="T50" fmla="*/ 2147483647 w 661"/>
              <a:gd name="T51" fmla="*/ 2147483647 h 522"/>
              <a:gd name="T52" fmla="*/ 2147483647 w 661"/>
              <a:gd name="T53" fmla="*/ 2147483647 h 522"/>
              <a:gd name="T54" fmla="*/ 2147483647 w 661"/>
              <a:gd name="T55" fmla="*/ 2147483647 h 522"/>
              <a:gd name="T56" fmla="*/ 2147483647 w 661"/>
              <a:gd name="T57" fmla="*/ 2147483647 h 522"/>
              <a:gd name="T58" fmla="*/ 2147483647 w 661"/>
              <a:gd name="T59" fmla="*/ 2147483647 h 522"/>
              <a:gd name="T60" fmla="*/ 2147483647 w 661"/>
              <a:gd name="T61" fmla="*/ 2147483647 h 522"/>
              <a:gd name="T62" fmla="*/ 2147483647 w 661"/>
              <a:gd name="T63" fmla="*/ 2147483647 h 522"/>
              <a:gd name="T64" fmla="*/ 2147483647 w 661"/>
              <a:gd name="T65" fmla="*/ 2147483647 h 522"/>
              <a:gd name="T66" fmla="*/ 2147483647 w 661"/>
              <a:gd name="T67" fmla="*/ 2147483647 h 522"/>
              <a:gd name="T68" fmla="*/ 2147483647 w 661"/>
              <a:gd name="T69" fmla="*/ 2147483647 h 522"/>
              <a:gd name="T70" fmla="*/ 2147483647 w 661"/>
              <a:gd name="T71" fmla="*/ 2147483647 h 522"/>
              <a:gd name="T72" fmla="*/ 2147483647 w 661"/>
              <a:gd name="T73" fmla="*/ 2147483647 h 522"/>
              <a:gd name="T74" fmla="*/ 2147483647 w 661"/>
              <a:gd name="T75" fmla="*/ 2147483647 h 522"/>
              <a:gd name="T76" fmla="*/ 2147483647 w 661"/>
              <a:gd name="T77" fmla="*/ 2147483647 h 522"/>
              <a:gd name="T78" fmla="*/ 2147483647 w 661"/>
              <a:gd name="T79" fmla="*/ 2147483647 h 522"/>
              <a:gd name="T80" fmla="*/ 2147483647 w 661"/>
              <a:gd name="T81" fmla="*/ 2147483647 h 522"/>
              <a:gd name="T82" fmla="*/ 2147483647 w 661"/>
              <a:gd name="T83" fmla="*/ 2147483647 h 522"/>
              <a:gd name="T84" fmla="*/ 2147483647 w 661"/>
              <a:gd name="T85" fmla="*/ 2147483647 h 522"/>
              <a:gd name="T86" fmla="*/ 2147483647 w 661"/>
              <a:gd name="T87" fmla="*/ 2147483647 h 522"/>
              <a:gd name="T88" fmla="*/ 2147483647 w 661"/>
              <a:gd name="T89" fmla="*/ 2147483647 h 5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1"/>
              <a:gd name="T136" fmla="*/ 0 h 522"/>
              <a:gd name="T137" fmla="*/ 661 w 661"/>
              <a:gd name="T138" fmla="*/ 522 h 5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1" h="522">
                <a:moveTo>
                  <a:pt x="299" y="0"/>
                </a:moveTo>
                <a:lnTo>
                  <a:pt x="302" y="405"/>
                </a:lnTo>
                <a:lnTo>
                  <a:pt x="299" y="408"/>
                </a:lnTo>
                <a:lnTo>
                  <a:pt x="295" y="411"/>
                </a:lnTo>
                <a:lnTo>
                  <a:pt x="292" y="415"/>
                </a:lnTo>
                <a:lnTo>
                  <a:pt x="289" y="418"/>
                </a:lnTo>
                <a:lnTo>
                  <a:pt x="287" y="421"/>
                </a:lnTo>
                <a:lnTo>
                  <a:pt x="287" y="427"/>
                </a:lnTo>
                <a:lnTo>
                  <a:pt x="283" y="430"/>
                </a:lnTo>
                <a:lnTo>
                  <a:pt x="283" y="437"/>
                </a:lnTo>
                <a:lnTo>
                  <a:pt x="283" y="440"/>
                </a:lnTo>
                <a:lnTo>
                  <a:pt x="283" y="446"/>
                </a:lnTo>
                <a:lnTo>
                  <a:pt x="3" y="486"/>
                </a:lnTo>
                <a:lnTo>
                  <a:pt x="0" y="488"/>
                </a:lnTo>
                <a:lnTo>
                  <a:pt x="0" y="491"/>
                </a:lnTo>
                <a:lnTo>
                  <a:pt x="3" y="495"/>
                </a:lnTo>
                <a:lnTo>
                  <a:pt x="7" y="498"/>
                </a:lnTo>
                <a:lnTo>
                  <a:pt x="10" y="498"/>
                </a:lnTo>
                <a:lnTo>
                  <a:pt x="16" y="501"/>
                </a:lnTo>
                <a:lnTo>
                  <a:pt x="23" y="505"/>
                </a:lnTo>
                <a:lnTo>
                  <a:pt x="30" y="505"/>
                </a:lnTo>
                <a:lnTo>
                  <a:pt x="36" y="505"/>
                </a:lnTo>
                <a:lnTo>
                  <a:pt x="48" y="508"/>
                </a:lnTo>
                <a:lnTo>
                  <a:pt x="55" y="508"/>
                </a:lnTo>
                <a:lnTo>
                  <a:pt x="68" y="511"/>
                </a:lnTo>
                <a:lnTo>
                  <a:pt x="81" y="511"/>
                </a:lnTo>
                <a:lnTo>
                  <a:pt x="94" y="514"/>
                </a:lnTo>
                <a:lnTo>
                  <a:pt x="111" y="514"/>
                </a:lnTo>
                <a:lnTo>
                  <a:pt x="121" y="514"/>
                </a:lnTo>
                <a:lnTo>
                  <a:pt x="136" y="514"/>
                </a:lnTo>
                <a:lnTo>
                  <a:pt x="149" y="518"/>
                </a:lnTo>
                <a:lnTo>
                  <a:pt x="163" y="518"/>
                </a:lnTo>
                <a:lnTo>
                  <a:pt x="176" y="518"/>
                </a:lnTo>
                <a:lnTo>
                  <a:pt x="192" y="518"/>
                </a:lnTo>
                <a:lnTo>
                  <a:pt x="205" y="518"/>
                </a:lnTo>
                <a:lnTo>
                  <a:pt x="221" y="518"/>
                </a:lnTo>
                <a:lnTo>
                  <a:pt x="234" y="518"/>
                </a:lnTo>
                <a:lnTo>
                  <a:pt x="247" y="521"/>
                </a:lnTo>
                <a:lnTo>
                  <a:pt x="260" y="521"/>
                </a:lnTo>
                <a:lnTo>
                  <a:pt x="277" y="521"/>
                </a:lnTo>
                <a:lnTo>
                  <a:pt x="289" y="521"/>
                </a:lnTo>
                <a:lnTo>
                  <a:pt x="305" y="521"/>
                </a:lnTo>
                <a:lnTo>
                  <a:pt x="318" y="521"/>
                </a:lnTo>
                <a:lnTo>
                  <a:pt x="328" y="521"/>
                </a:lnTo>
                <a:lnTo>
                  <a:pt x="342" y="521"/>
                </a:lnTo>
                <a:lnTo>
                  <a:pt x="355" y="521"/>
                </a:lnTo>
                <a:lnTo>
                  <a:pt x="371" y="518"/>
                </a:lnTo>
                <a:lnTo>
                  <a:pt x="380" y="518"/>
                </a:lnTo>
                <a:lnTo>
                  <a:pt x="393" y="518"/>
                </a:lnTo>
                <a:lnTo>
                  <a:pt x="403" y="518"/>
                </a:lnTo>
                <a:lnTo>
                  <a:pt x="413" y="518"/>
                </a:lnTo>
                <a:lnTo>
                  <a:pt x="426" y="518"/>
                </a:lnTo>
                <a:lnTo>
                  <a:pt x="436" y="514"/>
                </a:lnTo>
                <a:lnTo>
                  <a:pt x="449" y="514"/>
                </a:lnTo>
                <a:lnTo>
                  <a:pt x="461" y="514"/>
                </a:lnTo>
                <a:lnTo>
                  <a:pt x="474" y="514"/>
                </a:lnTo>
                <a:lnTo>
                  <a:pt x="484" y="514"/>
                </a:lnTo>
                <a:lnTo>
                  <a:pt x="501" y="514"/>
                </a:lnTo>
                <a:lnTo>
                  <a:pt x="517" y="514"/>
                </a:lnTo>
                <a:lnTo>
                  <a:pt x="536" y="511"/>
                </a:lnTo>
                <a:lnTo>
                  <a:pt x="549" y="511"/>
                </a:lnTo>
                <a:lnTo>
                  <a:pt x="562" y="511"/>
                </a:lnTo>
                <a:lnTo>
                  <a:pt x="572" y="508"/>
                </a:lnTo>
                <a:lnTo>
                  <a:pt x="582" y="508"/>
                </a:lnTo>
                <a:lnTo>
                  <a:pt x="592" y="505"/>
                </a:lnTo>
                <a:lnTo>
                  <a:pt x="605" y="505"/>
                </a:lnTo>
                <a:lnTo>
                  <a:pt x="618" y="505"/>
                </a:lnTo>
                <a:lnTo>
                  <a:pt x="627" y="501"/>
                </a:lnTo>
                <a:lnTo>
                  <a:pt x="634" y="501"/>
                </a:lnTo>
                <a:lnTo>
                  <a:pt x="644" y="498"/>
                </a:lnTo>
                <a:lnTo>
                  <a:pt x="647" y="498"/>
                </a:lnTo>
                <a:lnTo>
                  <a:pt x="653" y="495"/>
                </a:lnTo>
                <a:lnTo>
                  <a:pt x="657" y="495"/>
                </a:lnTo>
                <a:lnTo>
                  <a:pt x="660" y="491"/>
                </a:lnTo>
                <a:lnTo>
                  <a:pt x="660" y="488"/>
                </a:lnTo>
                <a:lnTo>
                  <a:pt x="660" y="486"/>
                </a:lnTo>
                <a:lnTo>
                  <a:pt x="657" y="486"/>
                </a:lnTo>
                <a:lnTo>
                  <a:pt x="383" y="446"/>
                </a:lnTo>
                <a:lnTo>
                  <a:pt x="380" y="440"/>
                </a:lnTo>
                <a:lnTo>
                  <a:pt x="380" y="437"/>
                </a:lnTo>
                <a:lnTo>
                  <a:pt x="380" y="433"/>
                </a:lnTo>
                <a:lnTo>
                  <a:pt x="380" y="430"/>
                </a:lnTo>
                <a:lnTo>
                  <a:pt x="377" y="427"/>
                </a:lnTo>
                <a:lnTo>
                  <a:pt x="377" y="423"/>
                </a:lnTo>
                <a:lnTo>
                  <a:pt x="373" y="418"/>
                </a:lnTo>
                <a:lnTo>
                  <a:pt x="371" y="415"/>
                </a:lnTo>
                <a:lnTo>
                  <a:pt x="371" y="411"/>
                </a:lnTo>
                <a:lnTo>
                  <a:pt x="368" y="408"/>
                </a:lnTo>
                <a:lnTo>
                  <a:pt x="361" y="405"/>
                </a:lnTo>
                <a:lnTo>
                  <a:pt x="377" y="4"/>
                </a:lnTo>
                <a:lnTo>
                  <a:pt x="299" y="0"/>
                </a:lnTo>
              </a:path>
            </a:pathLst>
          </a:custGeom>
          <a:solidFill>
            <a:srgbClr val="4040FF"/>
          </a:solidFill>
          <a:ln w="127000" cap="rnd" cmpd="sng">
            <a:noFill/>
            <a:prstDash val="solid"/>
            <a:round/>
            <a:headEnd type="none" w="med" len="med"/>
            <a:tailEnd type="none" w="med" len="med"/>
          </a:ln>
        </p:spPr>
        <p:txBody>
          <a:bodyPr/>
          <a:lstStyle/>
          <a:p>
            <a:endParaRPr lang="en-US"/>
          </a:p>
        </p:txBody>
      </p:sp>
      <p:sp>
        <p:nvSpPr>
          <p:cNvPr id="144401" name="Freeform 33"/>
          <p:cNvSpPr>
            <a:spLocks/>
          </p:cNvSpPr>
          <p:nvPr/>
        </p:nvSpPr>
        <p:spPr bwMode="auto">
          <a:xfrm>
            <a:off x="4318000" y="5438775"/>
            <a:ext cx="25400" cy="630238"/>
          </a:xfrm>
          <a:custGeom>
            <a:avLst/>
            <a:gdLst>
              <a:gd name="T0" fmla="*/ 2147483647 w 16"/>
              <a:gd name="T1" fmla="*/ 0 h 397"/>
              <a:gd name="T2" fmla="*/ 0 w 16"/>
              <a:gd name="T3" fmla="*/ 2147483647 h 397"/>
              <a:gd name="T4" fmla="*/ 2147483647 w 16"/>
              <a:gd name="T5" fmla="*/ 2147483647 h 397"/>
              <a:gd name="T6" fmla="*/ 2147483647 w 16"/>
              <a:gd name="T7" fmla="*/ 2147483647 h 397"/>
              <a:gd name="T8" fmla="*/ 2147483647 w 16"/>
              <a:gd name="T9" fmla="*/ 2147483647 h 397"/>
              <a:gd name="T10" fmla="*/ 2147483647 w 16"/>
              <a:gd name="T11" fmla="*/ 0 h 397"/>
              <a:gd name="T12" fmla="*/ 0 60000 65536"/>
              <a:gd name="T13" fmla="*/ 0 60000 65536"/>
              <a:gd name="T14" fmla="*/ 0 60000 65536"/>
              <a:gd name="T15" fmla="*/ 0 60000 65536"/>
              <a:gd name="T16" fmla="*/ 0 60000 65536"/>
              <a:gd name="T17" fmla="*/ 0 60000 65536"/>
              <a:gd name="T18" fmla="*/ 0 w 16"/>
              <a:gd name="T19" fmla="*/ 0 h 397"/>
              <a:gd name="T20" fmla="*/ 16 w 16"/>
              <a:gd name="T21" fmla="*/ 397 h 397"/>
            </a:gdLst>
            <a:ahLst/>
            <a:cxnLst>
              <a:cxn ang="T12">
                <a:pos x="T0" y="T1"/>
              </a:cxn>
              <a:cxn ang="T13">
                <a:pos x="T2" y="T3"/>
              </a:cxn>
              <a:cxn ang="T14">
                <a:pos x="T4" y="T5"/>
              </a:cxn>
              <a:cxn ang="T15">
                <a:pos x="T6" y="T7"/>
              </a:cxn>
              <a:cxn ang="T16">
                <a:pos x="T8" y="T9"/>
              </a:cxn>
              <a:cxn ang="T17">
                <a:pos x="T10" y="T11"/>
              </a:cxn>
            </a:cxnLst>
            <a:rect l="T18" t="T19" r="T20" b="T21"/>
            <a:pathLst>
              <a:path w="16" h="397">
                <a:moveTo>
                  <a:pt x="4" y="0"/>
                </a:moveTo>
                <a:lnTo>
                  <a:pt x="0" y="396"/>
                </a:lnTo>
                <a:lnTo>
                  <a:pt x="2" y="396"/>
                </a:lnTo>
                <a:lnTo>
                  <a:pt x="7" y="396"/>
                </a:lnTo>
                <a:lnTo>
                  <a:pt x="15" y="3"/>
                </a:lnTo>
                <a:lnTo>
                  <a:pt x="4" y="0"/>
                </a:lnTo>
              </a:path>
            </a:pathLst>
          </a:custGeom>
          <a:solidFill>
            <a:srgbClr val="8080FF"/>
          </a:solidFill>
          <a:ln w="50800" cap="rnd" cmpd="sng">
            <a:noFill/>
            <a:prstDash val="solid"/>
            <a:round/>
            <a:headEnd type="none" w="med" len="med"/>
            <a:tailEnd type="none" w="med" len="med"/>
          </a:ln>
        </p:spPr>
        <p:txBody>
          <a:bodyPr/>
          <a:lstStyle/>
          <a:p>
            <a:endParaRPr lang="en-US"/>
          </a:p>
        </p:txBody>
      </p:sp>
      <p:sp>
        <p:nvSpPr>
          <p:cNvPr id="144402" name="Freeform 34"/>
          <p:cNvSpPr>
            <a:spLocks/>
          </p:cNvSpPr>
          <p:nvPr/>
        </p:nvSpPr>
        <p:spPr bwMode="auto">
          <a:xfrm>
            <a:off x="4318000" y="6080125"/>
            <a:ext cx="41275" cy="77788"/>
          </a:xfrm>
          <a:custGeom>
            <a:avLst/>
            <a:gdLst>
              <a:gd name="T0" fmla="*/ 0 w 26"/>
              <a:gd name="T1" fmla="*/ 0 h 49"/>
              <a:gd name="T2" fmla="*/ 2147483647 w 26"/>
              <a:gd name="T3" fmla="*/ 0 h 49"/>
              <a:gd name="T4" fmla="*/ 2147483647 w 26"/>
              <a:gd name="T5" fmla="*/ 2147483647 h 49"/>
              <a:gd name="T6" fmla="*/ 2147483647 w 26"/>
              <a:gd name="T7" fmla="*/ 2147483647 h 49"/>
              <a:gd name="T8" fmla="*/ 2147483647 w 26"/>
              <a:gd name="T9" fmla="*/ 2147483647 h 49"/>
              <a:gd name="T10" fmla="*/ 2147483647 w 26"/>
              <a:gd name="T11" fmla="*/ 2147483647 h 49"/>
              <a:gd name="T12" fmla="*/ 2147483647 w 26"/>
              <a:gd name="T13" fmla="*/ 2147483647 h 49"/>
              <a:gd name="T14" fmla="*/ 2147483647 w 26"/>
              <a:gd name="T15" fmla="*/ 2147483647 h 49"/>
              <a:gd name="T16" fmla="*/ 2147483647 w 26"/>
              <a:gd name="T17" fmla="*/ 2147483647 h 49"/>
              <a:gd name="T18" fmla="*/ 2147483647 w 26"/>
              <a:gd name="T19" fmla="*/ 2147483647 h 49"/>
              <a:gd name="T20" fmla="*/ 2147483647 w 26"/>
              <a:gd name="T21" fmla="*/ 2147483647 h 49"/>
              <a:gd name="T22" fmla="*/ 2147483647 w 26"/>
              <a:gd name="T23" fmla="*/ 2147483647 h 49"/>
              <a:gd name="T24" fmla="*/ 2147483647 w 26"/>
              <a:gd name="T25" fmla="*/ 2147483647 h 49"/>
              <a:gd name="T26" fmla="*/ 2147483647 w 26"/>
              <a:gd name="T27" fmla="*/ 2147483647 h 49"/>
              <a:gd name="T28" fmla="*/ 2147483647 w 26"/>
              <a:gd name="T29" fmla="*/ 2147483647 h 49"/>
              <a:gd name="T30" fmla="*/ 2147483647 w 26"/>
              <a:gd name="T31" fmla="*/ 2147483647 h 49"/>
              <a:gd name="T32" fmla="*/ 2147483647 w 26"/>
              <a:gd name="T33" fmla="*/ 2147483647 h 49"/>
              <a:gd name="T34" fmla="*/ 0 w 26"/>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9"/>
              <a:gd name="T56" fmla="*/ 26 w 26"/>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9">
                <a:moveTo>
                  <a:pt x="0" y="0"/>
                </a:moveTo>
                <a:lnTo>
                  <a:pt x="10" y="0"/>
                </a:lnTo>
                <a:lnTo>
                  <a:pt x="12" y="5"/>
                </a:lnTo>
                <a:lnTo>
                  <a:pt x="17" y="9"/>
                </a:lnTo>
                <a:lnTo>
                  <a:pt x="20" y="16"/>
                </a:lnTo>
                <a:lnTo>
                  <a:pt x="22" y="22"/>
                </a:lnTo>
                <a:lnTo>
                  <a:pt x="25" y="31"/>
                </a:lnTo>
                <a:lnTo>
                  <a:pt x="25" y="39"/>
                </a:lnTo>
                <a:lnTo>
                  <a:pt x="22" y="42"/>
                </a:lnTo>
                <a:lnTo>
                  <a:pt x="17" y="45"/>
                </a:lnTo>
                <a:lnTo>
                  <a:pt x="10" y="48"/>
                </a:lnTo>
                <a:lnTo>
                  <a:pt x="5" y="48"/>
                </a:lnTo>
                <a:lnTo>
                  <a:pt x="5" y="39"/>
                </a:lnTo>
                <a:lnTo>
                  <a:pt x="5" y="28"/>
                </a:lnTo>
                <a:lnTo>
                  <a:pt x="5" y="22"/>
                </a:lnTo>
                <a:lnTo>
                  <a:pt x="5" y="14"/>
                </a:lnTo>
                <a:lnTo>
                  <a:pt x="2" y="9"/>
                </a:lnTo>
                <a:lnTo>
                  <a:pt x="0" y="0"/>
                </a:lnTo>
              </a:path>
            </a:pathLst>
          </a:custGeom>
          <a:solidFill>
            <a:srgbClr val="C0C0FF"/>
          </a:solidFill>
          <a:ln w="76200" cap="rnd" cmpd="sng">
            <a:noFill/>
            <a:prstDash val="solid"/>
            <a:round/>
            <a:headEnd type="none" w="med" len="med"/>
            <a:tailEnd type="none" w="med" len="med"/>
          </a:ln>
        </p:spPr>
        <p:txBody>
          <a:bodyPr/>
          <a:lstStyle/>
          <a:p>
            <a:endParaRPr lang="en-US"/>
          </a:p>
        </p:txBody>
      </p:sp>
      <p:sp>
        <p:nvSpPr>
          <p:cNvPr id="144403" name="Freeform 35"/>
          <p:cNvSpPr>
            <a:spLocks/>
          </p:cNvSpPr>
          <p:nvPr/>
        </p:nvSpPr>
        <p:spPr bwMode="auto">
          <a:xfrm>
            <a:off x="4338638" y="6153150"/>
            <a:ext cx="87312" cy="87313"/>
          </a:xfrm>
          <a:custGeom>
            <a:avLst/>
            <a:gdLst>
              <a:gd name="T0" fmla="*/ 2147483647 w 55"/>
              <a:gd name="T1" fmla="*/ 0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0 w 55"/>
              <a:gd name="T31" fmla="*/ 2147483647 h 55"/>
              <a:gd name="T32" fmla="*/ 0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2147483647 w 55"/>
              <a:gd name="T65" fmla="*/ 2147483647 h 55"/>
              <a:gd name="T66" fmla="*/ 2147483647 w 55"/>
              <a:gd name="T67" fmla="*/ 2147483647 h 55"/>
              <a:gd name="T68" fmla="*/ 2147483647 w 55"/>
              <a:gd name="T69" fmla="*/ 2147483647 h 55"/>
              <a:gd name="T70" fmla="*/ 2147483647 w 55"/>
              <a:gd name="T71" fmla="*/ 2147483647 h 55"/>
              <a:gd name="T72" fmla="*/ 2147483647 w 55"/>
              <a:gd name="T73" fmla="*/ 2147483647 h 55"/>
              <a:gd name="T74" fmla="*/ 2147483647 w 55"/>
              <a:gd name="T75" fmla="*/ 2147483647 h 55"/>
              <a:gd name="T76" fmla="*/ 2147483647 w 55"/>
              <a:gd name="T77" fmla="*/ 2147483647 h 55"/>
              <a:gd name="T78" fmla="*/ 2147483647 w 55"/>
              <a:gd name="T79" fmla="*/ 2147483647 h 55"/>
              <a:gd name="T80" fmla="*/ 2147483647 w 55"/>
              <a:gd name="T81" fmla="*/ 2147483647 h 55"/>
              <a:gd name="T82" fmla="*/ 2147483647 w 55"/>
              <a:gd name="T83" fmla="*/ 2147483647 h 55"/>
              <a:gd name="T84" fmla="*/ 2147483647 w 55"/>
              <a:gd name="T85" fmla="*/ 2147483647 h 55"/>
              <a:gd name="T86" fmla="*/ 2147483647 w 55"/>
              <a:gd name="T87" fmla="*/ 2147483647 h 55"/>
              <a:gd name="T88" fmla="*/ 2147483647 w 55"/>
              <a:gd name="T89" fmla="*/ 2147483647 h 55"/>
              <a:gd name="T90" fmla="*/ 2147483647 w 55"/>
              <a:gd name="T91" fmla="*/ 2147483647 h 55"/>
              <a:gd name="T92" fmla="*/ 2147483647 w 55"/>
              <a:gd name="T93" fmla="*/ 2147483647 h 55"/>
              <a:gd name="T94" fmla="*/ 2147483647 w 55"/>
              <a:gd name="T95" fmla="*/ 2147483647 h 55"/>
              <a:gd name="T96" fmla="*/ 2147483647 w 55"/>
              <a:gd name="T97" fmla="*/ 2147483647 h 55"/>
              <a:gd name="T98" fmla="*/ 2147483647 w 55"/>
              <a:gd name="T99" fmla="*/ 2147483647 h 55"/>
              <a:gd name="T100" fmla="*/ 2147483647 w 55"/>
              <a:gd name="T101" fmla="*/ 2147483647 h 55"/>
              <a:gd name="T102" fmla="*/ 2147483647 w 55"/>
              <a:gd name="T103" fmla="*/ 2147483647 h 55"/>
              <a:gd name="T104" fmla="*/ 2147483647 w 55"/>
              <a:gd name="T105" fmla="*/ 2147483647 h 55"/>
              <a:gd name="T106" fmla="*/ 2147483647 w 55"/>
              <a:gd name="T107" fmla="*/ 2147483647 h 55"/>
              <a:gd name="T108" fmla="*/ 2147483647 w 55"/>
              <a:gd name="T109" fmla="*/ 2147483647 h 55"/>
              <a:gd name="T110" fmla="*/ 2147483647 w 55"/>
              <a:gd name="T111" fmla="*/ 2147483647 h 55"/>
              <a:gd name="T112" fmla="*/ 2147483647 w 55"/>
              <a:gd name="T113" fmla="*/ 2147483647 h 55"/>
              <a:gd name="T114" fmla="*/ 2147483647 w 55"/>
              <a:gd name="T115" fmla="*/ 2147483647 h 55"/>
              <a:gd name="T116" fmla="*/ 2147483647 w 55"/>
              <a:gd name="T117" fmla="*/ 2147483647 h 55"/>
              <a:gd name="T118" fmla="*/ 2147483647 w 55"/>
              <a:gd name="T119" fmla="*/ 0 h 55"/>
              <a:gd name="T120" fmla="*/ 2147483647 w 55"/>
              <a:gd name="T121" fmla="*/ 0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55"/>
              <a:gd name="T185" fmla="*/ 55 w 55"/>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55">
                <a:moveTo>
                  <a:pt x="37" y="0"/>
                </a:moveTo>
                <a:lnTo>
                  <a:pt x="37" y="3"/>
                </a:lnTo>
                <a:lnTo>
                  <a:pt x="40" y="3"/>
                </a:lnTo>
                <a:lnTo>
                  <a:pt x="40" y="5"/>
                </a:lnTo>
                <a:lnTo>
                  <a:pt x="37" y="9"/>
                </a:lnTo>
                <a:lnTo>
                  <a:pt x="31" y="9"/>
                </a:lnTo>
                <a:lnTo>
                  <a:pt x="29" y="9"/>
                </a:lnTo>
                <a:lnTo>
                  <a:pt x="23" y="11"/>
                </a:lnTo>
                <a:lnTo>
                  <a:pt x="20" y="11"/>
                </a:lnTo>
                <a:lnTo>
                  <a:pt x="14" y="11"/>
                </a:lnTo>
                <a:lnTo>
                  <a:pt x="11" y="11"/>
                </a:lnTo>
                <a:lnTo>
                  <a:pt x="9" y="11"/>
                </a:lnTo>
                <a:lnTo>
                  <a:pt x="6" y="14"/>
                </a:lnTo>
                <a:lnTo>
                  <a:pt x="3" y="14"/>
                </a:lnTo>
                <a:lnTo>
                  <a:pt x="3" y="17"/>
                </a:lnTo>
                <a:lnTo>
                  <a:pt x="0" y="20"/>
                </a:lnTo>
                <a:lnTo>
                  <a:pt x="0" y="23"/>
                </a:lnTo>
                <a:lnTo>
                  <a:pt x="3" y="25"/>
                </a:lnTo>
                <a:lnTo>
                  <a:pt x="3" y="29"/>
                </a:lnTo>
                <a:lnTo>
                  <a:pt x="6" y="31"/>
                </a:lnTo>
                <a:lnTo>
                  <a:pt x="9" y="34"/>
                </a:lnTo>
                <a:lnTo>
                  <a:pt x="9" y="37"/>
                </a:lnTo>
                <a:lnTo>
                  <a:pt x="9" y="40"/>
                </a:lnTo>
                <a:lnTo>
                  <a:pt x="6" y="40"/>
                </a:lnTo>
                <a:lnTo>
                  <a:pt x="9" y="43"/>
                </a:lnTo>
                <a:lnTo>
                  <a:pt x="9" y="45"/>
                </a:lnTo>
                <a:lnTo>
                  <a:pt x="11" y="49"/>
                </a:lnTo>
                <a:lnTo>
                  <a:pt x="17" y="51"/>
                </a:lnTo>
                <a:lnTo>
                  <a:pt x="17" y="54"/>
                </a:lnTo>
                <a:lnTo>
                  <a:pt x="23" y="54"/>
                </a:lnTo>
                <a:lnTo>
                  <a:pt x="26" y="54"/>
                </a:lnTo>
                <a:lnTo>
                  <a:pt x="29" y="54"/>
                </a:lnTo>
                <a:lnTo>
                  <a:pt x="34" y="54"/>
                </a:lnTo>
                <a:lnTo>
                  <a:pt x="40" y="54"/>
                </a:lnTo>
                <a:lnTo>
                  <a:pt x="46" y="54"/>
                </a:lnTo>
                <a:lnTo>
                  <a:pt x="51" y="54"/>
                </a:lnTo>
                <a:lnTo>
                  <a:pt x="54" y="54"/>
                </a:lnTo>
                <a:lnTo>
                  <a:pt x="54" y="51"/>
                </a:lnTo>
                <a:lnTo>
                  <a:pt x="54" y="49"/>
                </a:lnTo>
                <a:lnTo>
                  <a:pt x="46" y="45"/>
                </a:lnTo>
                <a:lnTo>
                  <a:pt x="40" y="43"/>
                </a:lnTo>
                <a:lnTo>
                  <a:pt x="34" y="40"/>
                </a:lnTo>
                <a:lnTo>
                  <a:pt x="29" y="37"/>
                </a:lnTo>
                <a:lnTo>
                  <a:pt x="23" y="34"/>
                </a:lnTo>
                <a:lnTo>
                  <a:pt x="20" y="29"/>
                </a:lnTo>
                <a:lnTo>
                  <a:pt x="17" y="25"/>
                </a:lnTo>
                <a:lnTo>
                  <a:pt x="14" y="25"/>
                </a:lnTo>
                <a:lnTo>
                  <a:pt x="14" y="23"/>
                </a:lnTo>
                <a:lnTo>
                  <a:pt x="14" y="20"/>
                </a:lnTo>
                <a:lnTo>
                  <a:pt x="17" y="20"/>
                </a:lnTo>
                <a:lnTo>
                  <a:pt x="17" y="17"/>
                </a:lnTo>
                <a:lnTo>
                  <a:pt x="23" y="17"/>
                </a:lnTo>
                <a:lnTo>
                  <a:pt x="29" y="14"/>
                </a:lnTo>
                <a:lnTo>
                  <a:pt x="34" y="14"/>
                </a:lnTo>
                <a:lnTo>
                  <a:pt x="37" y="11"/>
                </a:lnTo>
                <a:lnTo>
                  <a:pt x="40" y="11"/>
                </a:lnTo>
                <a:lnTo>
                  <a:pt x="43" y="9"/>
                </a:lnTo>
                <a:lnTo>
                  <a:pt x="43" y="5"/>
                </a:lnTo>
                <a:lnTo>
                  <a:pt x="43" y="3"/>
                </a:lnTo>
                <a:lnTo>
                  <a:pt x="40" y="0"/>
                </a:lnTo>
                <a:lnTo>
                  <a:pt x="37" y="0"/>
                </a:lnTo>
              </a:path>
            </a:pathLst>
          </a:custGeom>
          <a:solidFill>
            <a:srgbClr val="8080FF"/>
          </a:solidFill>
          <a:ln w="127000" cap="rnd" cmpd="sng">
            <a:noFill/>
            <a:prstDash val="solid"/>
            <a:round/>
            <a:headEnd type="none" w="med" len="med"/>
            <a:tailEnd type="none" w="med" len="med"/>
          </a:ln>
        </p:spPr>
        <p:txBody>
          <a:bodyPr/>
          <a:lstStyle/>
          <a:p>
            <a:endParaRPr lang="en-US"/>
          </a:p>
        </p:txBody>
      </p:sp>
      <p:sp>
        <p:nvSpPr>
          <p:cNvPr id="144404" name="Freeform 36"/>
          <p:cNvSpPr>
            <a:spLocks/>
          </p:cNvSpPr>
          <p:nvPr/>
        </p:nvSpPr>
        <p:spPr bwMode="auto">
          <a:xfrm>
            <a:off x="4437063" y="6162675"/>
            <a:ext cx="350837" cy="73025"/>
          </a:xfrm>
          <a:custGeom>
            <a:avLst/>
            <a:gdLst>
              <a:gd name="T0" fmla="*/ 2147483647 w 221"/>
              <a:gd name="T1" fmla="*/ 2147483647 h 46"/>
              <a:gd name="T2" fmla="*/ 2147483647 w 221"/>
              <a:gd name="T3" fmla="*/ 2147483647 h 46"/>
              <a:gd name="T4" fmla="*/ 2147483647 w 221"/>
              <a:gd name="T5" fmla="*/ 0 h 46"/>
              <a:gd name="T6" fmla="*/ 2147483647 w 221"/>
              <a:gd name="T7" fmla="*/ 0 h 46"/>
              <a:gd name="T8" fmla="*/ 2147483647 w 221"/>
              <a:gd name="T9" fmla="*/ 0 h 46"/>
              <a:gd name="T10" fmla="*/ 2147483647 w 221"/>
              <a:gd name="T11" fmla="*/ 2147483647 h 46"/>
              <a:gd name="T12" fmla="*/ 0 w 221"/>
              <a:gd name="T13" fmla="*/ 2147483647 h 46"/>
              <a:gd name="T14" fmla="*/ 2147483647 w 221"/>
              <a:gd name="T15" fmla="*/ 2147483647 h 46"/>
              <a:gd name="T16" fmla="*/ 2147483647 w 221"/>
              <a:gd name="T17" fmla="*/ 2147483647 h 46"/>
              <a:gd name="T18" fmla="*/ 2147483647 w 221"/>
              <a:gd name="T19" fmla="*/ 2147483647 h 46"/>
              <a:gd name="T20" fmla="*/ 2147483647 w 221"/>
              <a:gd name="T21" fmla="*/ 2147483647 h 46"/>
              <a:gd name="T22" fmla="*/ 2147483647 w 221"/>
              <a:gd name="T23" fmla="*/ 2147483647 h 46"/>
              <a:gd name="T24" fmla="*/ 2147483647 w 221"/>
              <a:gd name="T25" fmla="*/ 2147483647 h 46"/>
              <a:gd name="T26" fmla="*/ 2147483647 w 221"/>
              <a:gd name="T27" fmla="*/ 2147483647 h 46"/>
              <a:gd name="T28" fmla="*/ 2147483647 w 221"/>
              <a:gd name="T29" fmla="*/ 2147483647 h 46"/>
              <a:gd name="T30" fmla="*/ 2147483647 w 221"/>
              <a:gd name="T31" fmla="*/ 2147483647 h 46"/>
              <a:gd name="T32" fmla="*/ 2147483647 w 221"/>
              <a:gd name="T33" fmla="*/ 2147483647 h 46"/>
              <a:gd name="T34" fmla="*/ 2147483647 w 221"/>
              <a:gd name="T35" fmla="*/ 2147483647 h 46"/>
              <a:gd name="T36" fmla="*/ 2147483647 w 221"/>
              <a:gd name="T37" fmla="*/ 2147483647 h 46"/>
              <a:gd name="T38" fmla="*/ 2147483647 w 221"/>
              <a:gd name="T39" fmla="*/ 2147483647 h 46"/>
              <a:gd name="T40" fmla="*/ 2147483647 w 221"/>
              <a:gd name="T41" fmla="*/ 2147483647 h 46"/>
              <a:gd name="T42" fmla="*/ 2147483647 w 221"/>
              <a:gd name="T43" fmla="*/ 2147483647 h 46"/>
              <a:gd name="T44" fmla="*/ 2147483647 w 221"/>
              <a:gd name="T45" fmla="*/ 2147483647 h 46"/>
              <a:gd name="T46" fmla="*/ 2147483647 w 221"/>
              <a:gd name="T47" fmla="*/ 2147483647 h 46"/>
              <a:gd name="T48" fmla="*/ 2147483647 w 221"/>
              <a:gd name="T49" fmla="*/ 2147483647 h 46"/>
              <a:gd name="T50" fmla="*/ 2147483647 w 221"/>
              <a:gd name="T51" fmla="*/ 2147483647 h 46"/>
              <a:gd name="T52" fmla="*/ 2147483647 w 221"/>
              <a:gd name="T53" fmla="*/ 2147483647 h 46"/>
              <a:gd name="T54" fmla="*/ 2147483647 w 221"/>
              <a:gd name="T55" fmla="*/ 2147483647 h 46"/>
              <a:gd name="T56" fmla="*/ 2147483647 w 221"/>
              <a:gd name="T57" fmla="*/ 2147483647 h 46"/>
              <a:gd name="T58" fmla="*/ 2147483647 w 221"/>
              <a:gd name="T59" fmla="*/ 2147483647 h 46"/>
              <a:gd name="T60" fmla="*/ 2147483647 w 221"/>
              <a:gd name="T61" fmla="*/ 2147483647 h 46"/>
              <a:gd name="T62" fmla="*/ 2147483647 w 221"/>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46"/>
              <a:gd name="T98" fmla="*/ 221 w 221"/>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46">
                <a:moveTo>
                  <a:pt x="220" y="28"/>
                </a:moveTo>
                <a:lnTo>
                  <a:pt x="216" y="25"/>
                </a:lnTo>
                <a:lnTo>
                  <a:pt x="26" y="0"/>
                </a:lnTo>
                <a:lnTo>
                  <a:pt x="16" y="0"/>
                </a:lnTo>
                <a:lnTo>
                  <a:pt x="10" y="0"/>
                </a:lnTo>
                <a:lnTo>
                  <a:pt x="4" y="3"/>
                </a:lnTo>
                <a:lnTo>
                  <a:pt x="0" y="6"/>
                </a:lnTo>
                <a:lnTo>
                  <a:pt x="4" y="8"/>
                </a:lnTo>
                <a:lnTo>
                  <a:pt x="10" y="11"/>
                </a:lnTo>
                <a:lnTo>
                  <a:pt x="14" y="11"/>
                </a:lnTo>
                <a:lnTo>
                  <a:pt x="16" y="14"/>
                </a:lnTo>
                <a:lnTo>
                  <a:pt x="19" y="20"/>
                </a:lnTo>
                <a:lnTo>
                  <a:pt x="19" y="23"/>
                </a:lnTo>
                <a:lnTo>
                  <a:pt x="19" y="28"/>
                </a:lnTo>
                <a:lnTo>
                  <a:pt x="19" y="31"/>
                </a:lnTo>
                <a:lnTo>
                  <a:pt x="19" y="37"/>
                </a:lnTo>
                <a:lnTo>
                  <a:pt x="23" y="42"/>
                </a:lnTo>
                <a:lnTo>
                  <a:pt x="26" y="42"/>
                </a:lnTo>
                <a:lnTo>
                  <a:pt x="32" y="45"/>
                </a:lnTo>
                <a:lnTo>
                  <a:pt x="54" y="45"/>
                </a:lnTo>
                <a:lnTo>
                  <a:pt x="73" y="45"/>
                </a:lnTo>
                <a:lnTo>
                  <a:pt x="90" y="45"/>
                </a:lnTo>
                <a:lnTo>
                  <a:pt x="108" y="45"/>
                </a:lnTo>
                <a:lnTo>
                  <a:pt x="130" y="42"/>
                </a:lnTo>
                <a:lnTo>
                  <a:pt x="147" y="42"/>
                </a:lnTo>
                <a:lnTo>
                  <a:pt x="162" y="39"/>
                </a:lnTo>
                <a:lnTo>
                  <a:pt x="175" y="37"/>
                </a:lnTo>
                <a:lnTo>
                  <a:pt x="191" y="37"/>
                </a:lnTo>
                <a:lnTo>
                  <a:pt x="204" y="34"/>
                </a:lnTo>
                <a:lnTo>
                  <a:pt x="210" y="34"/>
                </a:lnTo>
                <a:lnTo>
                  <a:pt x="216" y="31"/>
                </a:lnTo>
                <a:lnTo>
                  <a:pt x="220" y="28"/>
                </a:lnTo>
              </a:path>
            </a:pathLst>
          </a:custGeom>
          <a:solidFill>
            <a:srgbClr val="C0C0FF"/>
          </a:solidFill>
          <a:ln w="127000" cap="rnd" cmpd="sng">
            <a:noFill/>
            <a:prstDash val="solid"/>
            <a:round/>
            <a:headEnd type="none" w="med" len="med"/>
            <a:tailEnd type="none" w="med" len="med"/>
          </a:ln>
        </p:spPr>
        <p:txBody>
          <a:bodyPr/>
          <a:lstStyle/>
          <a:p>
            <a:endParaRPr lang="en-US"/>
          </a:p>
        </p:txBody>
      </p:sp>
      <p:sp>
        <p:nvSpPr>
          <p:cNvPr id="144405" name="Freeform 37"/>
          <p:cNvSpPr>
            <a:spLocks/>
          </p:cNvSpPr>
          <p:nvPr/>
        </p:nvSpPr>
        <p:spPr bwMode="auto">
          <a:xfrm>
            <a:off x="3983038" y="6153150"/>
            <a:ext cx="276225" cy="82550"/>
          </a:xfrm>
          <a:custGeom>
            <a:avLst/>
            <a:gdLst>
              <a:gd name="T0" fmla="*/ 2147483647 w 174"/>
              <a:gd name="T1" fmla="*/ 2147483647 h 52"/>
              <a:gd name="T2" fmla="*/ 2147483647 w 174"/>
              <a:gd name="T3" fmla="*/ 2147483647 h 52"/>
              <a:gd name="T4" fmla="*/ 2147483647 w 174"/>
              <a:gd name="T5" fmla="*/ 2147483647 h 52"/>
              <a:gd name="T6" fmla="*/ 2147483647 w 174"/>
              <a:gd name="T7" fmla="*/ 2147483647 h 52"/>
              <a:gd name="T8" fmla="*/ 2147483647 w 174"/>
              <a:gd name="T9" fmla="*/ 0 h 52"/>
              <a:gd name="T10" fmla="*/ 2147483647 w 174"/>
              <a:gd name="T11" fmla="*/ 2147483647 h 52"/>
              <a:gd name="T12" fmla="*/ 2147483647 w 174"/>
              <a:gd name="T13" fmla="*/ 2147483647 h 52"/>
              <a:gd name="T14" fmla="*/ 2147483647 w 174"/>
              <a:gd name="T15" fmla="*/ 2147483647 h 52"/>
              <a:gd name="T16" fmla="*/ 2147483647 w 174"/>
              <a:gd name="T17" fmla="*/ 2147483647 h 52"/>
              <a:gd name="T18" fmla="*/ 0 w 174"/>
              <a:gd name="T19" fmla="*/ 2147483647 h 52"/>
              <a:gd name="T20" fmla="*/ 2147483647 w 174"/>
              <a:gd name="T21" fmla="*/ 2147483647 h 52"/>
              <a:gd name="T22" fmla="*/ 2147483647 w 174"/>
              <a:gd name="T23" fmla="*/ 2147483647 h 52"/>
              <a:gd name="T24" fmla="*/ 2147483647 w 174"/>
              <a:gd name="T25" fmla="*/ 2147483647 h 52"/>
              <a:gd name="T26" fmla="*/ 2147483647 w 174"/>
              <a:gd name="T27" fmla="*/ 2147483647 h 52"/>
              <a:gd name="T28" fmla="*/ 2147483647 w 174"/>
              <a:gd name="T29" fmla="*/ 2147483647 h 52"/>
              <a:gd name="T30" fmla="*/ 2147483647 w 174"/>
              <a:gd name="T31" fmla="*/ 2147483647 h 52"/>
              <a:gd name="T32" fmla="*/ 2147483647 w 174"/>
              <a:gd name="T33" fmla="*/ 2147483647 h 52"/>
              <a:gd name="T34" fmla="*/ 2147483647 w 174"/>
              <a:gd name="T35" fmla="*/ 2147483647 h 52"/>
              <a:gd name="T36" fmla="*/ 2147483647 w 174"/>
              <a:gd name="T37" fmla="*/ 2147483647 h 52"/>
              <a:gd name="T38" fmla="*/ 2147483647 w 174"/>
              <a:gd name="T39" fmla="*/ 2147483647 h 52"/>
              <a:gd name="T40" fmla="*/ 2147483647 w 174"/>
              <a:gd name="T41" fmla="*/ 2147483647 h 52"/>
              <a:gd name="T42" fmla="*/ 2147483647 w 174"/>
              <a:gd name="T43" fmla="*/ 2147483647 h 52"/>
              <a:gd name="T44" fmla="*/ 2147483647 w 174"/>
              <a:gd name="T45" fmla="*/ 2147483647 h 52"/>
              <a:gd name="T46" fmla="*/ 2147483647 w 174"/>
              <a:gd name="T47" fmla="*/ 2147483647 h 52"/>
              <a:gd name="T48" fmla="*/ 2147483647 w 174"/>
              <a:gd name="T49" fmla="*/ 2147483647 h 52"/>
              <a:gd name="T50" fmla="*/ 2147483647 w 174"/>
              <a:gd name="T51" fmla="*/ 2147483647 h 52"/>
              <a:gd name="T52" fmla="*/ 2147483647 w 174"/>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52"/>
              <a:gd name="T83" fmla="*/ 174 w 174"/>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52">
                <a:moveTo>
                  <a:pt x="173" y="14"/>
                </a:moveTo>
                <a:lnTo>
                  <a:pt x="163" y="11"/>
                </a:lnTo>
                <a:lnTo>
                  <a:pt x="154" y="5"/>
                </a:lnTo>
                <a:lnTo>
                  <a:pt x="145" y="3"/>
                </a:lnTo>
                <a:lnTo>
                  <a:pt x="141" y="0"/>
                </a:lnTo>
                <a:lnTo>
                  <a:pt x="114" y="5"/>
                </a:lnTo>
                <a:lnTo>
                  <a:pt x="78" y="11"/>
                </a:lnTo>
                <a:lnTo>
                  <a:pt x="7" y="20"/>
                </a:lnTo>
                <a:lnTo>
                  <a:pt x="3" y="22"/>
                </a:lnTo>
                <a:lnTo>
                  <a:pt x="0" y="25"/>
                </a:lnTo>
                <a:lnTo>
                  <a:pt x="3" y="29"/>
                </a:lnTo>
                <a:lnTo>
                  <a:pt x="7" y="29"/>
                </a:lnTo>
                <a:lnTo>
                  <a:pt x="10" y="31"/>
                </a:lnTo>
                <a:lnTo>
                  <a:pt x="51" y="34"/>
                </a:lnTo>
                <a:lnTo>
                  <a:pt x="76" y="36"/>
                </a:lnTo>
                <a:lnTo>
                  <a:pt x="88" y="40"/>
                </a:lnTo>
                <a:lnTo>
                  <a:pt x="104" y="42"/>
                </a:lnTo>
                <a:lnTo>
                  <a:pt x="114" y="45"/>
                </a:lnTo>
                <a:lnTo>
                  <a:pt x="123" y="48"/>
                </a:lnTo>
                <a:lnTo>
                  <a:pt x="129" y="51"/>
                </a:lnTo>
                <a:lnTo>
                  <a:pt x="139" y="51"/>
                </a:lnTo>
                <a:lnTo>
                  <a:pt x="148" y="51"/>
                </a:lnTo>
                <a:lnTo>
                  <a:pt x="158" y="51"/>
                </a:lnTo>
                <a:lnTo>
                  <a:pt x="170" y="29"/>
                </a:lnTo>
                <a:lnTo>
                  <a:pt x="170" y="25"/>
                </a:lnTo>
                <a:lnTo>
                  <a:pt x="170" y="22"/>
                </a:lnTo>
                <a:lnTo>
                  <a:pt x="173" y="14"/>
                </a:lnTo>
              </a:path>
            </a:pathLst>
          </a:custGeom>
          <a:solidFill>
            <a:srgbClr val="0000FF"/>
          </a:solidFill>
          <a:ln w="101600" cap="rnd" cmpd="sng">
            <a:noFill/>
            <a:prstDash val="solid"/>
            <a:round/>
            <a:headEnd type="none" w="med" len="med"/>
            <a:tailEnd type="none" w="med" len="med"/>
          </a:ln>
        </p:spPr>
        <p:txBody>
          <a:bodyPr/>
          <a:lstStyle/>
          <a:p>
            <a:endParaRPr lang="en-US"/>
          </a:p>
        </p:txBody>
      </p:sp>
      <p:sp>
        <p:nvSpPr>
          <p:cNvPr id="144406" name="Freeform 38"/>
          <p:cNvSpPr>
            <a:spLocks/>
          </p:cNvSpPr>
          <p:nvPr/>
        </p:nvSpPr>
        <p:spPr bwMode="auto">
          <a:xfrm>
            <a:off x="4229100" y="6084888"/>
            <a:ext cx="34925" cy="61912"/>
          </a:xfrm>
          <a:custGeom>
            <a:avLst/>
            <a:gdLst>
              <a:gd name="T0" fmla="*/ 2147483647 w 22"/>
              <a:gd name="T1" fmla="*/ 0 h 39"/>
              <a:gd name="T2" fmla="*/ 2147483647 w 22"/>
              <a:gd name="T3" fmla="*/ 0 h 39"/>
              <a:gd name="T4" fmla="*/ 2147483647 w 22"/>
              <a:gd name="T5" fmla="*/ 2147483647 h 39"/>
              <a:gd name="T6" fmla="*/ 2147483647 w 22"/>
              <a:gd name="T7" fmla="*/ 2147483647 h 39"/>
              <a:gd name="T8" fmla="*/ 2147483647 w 22"/>
              <a:gd name="T9" fmla="*/ 2147483647 h 39"/>
              <a:gd name="T10" fmla="*/ 2147483647 w 22"/>
              <a:gd name="T11" fmla="*/ 2147483647 h 39"/>
              <a:gd name="T12" fmla="*/ 2147483647 w 22"/>
              <a:gd name="T13" fmla="*/ 2147483647 h 39"/>
              <a:gd name="T14" fmla="*/ 0 w 22"/>
              <a:gd name="T15" fmla="*/ 2147483647 h 39"/>
              <a:gd name="T16" fmla="*/ 0 w 22"/>
              <a:gd name="T17" fmla="*/ 2147483647 h 39"/>
              <a:gd name="T18" fmla="*/ 2147483647 w 22"/>
              <a:gd name="T19" fmla="*/ 2147483647 h 39"/>
              <a:gd name="T20" fmla="*/ 2147483647 w 22"/>
              <a:gd name="T21" fmla="*/ 2147483647 h 39"/>
              <a:gd name="T22" fmla="*/ 2147483647 w 22"/>
              <a:gd name="T23" fmla="*/ 2147483647 h 39"/>
              <a:gd name="T24" fmla="*/ 2147483647 w 22"/>
              <a:gd name="T25" fmla="*/ 2147483647 h 39"/>
              <a:gd name="T26" fmla="*/ 2147483647 w 22"/>
              <a:gd name="T27" fmla="*/ 2147483647 h 39"/>
              <a:gd name="T28" fmla="*/ 2147483647 w 22"/>
              <a:gd name="T29" fmla="*/ 2147483647 h 39"/>
              <a:gd name="T30" fmla="*/ 2147483647 w 22"/>
              <a:gd name="T31" fmla="*/ 2147483647 h 39"/>
              <a:gd name="T32" fmla="*/ 2147483647 w 22"/>
              <a:gd name="T33" fmla="*/ 2147483647 h 39"/>
              <a:gd name="T34" fmla="*/ 2147483647 w 22"/>
              <a:gd name="T35" fmla="*/ 2147483647 h 39"/>
              <a:gd name="T36" fmla="*/ 2147483647 w 22"/>
              <a:gd name="T37" fmla="*/ 2147483647 h 39"/>
              <a:gd name="T38" fmla="*/ 2147483647 w 22"/>
              <a:gd name="T39" fmla="*/ 2147483647 h 39"/>
              <a:gd name="T40" fmla="*/ 2147483647 w 22"/>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9"/>
              <a:gd name="T65" fmla="*/ 22 w 22"/>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9">
                <a:moveTo>
                  <a:pt x="21" y="0"/>
                </a:moveTo>
                <a:lnTo>
                  <a:pt x="14" y="0"/>
                </a:lnTo>
                <a:lnTo>
                  <a:pt x="12" y="2"/>
                </a:lnTo>
                <a:lnTo>
                  <a:pt x="7" y="6"/>
                </a:lnTo>
                <a:lnTo>
                  <a:pt x="4" y="11"/>
                </a:lnTo>
                <a:lnTo>
                  <a:pt x="2" y="17"/>
                </a:lnTo>
                <a:lnTo>
                  <a:pt x="2" y="21"/>
                </a:lnTo>
                <a:lnTo>
                  <a:pt x="0" y="27"/>
                </a:lnTo>
                <a:lnTo>
                  <a:pt x="0" y="32"/>
                </a:lnTo>
                <a:lnTo>
                  <a:pt x="4" y="36"/>
                </a:lnTo>
                <a:lnTo>
                  <a:pt x="12" y="38"/>
                </a:lnTo>
                <a:lnTo>
                  <a:pt x="17" y="38"/>
                </a:lnTo>
                <a:lnTo>
                  <a:pt x="17" y="32"/>
                </a:lnTo>
                <a:lnTo>
                  <a:pt x="14" y="25"/>
                </a:lnTo>
                <a:lnTo>
                  <a:pt x="14" y="19"/>
                </a:lnTo>
                <a:lnTo>
                  <a:pt x="12" y="17"/>
                </a:lnTo>
                <a:lnTo>
                  <a:pt x="12" y="11"/>
                </a:lnTo>
                <a:lnTo>
                  <a:pt x="14" y="8"/>
                </a:lnTo>
                <a:lnTo>
                  <a:pt x="14" y="6"/>
                </a:lnTo>
                <a:lnTo>
                  <a:pt x="17" y="2"/>
                </a:lnTo>
                <a:lnTo>
                  <a:pt x="21" y="0"/>
                </a:lnTo>
              </a:path>
            </a:pathLst>
          </a:custGeom>
          <a:solidFill>
            <a:srgbClr val="0000FF"/>
          </a:solidFill>
          <a:ln w="76200" cap="rnd" cmpd="sng">
            <a:noFill/>
            <a:prstDash val="solid"/>
            <a:round/>
            <a:headEnd type="none" w="med" len="med"/>
            <a:tailEnd type="none" w="med" len="med"/>
          </a:ln>
        </p:spPr>
        <p:txBody>
          <a:bodyPr/>
          <a:lstStyle/>
          <a:p>
            <a:endParaRPr lang="en-US"/>
          </a:p>
        </p:txBody>
      </p:sp>
      <p:sp>
        <p:nvSpPr>
          <p:cNvPr id="144407" name="Freeform 39"/>
          <p:cNvSpPr>
            <a:spLocks/>
          </p:cNvSpPr>
          <p:nvPr/>
        </p:nvSpPr>
        <p:spPr bwMode="auto">
          <a:xfrm>
            <a:off x="4249738" y="5438775"/>
            <a:ext cx="14287" cy="625475"/>
          </a:xfrm>
          <a:custGeom>
            <a:avLst/>
            <a:gdLst>
              <a:gd name="T0" fmla="*/ 2147483647 w 9"/>
              <a:gd name="T1" fmla="*/ 0 h 394"/>
              <a:gd name="T2" fmla="*/ 2147483647 w 9"/>
              <a:gd name="T3" fmla="*/ 2147483647 h 394"/>
              <a:gd name="T4" fmla="*/ 2147483647 w 9"/>
              <a:gd name="T5" fmla="*/ 2147483647 h 394"/>
              <a:gd name="T6" fmla="*/ 0 w 9"/>
              <a:gd name="T7" fmla="*/ 2147483647 h 394"/>
              <a:gd name="T8" fmla="*/ 2147483647 w 9"/>
              <a:gd name="T9" fmla="*/ 2147483647 h 394"/>
              <a:gd name="T10" fmla="*/ 2147483647 w 9"/>
              <a:gd name="T11" fmla="*/ 0 h 394"/>
              <a:gd name="T12" fmla="*/ 0 60000 65536"/>
              <a:gd name="T13" fmla="*/ 0 60000 65536"/>
              <a:gd name="T14" fmla="*/ 0 60000 65536"/>
              <a:gd name="T15" fmla="*/ 0 60000 65536"/>
              <a:gd name="T16" fmla="*/ 0 60000 65536"/>
              <a:gd name="T17" fmla="*/ 0 60000 65536"/>
              <a:gd name="T18" fmla="*/ 0 w 9"/>
              <a:gd name="T19" fmla="*/ 0 h 394"/>
              <a:gd name="T20" fmla="*/ 9 w 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9" h="394">
                <a:moveTo>
                  <a:pt x="8" y="0"/>
                </a:moveTo>
                <a:lnTo>
                  <a:pt x="5" y="393"/>
                </a:lnTo>
                <a:lnTo>
                  <a:pt x="2" y="393"/>
                </a:lnTo>
                <a:lnTo>
                  <a:pt x="0" y="7"/>
                </a:lnTo>
                <a:lnTo>
                  <a:pt x="5" y="3"/>
                </a:lnTo>
                <a:lnTo>
                  <a:pt x="8" y="0"/>
                </a:lnTo>
              </a:path>
            </a:pathLst>
          </a:custGeom>
          <a:solidFill>
            <a:srgbClr val="0000FF"/>
          </a:solidFill>
          <a:ln w="50800" cap="rnd" cmpd="sng">
            <a:noFill/>
            <a:prstDash val="solid"/>
            <a:round/>
            <a:headEnd type="none" w="med" len="med"/>
            <a:tailEnd type="none" w="med" len="med"/>
          </a:ln>
        </p:spPr>
        <p:txBody>
          <a:bodyPr/>
          <a:lstStyle/>
          <a:p>
            <a:endParaRPr lang="en-US"/>
          </a:p>
        </p:txBody>
      </p:sp>
      <p:sp>
        <p:nvSpPr>
          <p:cNvPr id="144408" name="Freeform 40"/>
          <p:cNvSpPr>
            <a:spLocks/>
          </p:cNvSpPr>
          <p:nvPr/>
        </p:nvSpPr>
        <p:spPr bwMode="auto">
          <a:xfrm>
            <a:off x="4197350" y="5418138"/>
            <a:ext cx="182563" cy="34925"/>
          </a:xfrm>
          <a:custGeom>
            <a:avLst/>
            <a:gdLst>
              <a:gd name="T0" fmla="*/ 0 w 115"/>
              <a:gd name="T1" fmla="*/ 0 h 22"/>
              <a:gd name="T2" fmla="*/ 2147483647 w 115"/>
              <a:gd name="T3" fmla="*/ 0 h 22"/>
              <a:gd name="T4" fmla="*/ 2147483647 w 115"/>
              <a:gd name="T5" fmla="*/ 0 h 22"/>
              <a:gd name="T6" fmla="*/ 2147483647 w 115"/>
              <a:gd name="T7" fmla="*/ 0 h 22"/>
              <a:gd name="T8" fmla="*/ 2147483647 w 115"/>
              <a:gd name="T9" fmla="*/ 2147483647 h 22"/>
              <a:gd name="T10" fmla="*/ 2147483647 w 115"/>
              <a:gd name="T11" fmla="*/ 2147483647 h 22"/>
              <a:gd name="T12" fmla="*/ 2147483647 w 115"/>
              <a:gd name="T13" fmla="*/ 2147483647 h 22"/>
              <a:gd name="T14" fmla="*/ 2147483647 w 115"/>
              <a:gd name="T15" fmla="*/ 2147483647 h 22"/>
              <a:gd name="T16" fmla="*/ 2147483647 w 115"/>
              <a:gd name="T17" fmla="*/ 2147483647 h 22"/>
              <a:gd name="T18" fmla="*/ 2147483647 w 115"/>
              <a:gd name="T19" fmla="*/ 2147483647 h 22"/>
              <a:gd name="T20" fmla="*/ 2147483647 w 115"/>
              <a:gd name="T21" fmla="*/ 2147483647 h 22"/>
              <a:gd name="T22" fmla="*/ 2147483647 w 115"/>
              <a:gd name="T23" fmla="*/ 2147483647 h 22"/>
              <a:gd name="T24" fmla="*/ 2147483647 w 115"/>
              <a:gd name="T25" fmla="*/ 2147483647 h 22"/>
              <a:gd name="T26" fmla="*/ 2147483647 w 115"/>
              <a:gd name="T27" fmla="*/ 2147483647 h 22"/>
              <a:gd name="T28" fmla="*/ 2147483647 w 115"/>
              <a:gd name="T29" fmla="*/ 2147483647 h 22"/>
              <a:gd name="T30" fmla="*/ 2147483647 w 115"/>
              <a:gd name="T31" fmla="*/ 2147483647 h 22"/>
              <a:gd name="T32" fmla="*/ 2147483647 w 115"/>
              <a:gd name="T33" fmla="*/ 2147483647 h 22"/>
              <a:gd name="T34" fmla="*/ 2147483647 w 115"/>
              <a:gd name="T35" fmla="*/ 2147483647 h 22"/>
              <a:gd name="T36" fmla="*/ 2147483647 w 115"/>
              <a:gd name="T37" fmla="*/ 2147483647 h 22"/>
              <a:gd name="T38" fmla="*/ 2147483647 w 115"/>
              <a:gd name="T39" fmla="*/ 2147483647 h 22"/>
              <a:gd name="T40" fmla="*/ 2147483647 w 115"/>
              <a:gd name="T41" fmla="*/ 2147483647 h 22"/>
              <a:gd name="T42" fmla="*/ 2147483647 w 115"/>
              <a:gd name="T43" fmla="*/ 2147483647 h 22"/>
              <a:gd name="T44" fmla="*/ 2147483647 w 115"/>
              <a:gd name="T45" fmla="*/ 2147483647 h 22"/>
              <a:gd name="T46" fmla="*/ 2147483647 w 115"/>
              <a:gd name="T47" fmla="*/ 2147483647 h 22"/>
              <a:gd name="T48" fmla="*/ 2147483647 w 115"/>
              <a:gd name="T49" fmla="*/ 2147483647 h 22"/>
              <a:gd name="T50" fmla="*/ 2147483647 w 115"/>
              <a:gd name="T51" fmla="*/ 2147483647 h 22"/>
              <a:gd name="T52" fmla="*/ 2147483647 w 115"/>
              <a:gd name="T53" fmla="*/ 2147483647 h 22"/>
              <a:gd name="T54" fmla="*/ 2147483647 w 115"/>
              <a:gd name="T55" fmla="*/ 2147483647 h 22"/>
              <a:gd name="T56" fmla="*/ 2147483647 w 115"/>
              <a:gd name="T57" fmla="*/ 2147483647 h 22"/>
              <a:gd name="T58" fmla="*/ 2147483647 w 115"/>
              <a:gd name="T59" fmla="*/ 2147483647 h 22"/>
              <a:gd name="T60" fmla="*/ 2147483647 w 115"/>
              <a:gd name="T61" fmla="*/ 2147483647 h 22"/>
              <a:gd name="T62" fmla="*/ 2147483647 w 115"/>
              <a:gd name="T63" fmla="*/ 2147483647 h 22"/>
              <a:gd name="T64" fmla="*/ 2147483647 w 115"/>
              <a:gd name="T65" fmla="*/ 2147483647 h 22"/>
              <a:gd name="T66" fmla="*/ 2147483647 w 115"/>
              <a:gd name="T67" fmla="*/ 2147483647 h 22"/>
              <a:gd name="T68" fmla="*/ 2147483647 w 115"/>
              <a:gd name="T69" fmla="*/ 2147483647 h 22"/>
              <a:gd name="T70" fmla="*/ 2147483647 w 115"/>
              <a:gd name="T71" fmla="*/ 2147483647 h 22"/>
              <a:gd name="T72" fmla="*/ 2147483647 w 115"/>
              <a:gd name="T73" fmla="*/ 2147483647 h 22"/>
              <a:gd name="T74" fmla="*/ 2147483647 w 115"/>
              <a:gd name="T75" fmla="*/ 2147483647 h 22"/>
              <a:gd name="T76" fmla="*/ 2147483647 w 115"/>
              <a:gd name="T77" fmla="*/ 2147483647 h 22"/>
              <a:gd name="T78" fmla="*/ 2147483647 w 115"/>
              <a:gd name="T79" fmla="*/ 2147483647 h 22"/>
              <a:gd name="T80" fmla="*/ 2147483647 w 115"/>
              <a:gd name="T81" fmla="*/ 2147483647 h 22"/>
              <a:gd name="T82" fmla="*/ 2147483647 w 115"/>
              <a:gd name="T83" fmla="*/ 2147483647 h 22"/>
              <a:gd name="T84" fmla="*/ 2147483647 w 115"/>
              <a:gd name="T85" fmla="*/ 2147483647 h 22"/>
              <a:gd name="T86" fmla="*/ 2147483647 w 115"/>
              <a:gd name="T87" fmla="*/ 2147483647 h 22"/>
              <a:gd name="T88" fmla="*/ 2147483647 w 115"/>
              <a:gd name="T89" fmla="*/ 2147483647 h 22"/>
              <a:gd name="T90" fmla="*/ 2147483647 w 115"/>
              <a:gd name="T91" fmla="*/ 2147483647 h 22"/>
              <a:gd name="T92" fmla="*/ 2147483647 w 115"/>
              <a:gd name="T93" fmla="*/ 2147483647 h 22"/>
              <a:gd name="T94" fmla="*/ 2147483647 w 115"/>
              <a:gd name="T95" fmla="*/ 2147483647 h 22"/>
              <a:gd name="T96" fmla="*/ 2147483647 w 115"/>
              <a:gd name="T97" fmla="*/ 2147483647 h 22"/>
              <a:gd name="T98" fmla="*/ 2147483647 w 115"/>
              <a:gd name="T99" fmla="*/ 2147483647 h 22"/>
              <a:gd name="T100" fmla="*/ 0 w 115"/>
              <a:gd name="T101" fmla="*/ 0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22"/>
              <a:gd name="T155" fmla="*/ 115 w 115"/>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22">
                <a:moveTo>
                  <a:pt x="0" y="0"/>
                </a:moveTo>
                <a:lnTo>
                  <a:pt x="7" y="0"/>
                </a:lnTo>
                <a:lnTo>
                  <a:pt x="9" y="0"/>
                </a:lnTo>
                <a:lnTo>
                  <a:pt x="12" y="0"/>
                </a:lnTo>
                <a:lnTo>
                  <a:pt x="16" y="2"/>
                </a:lnTo>
                <a:lnTo>
                  <a:pt x="21" y="2"/>
                </a:lnTo>
                <a:lnTo>
                  <a:pt x="24" y="4"/>
                </a:lnTo>
                <a:lnTo>
                  <a:pt x="31" y="4"/>
                </a:lnTo>
                <a:lnTo>
                  <a:pt x="34" y="4"/>
                </a:lnTo>
                <a:lnTo>
                  <a:pt x="40" y="7"/>
                </a:lnTo>
                <a:lnTo>
                  <a:pt x="50" y="7"/>
                </a:lnTo>
                <a:lnTo>
                  <a:pt x="59" y="7"/>
                </a:lnTo>
                <a:lnTo>
                  <a:pt x="64" y="7"/>
                </a:lnTo>
                <a:lnTo>
                  <a:pt x="71" y="7"/>
                </a:lnTo>
                <a:lnTo>
                  <a:pt x="80" y="7"/>
                </a:lnTo>
                <a:lnTo>
                  <a:pt x="90" y="4"/>
                </a:lnTo>
                <a:lnTo>
                  <a:pt x="95" y="4"/>
                </a:lnTo>
                <a:lnTo>
                  <a:pt x="102" y="4"/>
                </a:lnTo>
                <a:lnTo>
                  <a:pt x="107" y="2"/>
                </a:lnTo>
                <a:lnTo>
                  <a:pt x="114" y="2"/>
                </a:lnTo>
                <a:lnTo>
                  <a:pt x="111" y="4"/>
                </a:lnTo>
                <a:lnTo>
                  <a:pt x="107" y="7"/>
                </a:lnTo>
                <a:lnTo>
                  <a:pt x="105" y="12"/>
                </a:lnTo>
                <a:lnTo>
                  <a:pt x="105" y="14"/>
                </a:lnTo>
                <a:lnTo>
                  <a:pt x="102" y="17"/>
                </a:lnTo>
                <a:lnTo>
                  <a:pt x="102" y="21"/>
                </a:lnTo>
                <a:lnTo>
                  <a:pt x="98" y="19"/>
                </a:lnTo>
                <a:lnTo>
                  <a:pt x="98" y="17"/>
                </a:lnTo>
                <a:lnTo>
                  <a:pt x="95" y="14"/>
                </a:lnTo>
                <a:lnTo>
                  <a:pt x="93" y="12"/>
                </a:lnTo>
                <a:lnTo>
                  <a:pt x="90" y="12"/>
                </a:lnTo>
                <a:lnTo>
                  <a:pt x="86" y="9"/>
                </a:lnTo>
                <a:lnTo>
                  <a:pt x="83" y="9"/>
                </a:lnTo>
                <a:lnTo>
                  <a:pt x="77" y="9"/>
                </a:lnTo>
                <a:lnTo>
                  <a:pt x="71" y="9"/>
                </a:lnTo>
                <a:lnTo>
                  <a:pt x="64" y="9"/>
                </a:lnTo>
                <a:lnTo>
                  <a:pt x="55" y="9"/>
                </a:lnTo>
                <a:lnTo>
                  <a:pt x="50" y="9"/>
                </a:lnTo>
                <a:lnTo>
                  <a:pt x="43" y="9"/>
                </a:lnTo>
                <a:lnTo>
                  <a:pt x="37" y="12"/>
                </a:lnTo>
                <a:lnTo>
                  <a:pt x="34" y="12"/>
                </a:lnTo>
                <a:lnTo>
                  <a:pt x="31" y="14"/>
                </a:lnTo>
                <a:lnTo>
                  <a:pt x="28" y="19"/>
                </a:lnTo>
                <a:lnTo>
                  <a:pt x="24" y="14"/>
                </a:lnTo>
                <a:lnTo>
                  <a:pt x="24" y="12"/>
                </a:lnTo>
                <a:lnTo>
                  <a:pt x="21" y="9"/>
                </a:lnTo>
                <a:lnTo>
                  <a:pt x="19" y="7"/>
                </a:lnTo>
                <a:lnTo>
                  <a:pt x="16" y="4"/>
                </a:lnTo>
                <a:lnTo>
                  <a:pt x="12" y="2"/>
                </a:lnTo>
                <a:lnTo>
                  <a:pt x="7" y="2"/>
                </a:lnTo>
                <a:lnTo>
                  <a:pt x="0" y="0"/>
                </a:lnTo>
              </a:path>
            </a:pathLst>
          </a:custGeom>
          <a:solidFill>
            <a:srgbClr val="600000"/>
          </a:solidFill>
          <a:ln w="127000" cap="rnd" cmpd="sng">
            <a:noFill/>
            <a:prstDash val="solid"/>
            <a:round/>
            <a:headEnd type="none" w="med" len="med"/>
            <a:tailEnd type="none" w="med" len="med"/>
          </a:ln>
        </p:spPr>
        <p:txBody>
          <a:bodyPr/>
          <a:lstStyle/>
          <a:p>
            <a:endParaRPr lang="en-US"/>
          </a:p>
        </p:txBody>
      </p:sp>
      <p:sp>
        <p:nvSpPr>
          <p:cNvPr id="144409" name="Freeform 41"/>
          <p:cNvSpPr>
            <a:spLocks/>
          </p:cNvSpPr>
          <p:nvPr/>
        </p:nvSpPr>
        <p:spPr bwMode="auto">
          <a:xfrm>
            <a:off x="3803650" y="4906963"/>
            <a:ext cx="985838" cy="515937"/>
          </a:xfrm>
          <a:custGeom>
            <a:avLst/>
            <a:gdLst>
              <a:gd name="T0" fmla="*/ 2147483647 w 621"/>
              <a:gd name="T1" fmla="*/ 2147483647 h 325"/>
              <a:gd name="T2" fmla="*/ 2147483647 w 621"/>
              <a:gd name="T3" fmla="*/ 2147483647 h 325"/>
              <a:gd name="T4" fmla="*/ 0 w 621"/>
              <a:gd name="T5" fmla="*/ 2147483647 h 325"/>
              <a:gd name="T6" fmla="*/ 2147483647 w 621"/>
              <a:gd name="T7" fmla="*/ 2147483647 h 325"/>
              <a:gd name="T8" fmla="*/ 2147483647 w 621"/>
              <a:gd name="T9" fmla="*/ 2147483647 h 325"/>
              <a:gd name="T10" fmla="*/ 2147483647 w 621"/>
              <a:gd name="T11" fmla="*/ 2147483647 h 325"/>
              <a:gd name="T12" fmla="*/ 2147483647 w 621"/>
              <a:gd name="T13" fmla="*/ 2147483647 h 325"/>
              <a:gd name="T14" fmla="*/ 2147483647 w 621"/>
              <a:gd name="T15" fmla="*/ 2147483647 h 325"/>
              <a:gd name="T16" fmla="*/ 2147483647 w 621"/>
              <a:gd name="T17" fmla="*/ 2147483647 h 325"/>
              <a:gd name="T18" fmla="*/ 2147483647 w 621"/>
              <a:gd name="T19" fmla="*/ 2147483647 h 325"/>
              <a:gd name="T20" fmla="*/ 2147483647 w 621"/>
              <a:gd name="T21" fmla="*/ 2147483647 h 325"/>
              <a:gd name="T22" fmla="*/ 2147483647 w 621"/>
              <a:gd name="T23" fmla="*/ 2147483647 h 325"/>
              <a:gd name="T24" fmla="*/ 2147483647 w 621"/>
              <a:gd name="T25" fmla="*/ 2147483647 h 325"/>
              <a:gd name="T26" fmla="*/ 2147483647 w 621"/>
              <a:gd name="T27" fmla="*/ 2147483647 h 325"/>
              <a:gd name="T28" fmla="*/ 2147483647 w 621"/>
              <a:gd name="T29" fmla="*/ 2147483647 h 325"/>
              <a:gd name="T30" fmla="*/ 2147483647 w 621"/>
              <a:gd name="T31" fmla="*/ 2147483647 h 325"/>
              <a:gd name="T32" fmla="*/ 2147483647 w 621"/>
              <a:gd name="T33" fmla="*/ 2147483647 h 325"/>
              <a:gd name="T34" fmla="*/ 2147483647 w 621"/>
              <a:gd name="T35" fmla="*/ 2147483647 h 325"/>
              <a:gd name="T36" fmla="*/ 2147483647 w 621"/>
              <a:gd name="T37" fmla="*/ 2147483647 h 325"/>
              <a:gd name="T38" fmla="*/ 2147483647 w 621"/>
              <a:gd name="T39" fmla="*/ 2147483647 h 325"/>
              <a:gd name="T40" fmla="*/ 2147483647 w 621"/>
              <a:gd name="T41" fmla="*/ 2147483647 h 325"/>
              <a:gd name="T42" fmla="*/ 2147483647 w 621"/>
              <a:gd name="T43" fmla="*/ 2147483647 h 325"/>
              <a:gd name="T44" fmla="*/ 2147483647 w 621"/>
              <a:gd name="T45" fmla="*/ 2147483647 h 325"/>
              <a:gd name="T46" fmla="*/ 2147483647 w 621"/>
              <a:gd name="T47" fmla="*/ 2147483647 h 325"/>
              <a:gd name="T48" fmla="*/ 2147483647 w 621"/>
              <a:gd name="T49" fmla="*/ 2147483647 h 325"/>
              <a:gd name="T50" fmla="*/ 2147483647 w 621"/>
              <a:gd name="T51" fmla="*/ 2147483647 h 325"/>
              <a:gd name="T52" fmla="*/ 2147483647 w 621"/>
              <a:gd name="T53" fmla="*/ 2147483647 h 325"/>
              <a:gd name="T54" fmla="*/ 2147483647 w 621"/>
              <a:gd name="T55" fmla="*/ 2147483647 h 325"/>
              <a:gd name="T56" fmla="*/ 2147483647 w 621"/>
              <a:gd name="T57" fmla="*/ 2147483647 h 325"/>
              <a:gd name="T58" fmla="*/ 2147483647 w 621"/>
              <a:gd name="T59" fmla="*/ 2147483647 h 325"/>
              <a:gd name="T60" fmla="*/ 2147483647 w 621"/>
              <a:gd name="T61" fmla="*/ 2147483647 h 325"/>
              <a:gd name="T62" fmla="*/ 2147483647 w 621"/>
              <a:gd name="T63" fmla="*/ 2147483647 h 325"/>
              <a:gd name="T64" fmla="*/ 2147483647 w 621"/>
              <a:gd name="T65" fmla="*/ 2147483647 h 325"/>
              <a:gd name="T66" fmla="*/ 2147483647 w 621"/>
              <a:gd name="T67" fmla="*/ 2147483647 h 325"/>
              <a:gd name="T68" fmla="*/ 2147483647 w 621"/>
              <a:gd name="T69" fmla="*/ 2147483647 h 325"/>
              <a:gd name="T70" fmla="*/ 2147483647 w 621"/>
              <a:gd name="T71" fmla="*/ 2147483647 h 325"/>
              <a:gd name="T72" fmla="*/ 2147483647 w 621"/>
              <a:gd name="T73" fmla="*/ 2147483647 h 325"/>
              <a:gd name="T74" fmla="*/ 2147483647 w 621"/>
              <a:gd name="T75" fmla="*/ 2147483647 h 325"/>
              <a:gd name="T76" fmla="*/ 2147483647 w 621"/>
              <a:gd name="T77" fmla="*/ 2147483647 h 325"/>
              <a:gd name="T78" fmla="*/ 2147483647 w 621"/>
              <a:gd name="T79" fmla="*/ 2147483647 h 325"/>
              <a:gd name="T80" fmla="*/ 2147483647 w 621"/>
              <a:gd name="T81" fmla="*/ 2147483647 h 325"/>
              <a:gd name="T82" fmla="*/ 2147483647 w 621"/>
              <a:gd name="T83" fmla="*/ 2147483647 h 325"/>
              <a:gd name="T84" fmla="*/ 2147483647 w 621"/>
              <a:gd name="T85" fmla="*/ 2147483647 h 325"/>
              <a:gd name="T86" fmla="*/ 2147483647 w 621"/>
              <a:gd name="T87" fmla="*/ 2147483647 h 325"/>
              <a:gd name="T88" fmla="*/ 2147483647 w 621"/>
              <a:gd name="T89" fmla="*/ 2147483647 h 325"/>
              <a:gd name="T90" fmla="*/ 2147483647 w 621"/>
              <a:gd name="T91" fmla="*/ 2147483647 h 325"/>
              <a:gd name="T92" fmla="*/ 2147483647 w 621"/>
              <a:gd name="T93" fmla="*/ 2147483647 h 325"/>
              <a:gd name="T94" fmla="*/ 2147483647 w 621"/>
              <a:gd name="T95" fmla="*/ 2147483647 h 325"/>
              <a:gd name="T96" fmla="*/ 2147483647 w 621"/>
              <a:gd name="T97" fmla="*/ 2147483647 h 325"/>
              <a:gd name="T98" fmla="*/ 2147483647 w 621"/>
              <a:gd name="T99" fmla="*/ 0 h 325"/>
              <a:gd name="T100" fmla="*/ 2147483647 w 621"/>
              <a:gd name="T101" fmla="*/ 0 h 325"/>
              <a:gd name="T102" fmla="*/ 2147483647 w 621"/>
              <a:gd name="T103" fmla="*/ 0 h 325"/>
              <a:gd name="T104" fmla="*/ 2147483647 w 621"/>
              <a:gd name="T105" fmla="*/ 0 h 325"/>
              <a:gd name="T106" fmla="*/ 2147483647 w 621"/>
              <a:gd name="T107" fmla="*/ 0 h 325"/>
              <a:gd name="T108" fmla="*/ 2147483647 w 621"/>
              <a:gd name="T109" fmla="*/ 2147483647 h 325"/>
              <a:gd name="T110" fmla="*/ 2147483647 w 621"/>
              <a:gd name="T111" fmla="*/ 2147483647 h 325"/>
              <a:gd name="T112" fmla="*/ 2147483647 w 621"/>
              <a:gd name="T113" fmla="*/ 2147483647 h 325"/>
              <a:gd name="T114" fmla="*/ 2147483647 w 621"/>
              <a:gd name="T115" fmla="*/ 2147483647 h 325"/>
              <a:gd name="T116" fmla="*/ 2147483647 w 621"/>
              <a:gd name="T117" fmla="*/ 2147483647 h 325"/>
              <a:gd name="T118" fmla="*/ 2147483647 w 621"/>
              <a:gd name="T119" fmla="*/ 2147483647 h 325"/>
              <a:gd name="T120" fmla="*/ 2147483647 w 621"/>
              <a:gd name="T121" fmla="*/ 2147483647 h 325"/>
              <a:gd name="T122" fmla="*/ 2147483647 w 621"/>
              <a:gd name="T123" fmla="*/ 2147483647 h 325"/>
              <a:gd name="T124" fmla="*/ 2147483647 w 621"/>
              <a:gd name="T125" fmla="*/ 2147483647 h 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1"/>
              <a:gd name="T190" fmla="*/ 0 h 325"/>
              <a:gd name="T191" fmla="*/ 621 w 621"/>
              <a:gd name="T192" fmla="*/ 325 h 3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1" h="325">
                <a:moveTo>
                  <a:pt x="14" y="37"/>
                </a:moveTo>
                <a:lnTo>
                  <a:pt x="7" y="40"/>
                </a:lnTo>
                <a:lnTo>
                  <a:pt x="7" y="44"/>
                </a:lnTo>
                <a:lnTo>
                  <a:pt x="4" y="47"/>
                </a:lnTo>
                <a:lnTo>
                  <a:pt x="4" y="55"/>
                </a:lnTo>
                <a:lnTo>
                  <a:pt x="0" y="63"/>
                </a:lnTo>
                <a:lnTo>
                  <a:pt x="4" y="84"/>
                </a:lnTo>
                <a:lnTo>
                  <a:pt x="7" y="103"/>
                </a:lnTo>
                <a:lnTo>
                  <a:pt x="10" y="129"/>
                </a:lnTo>
                <a:lnTo>
                  <a:pt x="14" y="147"/>
                </a:lnTo>
                <a:lnTo>
                  <a:pt x="22" y="169"/>
                </a:lnTo>
                <a:lnTo>
                  <a:pt x="29" y="184"/>
                </a:lnTo>
                <a:lnTo>
                  <a:pt x="39" y="202"/>
                </a:lnTo>
                <a:lnTo>
                  <a:pt x="51" y="216"/>
                </a:lnTo>
                <a:lnTo>
                  <a:pt x="64" y="228"/>
                </a:lnTo>
                <a:lnTo>
                  <a:pt x="77" y="242"/>
                </a:lnTo>
                <a:lnTo>
                  <a:pt x="93" y="253"/>
                </a:lnTo>
                <a:lnTo>
                  <a:pt x="109" y="268"/>
                </a:lnTo>
                <a:lnTo>
                  <a:pt x="125" y="276"/>
                </a:lnTo>
                <a:lnTo>
                  <a:pt x="145" y="284"/>
                </a:lnTo>
                <a:lnTo>
                  <a:pt x="163" y="294"/>
                </a:lnTo>
                <a:lnTo>
                  <a:pt x="182" y="298"/>
                </a:lnTo>
                <a:lnTo>
                  <a:pt x="198" y="305"/>
                </a:lnTo>
                <a:lnTo>
                  <a:pt x="221" y="309"/>
                </a:lnTo>
                <a:lnTo>
                  <a:pt x="240" y="313"/>
                </a:lnTo>
                <a:lnTo>
                  <a:pt x="249" y="313"/>
                </a:lnTo>
                <a:lnTo>
                  <a:pt x="262" y="316"/>
                </a:lnTo>
                <a:lnTo>
                  <a:pt x="275" y="320"/>
                </a:lnTo>
                <a:lnTo>
                  <a:pt x="284" y="324"/>
                </a:lnTo>
                <a:lnTo>
                  <a:pt x="297" y="324"/>
                </a:lnTo>
                <a:lnTo>
                  <a:pt x="313" y="324"/>
                </a:lnTo>
                <a:lnTo>
                  <a:pt x="329" y="324"/>
                </a:lnTo>
                <a:lnTo>
                  <a:pt x="345" y="320"/>
                </a:lnTo>
                <a:lnTo>
                  <a:pt x="355" y="320"/>
                </a:lnTo>
                <a:lnTo>
                  <a:pt x="361" y="316"/>
                </a:lnTo>
                <a:lnTo>
                  <a:pt x="374" y="313"/>
                </a:lnTo>
                <a:lnTo>
                  <a:pt x="390" y="313"/>
                </a:lnTo>
                <a:lnTo>
                  <a:pt x="409" y="305"/>
                </a:lnTo>
                <a:lnTo>
                  <a:pt x="425" y="302"/>
                </a:lnTo>
                <a:lnTo>
                  <a:pt x="441" y="298"/>
                </a:lnTo>
                <a:lnTo>
                  <a:pt x="457" y="294"/>
                </a:lnTo>
                <a:lnTo>
                  <a:pt x="473" y="287"/>
                </a:lnTo>
                <a:lnTo>
                  <a:pt x="489" y="279"/>
                </a:lnTo>
                <a:lnTo>
                  <a:pt x="502" y="272"/>
                </a:lnTo>
                <a:lnTo>
                  <a:pt x="514" y="265"/>
                </a:lnTo>
                <a:lnTo>
                  <a:pt x="527" y="258"/>
                </a:lnTo>
                <a:lnTo>
                  <a:pt x="537" y="250"/>
                </a:lnTo>
                <a:lnTo>
                  <a:pt x="546" y="239"/>
                </a:lnTo>
                <a:lnTo>
                  <a:pt x="559" y="232"/>
                </a:lnTo>
                <a:lnTo>
                  <a:pt x="569" y="221"/>
                </a:lnTo>
                <a:lnTo>
                  <a:pt x="575" y="210"/>
                </a:lnTo>
                <a:lnTo>
                  <a:pt x="581" y="202"/>
                </a:lnTo>
                <a:lnTo>
                  <a:pt x="588" y="195"/>
                </a:lnTo>
                <a:lnTo>
                  <a:pt x="591" y="184"/>
                </a:lnTo>
                <a:lnTo>
                  <a:pt x="598" y="176"/>
                </a:lnTo>
                <a:lnTo>
                  <a:pt x="601" y="165"/>
                </a:lnTo>
                <a:lnTo>
                  <a:pt x="604" y="155"/>
                </a:lnTo>
                <a:lnTo>
                  <a:pt x="607" y="144"/>
                </a:lnTo>
                <a:lnTo>
                  <a:pt x="610" y="136"/>
                </a:lnTo>
                <a:lnTo>
                  <a:pt x="613" y="124"/>
                </a:lnTo>
                <a:lnTo>
                  <a:pt x="613" y="113"/>
                </a:lnTo>
                <a:lnTo>
                  <a:pt x="617" y="103"/>
                </a:lnTo>
                <a:lnTo>
                  <a:pt x="617" y="92"/>
                </a:lnTo>
                <a:lnTo>
                  <a:pt x="620" y="73"/>
                </a:lnTo>
                <a:lnTo>
                  <a:pt x="620" y="63"/>
                </a:lnTo>
                <a:lnTo>
                  <a:pt x="620" y="52"/>
                </a:lnTo>
                <a:lnTo>
                  <a:pt x="617" y="44"/>
                </a:lnTo>
                <a:lnTo>
                  <a:pt x="613" y="40"/>
                </a:lnTo>
                <a:lnTo>
                  <a:pt x="613" y="37"/>
                </a:lnTo>
                <a:lnTo>
                  <a:pt x="607" y="33"/>
                </a:lnTo>
                <a:lnTo>
                  <a:pt x="604" y="33"/>
                </a:lnTo>
                <a:lnTo>
                  <a:pt x="598" y="29"/>
                </a:lnTo>
                <a:lnTo>
                  <a:pt x="591" y="29"/>
                </a:lnTo>
                <a:lnTo>
                  <a:pt x="588" y="26"/>
                </a:lnTo>
                <a:lnTo>
                  <a:pt x="581" y="26"/>
                </a:lnTo>
                <a:lnTo>
                  <a:pt x="575" y="26"/>
                </a:lnTo>
                <a:lnTo>
                  <a:pt x="569" y="21"/>
                </a:lnTo>
                <a:lnTo>
                  <a:pt x="563" y="21"/>
                </a:lnTo>
                <a:lnTo>
                  <a:pt x="553" y="18"/>
                </a:lnTo>
                <a:lnTo>
                  <a:pt x="546" y="18"/>
                </a:lnTo>
                <a:lnTo>
                  <a:pt x="534" y="15"/>
                </a:lnTo>
                <a:lnTo>
                  <a:pt x="524" y="15"/>
                </a:lnTo>
                <a:lnTo>
                  <a:pt x="514" y="11"/>
                </a:lnTo>
                <a:lnTo>
                  <a:pt x="505" y="11"/>
                </a:lnTo>
                <a:lnTo>
                  <a:pt x="496" y="11"/>
                </a:lnTo>
                <a:lnTo>
                  <a:pt x="489" y="11"/>
                </a:lnTo>
                <a:lnTo>
                  <a:pt x="479" y="7"/>
                </a:lnTo>
                <a:lnTo>
                  <a:pt x="473" y="7"/>
                </a:lnTo>
                <a:lnTo>
                  <a:pt x="467" y="7"/>
                </a:lnTo>
                <a:lnTo>
                  <a:pt x="457" y="7"/>
                </a:lnTo>
                <a:lnTo>
                  <a:pt x="450" y="7"/>
                </a:lnTo>
                <a:lnTo>
                  <a:pt x="441" y="3"/>
                </a:lnTo>
                <a:lnTo>
                  <a:pt x="435" y="3"/>
                </a:lnTo>
                <a:lnTo>
                  <a:pt x="428" y="3"/>
                </a:lnTo>
                <a:lnTo>
                  <a:pt x="419" y="3"/>
                </a:lnTo>
                <a:lnTo>
                  <a:pt x="403" y="3"/>
                </a:lnTo>
                <a:lnTo>
                  <a:pt x="390" y="3"/>
                </a:lnTo>
                <a:lnTo>
                  <a:pt x="377" y="3"/>
                </a:lnTo>
                <a:lnTo>
                  <a:pt x="371" y="0"/>
                </a:lnTo>
                <a:lnTo>
                  <a:pt x="361" y="0"/>
                </a:lnTo>
                <a:lnTo>
                  <a:pt x="351" y="0"/>
                </a:lnTo>
                <a:lnTo>
                  <a:pt x="339" y="0"/>
                </a:lnTo>
                <a:lnTo>
                  <a:pt x="326" y="0"/>
                </a:lnTo>
                <a:lnTo>
                  <a:pt x="316" y="0"/>
                </a:lnTo>
                <a:lnTo>
                  <a:pt x="304" y="0"/>
                </a:lnTo>
                <a:lnTo>
                  <a:pt x="291" y="0"/>
                </a:lnTo>
                <a:lnTo>
                  <a:pt x="272" y="0"/>
                </a:lnTo>
                <a:lnTo>
                  <a:pt x="259" y="0"/>
                </a:lnTo>
                <a:lnTo>
                  <a:pt x="246" y="3"/>
                </a:lnTo>
                <a:lnTo>
                  <a:pt x="230" y="3"/>
                </a:lnTo>
                <a:lnTo>
                  <a:pt x="214" y="3"/>
                </a:lnTo>
                <a:lnTo>
                  <a:pt x="198" y="3"/>
                </a:lnTo>
                <a:lnTo>
                  <a:pt x="185" y="3"/>
                </a:lnTo>
                <a:lnTo>
                  <a:pt x="173" y="7"/>
                </a:lnTo>
                <a:lnTo>
                  <a:pt x="157" y="7"/>
                </a:lnTo>
                <a:lnTo>
                  <a:pt x="145" y="7"/>
                </a:lnTo>
                <a:lnTo>
                  <a:pt x="128" y="11"/>
                </a:lnTo>
                <a:lnTo>
                  <a:pt x="115" y="11"/>
                </a:lnTo>
                <a:lnTo>
                  <a:pt x="103" y="15"/>
                </a:lnTo>
                <a:lnTo>
                  <a:pt x="86" y="15"/>
                </a:lnTo>
                <a:lnTo>
                  <a:pt x="71" y="18"/>
                </a:lnTo>
                <a:lnTo>
                  <a:pt x="58" y="21"/>
                </a:lnTo>
                <a:lnTo>
                  <a:pt x="46" y="26"/>
                </a:lnTo>
                <a:lnTo>
                  <a:pt x="36" y="26"/>
                </a:lnTo>
                <a:lnTo>
                  <a:pt x="22" y="33"/>
                </a:lnTo>
                <a:lnTo>
                  <a:pt x="14" y="37"/>
                </a:lnTo>
              </a:path>
            </a:pathLst>
          </a:custGeom>
          <a:solidFill>
            <a:srgbClr val="C00000"/>
          </a:solidFill>
          <a:ln w="127000" cap="rnd" cmpd="sng">
            <a:noFill/>
            <a:prstDash val="solid"/>
            <a:round/>
            <a:headEnd type="none" w="med" len="med"/>
            <a:tailEnd type="none" w="med" len="med"/>
          </a:ln>
        </p:spPr>
        <p:txBody>
          <a:bodyPr/>
          <a:lstStyle/>
          <a:p>
            <a:endParaRPr lang="en-US"/>
          </a:p>
        </p:txBody>
      </p:sp>
      <p:sp>
        <p:nvSpPr>
          <p:cNvPr id="144410" name="Freeform 42"/>
          <p:cNvSpPr>
            <a:spLocks/>
          </p:cNvSpPr>
          <p:nvPr/>
        </p:nvSpPr>
        <p:spPr bwMode="auto">
          <a:xfrm>
            <a:off x="3816350" y="5073650"/>
            <a:ext cx="704850" cy="328613"/>
          </a:xfrm>
          <a:custGeom>
            <a:avLst/>
            <a:gdLst>
              <a:gd name="T0" fmla="*/ 2147483647 w 444"/>
              <a:gd name="T1" fmla="*/ 2147483647 h 207"/>
              <a:gd name="T2" fmla="*/ 2147483647 w 444"/>
              <a:gd name="T3" fmla="*/ 2147483647 h 207"/>
              <a:gd name="T4" fmla="*/ 2147483647 w 444"/>
              <a:gd name="T5" fmla="*/ 2147483647 h 207"/>
              <a:gd name="T6" fmla="*/ 2147483647 w 444"/>
              <a:gd name="T7" fmla="*/ 2147483647 h 207"/>
              <a:gd name="T8" fmla="*/ 2147483647 w 444"/>
              <a:gd name="T9" fmla="*/ 2147483647 h 207"/>
              <a:gd name="T10" fmla="*/ 2147483647 w 444"/>
              <a:gd name="T11" fmla="*/ 2147483647 h 207"/>
              <a:gd name="T12" fmla="*/ 2147483647 w 444"/>
              <a:gd name="T13" fmla="*/ 2147483647 h 207"/>
              <a:gd name="T14" fmla="*/ 2147483647 w 444"/>
              <a:gd name="T15" fmla="*/ 2147483647 h 207"/>
              <a:gd name="T16" fmla="*/ 2147483647 w 444"/>
              <a:gd name="T17" fmla="*/ 2147483647 h 207"/>
              <a:gd name="T18" fmla="*/ 2147483647 w 444"/>
              <a:gd name="T19" fmla="*/ 2147483647 h 207"/>
              <a:gd name="T20" fmla="*/ 2147483647 w 444"/>
              <a:gd name="T21" fmla="*/ 2147483647 h 207"/>
              <a:gd name="T22" fmla="*/ 2147483647 w 444"/>
              <a:gd name="T23" fmla="*/ 2147483647 h 207"/>
              <a:gd name="T24" fmla="*/ 2147483647 w 444"/>
              <a:gd name="T25" fmla="*/ 2147483647 h 207"/>
              <a:gd name="T26" fmla="*/ 2147483647 w 444"/>
              <a:gd name="T27" fmla="*/ 2147483647 h 207"/>
              <a:gd name="T28" fmla="*/ 2147483647 w 444"/>
              <a:gd name="T29" fmla="*/ 2147483647 h 207"/>
              <a:gd name="T30" fmla="*/ 2147483647 w 444"/>
              <a:gd name="T31" fmla="*/ 2147483647 h 207"/>
              <a:gd name="T32" fmla="*/ 2147483647 w 444"/>
              <a:gd name="T33" fmla="*/ 2147483647 h 207"/>
              <a:gd name="T34" fmla="*/ 2147483647 w 444"/>
              <a:gd name="T35" fmla="*/ 2147483647 h 207"/>
              <a:gd name="T36" fmla="*/ 2147483647 w 444"/>
              <a:gd name="T37" fmla="*/ 2147483647 h 207"/>
              <a:gd name="T38" fmla="*/ 2147483647 w 444"/>
              <a:gd name="T39" fmla="*/ 2147483647 h 207"/>
              <a:gd name="T40" fmla="*/ 2147483647 w 444"/>
              <a:gd name="T41" fmla="*/ 2147483647 h 207"/>
              <a:gd name="T42" fmla="*/ 2147483647 w 444"/>
              <a:gd name="T43" fmla="*/ 2147483647 h 207"/>
              <a:gd name="T44" fmla="*/ 2147483647 w 444"/>
              <a:gd name="T45" fmla="*/ 2147483647 h 207"/>
              <a:gd name="T46" fmla="*/ 2147483647 w 444"/>
              <a:gd name="T47" fmla="*/ 2147483647 h 207"/>
              <a:gd name="T48" fmla="*/ 2147483647 w 444"/>
              <a:gd name="T49" fmla="*/ 2147483647 h 207"/>
              <a:gd name="T50" fmla="*/ 2147483647 w 444"/>
              <a:gd name="T51" fmla="*/ 2147483647 h 207"/>
              <a:gd name="T52" fmla="*/ 2147483647 w 444"/>
              <a:gd name="T53" fmla="*/ 2147483647 h 207"/>
              <a:gd name="T54" fmla="*/ 2147483647 w 444"/>
              <a:gd name="T55" fmla="*/ 2147483647 h 207"/>
              <a:gd name="T56" fmla="*/ 2147483647 w 444"/>
              <a:gd name="T57" fmla="*/ 2147483647 h 207"/>
              <a:gd name="T58" fmla="*/ 2147483647 w 444"/>
              <a:gd name="T59" fmla="*/ 2147483647 h 207"/>
              <a:gd name="T60" fmla="*/ 2147483647 w 444"/>
              <a:gd name="T61" fmla="*/ 2147483647 h 207"/>
              <a:gd name="T62" fmla="*/ 2147483647 w 444"/>
              <a:gd name="T63" fmla="*/ 2147483647 h 207"/>
              <a:gd name="T64" fmla="*/ 2147483647 w 444"/>
              <a:gd name="T65" fmla="*/ 2147483647 h 207"/>
              <a:gd name="T66" fmla="*/ 2147483647 w 444"/>
              <a:gd name="T67" fmla="*/ 2147483647 h 207"/>
              <a:gd name="T68" fmla="*/ 2147483647 w 444"/>
              <a:gd name="T69" fmla="*/ 2147483647 h 207"/>
              <a:gd name="T70" fmla="*/ 2147483647 w 444"/>
              <a:gd name="T71" fmla="*/ 2147483647 h 207"/>
              <a:gd name="T72" fmla="*/ 2147483647 w 444"/>
              <a:gd name="T73" fmla="*/ 2147483647 h 207"/>
              <a:gd name="T74" fmla="*/ 2147483647 w 444"/>
              <a:gd name="T75" fmla="*/ 2147483647 h 207"/>
              <a:gd name="T76" fmla="*/ 2147483647 w 444"/>
              <a:gd name="T77" fmla="*/ 2147483647 h 207"/>
              <a:gd name="T78" fmla="*/ 2147483647 w 444"/>
              <a:gd name="T79" fmla="*/ 2147483647 h 207"/>
              <a:gd name="T80" fmla="*/ 2147483647 w 444"/>
              <a:gd name="T81" fmla="*/ 2147483647 h 207"/>
              <a:gd name="T82" fmla="*/ 2147483647 w 444"/>
              <a:gd name="T83" fmla="*/ 2147483647 h 207"/>
              <a:gd name="T84" fmla="*/ 2147483647 w 444"/>
              <a:gd name="T85" fmla="*/ 2147483647 h 207"/>
              <a:gd name="T86" fmla="*/ 2147483647 w 444"/>
              <a:gd name="T87" fmla="*/ 2147483647 h 207"/>
              <a:gd name="T88" fmla="*/ 2147483647 w 444"/>
              <a:gd name="T89" fmla="*/ 2147483647 h 207"/>
              <a:gd name="T90" fmla="*/ 2147483647 w 444"/>
              <a:gd name="T91" fmla="*/ 2147483647 h 207"/>
              <a:gd name="T92" fmla="*/ 2147483647 w 444"/>
              <a:gd name="T93" fmla="*/ 2147483647 h 207"/>
              <a:gd name="T94" fmla="*/ 0 w 444"/>
              <a:gd name="T95" fmla="*/ 0 h 207"/>
              <a:gd name="T96" fmla="*/ 2147483647 w 444"/>
              <a:gd name="T97" fmla="*/ 2147483647 h 207"/>
              <a:gd name="T98" fmla="*/ 2147483647 w 444"/>
              <a:gd name="T99" fmla="*/ 2147483647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207"/>
              <a:gd name="T152" fmla="*/ 444 w 444"/>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207">
                <a:moveTo>
                  <a:pt x="10" y="47"/>
                </a:moveTo>
                <a:lnTo>
                  <a:pt x="16" y="66"/>
                </a:lnTo>
                <a:lnTo>
                  <a:pt x="26" y="89"/>
                </a:lnTo>
                <a:lnTo>
                  <a:pt x="32" y="101"/>
                </a:lnTo>
                <a:lnTo>
                  <a:pt x="48" y="117"/>
                </a:lnTo>
                <a:lnTo>
                  <a:pt x="61" y="133"/>
                </a:lnTo>
                <a:lnTo>
                  <a:pt x="78" y="145"/>
                </a:lnTo>
                <a:lnTo>
                  <a:pt x="93" y="155"/>
                </a:lnTo>
                <a:lnTo>
                  <a:pt x="113" y="165"/>
                </a:lnTo>
                <a:lnTo>
                  <a:pt x="130" y="174"/>
                </a:lnTo>
                <a:lnTo>
                  <a:pt x="148" y="177"/>
                </a:lnTo>
                <a:lnTo>
                  <a:pt x="168" y="184"/>
                </a:lnTo>
                <a:lnTo>
                  <a:pt x="188" y="190"/>
                </a:lnTo>
                <a:lnTo>
                  <a:pt x="203" y="196"/>
                </a:lnTo>
                <a:lnTo>
                  <a:pt x="220" y="199"/>
                </a:lnTo>
                <a:lnTo>
                  <a:pt x="249" y="202"/>
                </a:lnTo>
                <a:lnTo>
                  <a:pt x="291" y="206"/>
                </a:lnTo>
                <a:lnTo>
                  <a:pt x="320" y="206"/>
                </a:lnTo>
                <a:lnTo>
                  <a:pt x="365" y="202"/>
                </a:lnTo>
                <a:lnTo>
                  <a:pt x="398" y="196"/>
                </a:lnTo>
                <a:lnTo>
                  <a:pt x="426" y="187"/>
                </a:lnTo>
                <a:lnTo>
                  <a:pt x="443" y="177"/>
                </a:lnTo>
                <a:lnTo>
                  <a:pt x="443" y="167"/>
                </a:lnTo>
                <a:lnTo>
                  <a:pt x="414" y="177"/>
                </a:lnTo>
                <a:lnTo>
                  <a:pt x="381" y="184"/>
                </a:lnTo>
                <a:lnTo>
                  <a:pt x="356" y="187"/>
                </a:lnTo>
                <a:lnTo>
                  <a:pt x="333" y="187"/>
                </a:lnTo>
                <a:lnTo>
                  <a:pt x="307" y="187"/>
                </a:lnTo>
                <a:lnTo>
                  <a:pt x="284" y="184"/>
                </a:lnTo>
                <a:lnTo>
                  <a:pt x="249" y="180"/>
                </a:lnTo>
                <a:lnTo>
                  <a:pt x="226" y="177"/>
                </a:lnTo>
                <a:lnTo>
                  <a:pt x="207" y="170"/>
                </a:lnTo>
                <a:lnTo>
                  <a:pt x="191" y="167"/>
                </a:lnTo>
                <a:lnTo>
                  <a:pt x="171" y="158"/>
                </a:lnTo>
                <a:lnTo>
                  <a:pt x="155" y="152"/>
                </a:lnTo>
                <a:lnTo>
                  <a:pt x="136" y="140"/>
                </a:lnTo>
                <a:lnTo>
                  <a:pt x="116" y="126"/>
                </a:lnTo>
                <a:lnTo>
                  <a:pt x="100" y="114"/>
                </a:lnTo>
                <a:lnTo>
                  <a:pt x="87" y="98"/>
                </a:lnTo>
                <a:lnTo>
                  <a:pt x="75" y="82"/>
                </a:lnTo>
                <a:lnTo>
                  <a:pt x="65" y="60"/>
                </a:lnTo>
                <a:lnTo>
                  <a:pt x="61" y="38"/>
                </a:lnTo>
                <a:lnTo>
                  <a:pt x="58" y="13"/>
                </a:lnTo>
                <a:lnTo>
                  <a:pt x="42" y="13"/>
                </a:lnTo>
                <a:lnTo>
                  <a:pt x="32" y="10"/>
                </a:lnTo>
                <a:lnTo>
                  <a:pt x="23" y="7"/>
                </a:lnTo>
                <a:lnTo>
                  <a:pt x="10" y="3"/>
                </a:lnTo>
                <a:lnTo>
                  <a:pt x="0" y="0"/>
                </a:lnTo>
                <a:lnTo>
                  <a:pt x="3" y="25"/>
                </a:lnTo>
                <a:lnTo>
                  <a:pt x="10" y="47"/>
                </a:lnTo>
              </a:path>
            </a:pathLst>
          </a:custGeom>
          <a:solidFill>
            <a:srgbClr val="800000"/>
          </a:solidFill>
          <a:ln w="127000" cap="rnd" cmpd="sng">
            <a:noFill/>
            <a:prstDash val="solid"/>
            <a:round/>
            <a:headEnd type="none" w="med" len="med"/>
            <a:tailEnd type="none" w="med" len="med"/>
          </a:ln>
        </p:spPr>
        <p:txBody>
          <a:bodyPr/>
          <a:lstStyle/>
          <a:p>
            <a:endParaRPr lang="en-US"/>
          </a:p>
        </p:txBody>
      </p:sp>
      <p:sp>
        <p:nvSpPr>
          <p:cNvPr id="144411" name="Oval 43"/>
          <p:cNvSpPr>
            <a:spLocks noChangeArrowheads="1"/>
          </p:cNvSpPr>
          <p:nvPr/>
        </p:nvSpPr>
        <p:spPr bwMode="auto">
          <a:xfrm>
            <a:off x="3824288" y="4892675"/>
            <a:ext cx="935037" cy="88900"/>
          </a:xfrm>
          <a:prstGeom prst="ellipse">
            <a:avLst/>
          </a:prstGeom>
          <a:solidFill>
            <a:srgbClr val="FF0000"/>
          </a:solidFill>
          <a:ln w="12700">
            <a:noFill/>
            <a:round/>
            <a:headEnd/>
            <a:tailEnd/>
          </a:ln>
        </p:spPr>
        <p:txBody>
          <a:bodyPr wrap="none" anchor="ctr"/>
          <a:lstStyle/>
          <a:p>
            <a:pPr eaLnBrk="0" hangingPunct="0"/>
            <a:endParaRPr lang="en-US">
              <a:latin typeface="Calibri" pitchFamily="34" charset="0"/>
            </a:endParaRPr>
          </a:p>
        </p:txBody>
      </p:sp>
      <p:sp>
        <p:nvSpPr>
          <p:cNvPr id="144412" name="Freeform 44"/>
          <p:cNvSpPr>
            <a:spLocks/>
          </p:cNvSpPr>
          <p:nvPr/>
        </p:nvSpPr>
        <p:spPr bwMode="auto">
          <a:xfrm>
            <a:off x="4532313" y="4984750"/>
            <a:ext cx="260350" cy="104775"/>
          </a:xfrm>
          <a:custGeom>
            <a:avLst/>
            <a:gdLst>
              <a:gd name="T0" fmla="*/ 2147483647 w 164"/>
              <a:gd name="T1" fmla="*/ 0 h 66"/>
              <a:gd name="T2" fmla="*/ 2147483647 w 164"/>
              <a:gd name="T3" fmla="*/ 2147483647 h 66"/>
              <a:gd name="T4" fmla="*/ 2147483647 w 164"/>
              <a:gd name="T5" fmla="*/ 2147483647 h 66"/>
              <a:gd name="T6" fmla="*/ 2147483647 w 164"/>
              <a:gd name="T7" fmla="*/ 2147483647 h 66"/>
              <a:gd name="T8" fmla="*/ 2147483647 w 164"/>
              <a:gd name="T9" fmla="*/ 2147483647 h 66"/>
              <a:gd name="T10" fmla="*/ 2147483647 w 164"/>
              <a:gd name="T11" fmla="*/ 2147483647 h 66"/>
              <a:gd name="T12" fmla="*/ 2147483647 w 164"/>
              <a:gd name="T13" fmla="*/ 2147483647 h 66"/>
              <a:gd name="T14" fmla="*/ 2147483647 w 164"/>
              <a:gd name="T15" fmla="*/ 2147483647 h 66"/>
              <a:gd name="T16" fmla="*/ 2147483647 w 164"/>
              <a:gd name="T17" fmla="*/ 2147483647 h 66"/>
              <a:gd name="T18" fmla="*/ 2147483647 w 164"/>
              <a:gd name="T19" fmla="*/ 2147483647 h 66"/>
              <a:gd name="T20" fmla="*/ 2147483647 w 164"/>
              <a:gd name="T21" fmla="*/ 2147483647 h 66"/>
              <a:gd name="T22" fmla="*/ 2147483647 w 164"/>
              <a:gd name="T23" fmla="*/ 2147483647 h 66"/>
              <a:gd name="T24" fmla="*/ 0 w 164"/>
              <a:gd name="T25" fmla="*/ 2147483647 h 66"/>
              <a:gd name="T26" fmla="*/ 2147483647 w 164"/>
              <a:gd name="T27" fmla="*/ 2147483647 h 66"/>
              <a:gd name="T28" fmla="*/ 2147483647 w 164"/>
              <a:gd name="T29" fmla="*/ 2147483647 h 66"/>
              <a:gd name="T30" fmla="*/ 2147483647 w 164"/>
              <a:gd name="T31" fmla="*/ 2147483647 h 66"/>
              <a:gd name="T32" fmla="*/ 2147483647 w 164"/>
              <a:gd name="T33" fmla="*/ 2147483647 h 66"/>
              <a:gd name="T34" fmla="*/ 2147483647 w 164"/>
              <a:gd name="T35" fmla="*/ 2147483647 h 66"/>
              <a:gd name="T36" fmla="*/ 2147483647 w 164"/>
              <a:gd name="T37" fmla="*/ 2147483647 h 66"/>
              <a:gd name="T38" fmla="*/ 2147483647 w 164"/>
              <a:gd name="T39" fmla="*/ 2147483647 h 66"/>
              <a:gd name="T40" fmla="*/ 2147483647 w 164"/>
              <a:gd name="T41" fmla="*/ 2147483647 h 66"/>
              <a:gd name="T42" fmla="*/ 2147483647 w 164"/>
              <a:gd name="T43" fmla="*/ 2147483647 h 66"/>
              <a:gd name="T44" fmla="*/ 2147483647 w 164"/>
              <a:gd name="T45" fmla="*/ 2147483647 h 66"/>
              <a:gd name="T46" fmla="*/ 2147483647 w 164"/>
              <a:gd name="T47" fmla="*/ 2147483647 h 66"/>
              <a:gd name="T48" fmla="*/ 2147483647 w 164"/>
              <a:gd name="T49" fmla="*/ 2147483647 h 66"/>
              <a:gd name="T50" fmla="*/ 2147483647 w 164"/>
              <a:gd name="T51" fmla="*/ 2147483647 h 66"/>
              <a:gd name="T52" fmla="*/ 2147483647 w 164"/>
              <a:gd name="T53" fmla="*/ 2147483647 h 66"/>
              <a:gd name="T54" fmla="*/ 2147483647 w 164"/>
              <a:gd name="T55" fmla="*/ 2147483647 h 66"/>
              <a:gd name="T56" fmla="*/ 2147483647 w 164"/>
              <a:gd name="T57" fmla="*/ 2147483647 h 66"/>
              <a:gd name="T58" fmla="*/ 2147483647 w 164"/>
              <a:gd name="T59" fmla="*/ 2147483647 h 66"/>
              <a:gd name="T60" fmla="*/ 2147483647 w 164"/>
              <a:gd name="T61" fmla="*/ 2147483647 h 66"/>
              <a:gd name="T62" fmla="*/ 2147483647 w 164"/>
              <a:gd name="T63" fmla="*/ 2147483647 h 66"/>
              <a:gd name="T64" fmla="*/ 2147483647 w 164"/>
              <a:gd name="T65" fmla="*/ 2147483647 h 66"/>
              <a:gd name="T66" fmla="*/ 2147483647 w 164"/>
              <a:gd name="T67" fmla="*/ 2147483647 h 66"/>
              <a:gd name="T68" fmla="*/ 2147483647 w 164"/>
              <a:gd name="T69" fmla="*/ 2147483647 h 66"/>
              <a:gd name="T70" fmla="*/ 2147483647 w 164"/>
              <a:gd name="T71" fmla="*/ 0 h 66"/>
              <a:gd name="T72" fmla="*/ 2147483647 w 164"/>
              <a:gd name="T73" fmla="*/ 0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66"/>
              <a:gd name="T113" fmla="*/ 164 w 164"/>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66">
                <a:moveTo>
                  <a:pt x="3" y="0"/>
                </a:moveTo>
                <a:lnTo>
                  <a:pt x="22" y="4"/>
                </a:lnTo>
                <a:lnTo>
                  <a:pt x="31" y="9"/>
                </a:lnTo>
                <a:lnTo>
                  <a:pt x="41" y="15"/>
                </a:lnTo>
                <a:lnTo>
                  <a:pt x="44" y="24"/>
                </a:lnTo>
                <a:lnTo>
                  <a:pt x="44" y="32"/>
                </a:lnTo>
                <a:lnTo>
                  <a:pt x="44" y="36"/>
                </a:lnTo>
                <a:lnTo>
                  <a:pt x="37" y="45"/>
                </a:lnTo>
                <a:lnTo>
                  <a:pt x="34" y="47"/>
                </a:lnTo>
                <a:lnTo>
                  <a:pt x="28" y="53"/>
                </a:lnTo>
                <a:lnTo>
                  <a:pt x="22" y="56"/>
                </a:lnTo>
                <a:lnTo>
                  <a:pt x="12" y="59"/>
                </a:lnTo>
                <a:lnTo>
                  <a:pt x="0" y="65"/>
                </a:lnTo>
                <a:lnTo>
                  <a:pt x="25" y="61"/>
                </a:lnTo>
                <a:lnTo>
                  <a:pt x="44" y="61"/>
                </a:lnTo>
                <a:lnTo>
                  <a:pt x="63" y="59"/>
                </a:lnTo>
                <a:lnTo>
                  <a:pt x="85" y="56"/>
                </a:lnTo>
                <a:lnTo>
                  <a:pt x="107" y="53"/>
                </a:lnTo>
                <a:lnTo>
                  <a:pt x="122" y="50"/>
                </a:lnTo>
                <a:lnTo>
                  <a:pt x="134" y="47"/>
                </a:lnTo>
                <a:lnTo>
                  <a:pt x="147" y="45"/>
                </a:lnTo>
                <a:lnTo>
                  <a:pt x="153" y="41"/>
                </a:lnTo>
                <a:lnTo>
                  <a:pt x="156" y="38"/>
                </a:lnTo>
                <a:lnTo>
                  <a:pt x="160" y="36"/>
                </a:lnTo>
                <a:lnTo>
                  <a:pt x="163" y="29"/>
                </a:lnTo>
                <a:lnTo>
                  <a:pt x="160" y="27"/>
                </a:lnTo>
                <a:lnTo>
                  <a:pt x="153" y="24"/>
                </a:lnTo>
                <a:lnTo>
                  <a:pt x="141" y="18"/>
                </a:lnTo>
                <a:lnTo>
                  <a:pt x="129" y="15"/>
                </a:lnTo>
                <a:lnTo>
                  <a:pt x="115" y="12"/>
                </a:lnTo>
                <a:lnTo>
                  <a:pt x="97" y="9"/>
                </a:lnTo>
                <a:lnTo>
                  <a:pt x="85" y="6"/>
                </a:lnTo>
                <a:lnTo>
                  <a:pt x="66" y="6"/>
                </a:lnTo>
                <a:lnTo>
                  <a:pt x="50" y="4"/>
                </a:lnTo>
                <a:lnTo>
                  <a:pt x="34" y="4"/>
                </a:lnTo>
                <a:lnTo>
                  <a:pt x="22" y="0"/>
                </a:lnTo>
                <a:lnTo>
                  <a:pt x="3" y="0"/>
                </a:lnTo>
              </a:path>
            </a:pathLst>
          </a:custGeom>
          <a:solidFill>
            <a:srgbClr val="E00000"/>
          </a:solidFill>
          <a:ln w="127000" cap="rnd" cmpd="sng">
            <a:noFill/>
            <a:prstDash val="solid"/>
            <a:round/>
            <a:headEnd type="none" w="med" len="med"/>
            <a:tailEnd type="none" w="med" len="med"/>
          </a:ln>
        </p:spPr>
        <p:txBody>
          <a:bodyPr/>
          <a:lstStyle/>
          <a:p>
            <a:endParaRPr lang="en-US"/>
          </a:p>
        </p:txBody>
      </p:sp>
      <p:sp>
        <p:nvSpPr>
          <p:cNvPr id="144413" name="Freeform 45"/>
          <p:cNvSpPr>
            <a:spLocks/>
          </p:cNvSpPr>
          <p:nvPr/>
        </p:nvSpPr>
        <p:spPr bwMode="auto">
          <a:xfrm>
            <a:off x="4546600" y="4970463"/>
            <a:ext cx="244475" cy="212725"/>
          </a:xfrm>
          <a:custGeom>
            <a:avLst/>
            <a:gdLst>
              <a:gd name="T0" fmla="*/ 0 w 154"/>
              <a:gd name="T1" fmla="*/ 2147483647 h 134"/>
              <a:gd name="T2" fmla="*/ 2147483647 w 154"/>
              <a:gd name="T3" fmla="*/ 2147483647 h 134"/>
              <a:gd name="T4" fmla="*/ 2147483647 w 154"/>
              <a:gd name="T5" fmla="*/ 2147483647 h 134"/>
              <a:gd name="T6" fmla="*/ 2147483647 w 154"/>
              <a:gd name="T7" fmla="*/ 2147483647 h 134"/>
              <a:gd name="T8" fmla="*/ 2147483647 w 154"/>
              <a:gd name="T9" fmla="*/ 2147483647 h 134"/>
              <a:gd name="T10" fmla="*/ 2147483647 w 154"/>
              <a:gd name="T11" fmla="*/ 2147483647 h 134"/>
              <a:gd name="T12" fmla="*/ 2147483647 w 154"/>
              <a:gd name="T13" fmla="*/ 2147483647 h 134"/>
              <a:gd name="T14" fmla="*/ 2147483647 w 154"/>
              <a:gd name="T15" fmla="*/ 2147483647 h 134"/>
              <a:gd name="T16" fmla="*/ 2147483647 w 154"/>
              <a:gd name="T17" fmla="*/ 2147483647 h 134"/>
              <a:gd name="T18" fmla="*/ 2147483647 w 154"/>
              <a:gd name="T19" fmla="*/ 2147483647 h 134"/>
              <a:gd name="T20" fmla="*/ 2147483647 w 154"/>
              <a:gd name="T21" fmla="*/ 2147483647 h 134"/>
              <a:gd name="T22" fmla="*/ 2147483647 w 154"/>
              <a:gd name="T23" fmla="*/ 2147483647 h 134"/>
              <a:gd name="T24" fmla="*/ 2147483647 w 154"/>
              <a:gd name="T25" fmla="*/ 2147483647 h 134"/>
              <a:gd name="T26" fmla="*/ 2147483647 w 154"/>
              <a:gd name="T27" fmla="*/ 2147483647 h 134"/>
              <a:gd name="T28" fmla="*/ 2147483647 w 154"/>
              <a:gd name="T29" fmla="*/ 2147483647 h 134"/>
              <a:gd name="T30" fmla="*/ 2147483647 w 154"/>
              <a:gd name="T31" fmla="*/ 2147483647 h 134"/>
              <a:gd name="T32" fmla="*/ 2147483647 w 154"/>
              <a:gd name="T33" fmla="*/ 2147483647 h 134"/>
              <a:gd name="T34" fmla="*/ 2147483647 w 154"/>
              <a:gd name="T35" fmla="*/ 2147483647 h 134"/>
              <a:gd name="T36" fmla="*/ 2147483647 w 154"/>
              <a:gd name="T37" fmla="*/ 2147483647 h 134"/>
              <a:gd name="T38" fmla="*/ 2147483647 w 154"/>
              <a:gd name="T39" fmla="*/ 2147483647 h 134"/>
              <a:gd name="T40" fmla="*/ 2147483647 w 154"/>
              <a:gd name="T41" fmla="*/ 2147483647 h 134"/>
              <a:gd name="T42" fmla="*/ 2147483647 w 154"/>
              <a:gd name="T43" fmla="*/ 2147483647 h 134"/>
              <a:gd name="T44" fmla="*/ 2147483647 w 154"/>
              <a:gd name="T45" fmla="*/ 2147483647 h 134"/>
              <a:gd name="T46" fmla="*/ 2147483647 w 154"/>
              <a:gd name="T47" fmla="*/ 2147483647 h 134"/>
              <a:gd name="T48" fmla="*/ 2147483647 w 154"/>
              <a:gd name="T49" fmla="*/ 0 h 134"/>
              <a:gd name="T50" fmla="*/ 2147483647 w 154"/>
              <a:gd name="T51" fmla="*/ 2147483647 h 134"/>
              <a:gd name="T52" fmla="*/ 2147483647 w 154"/>
              <a:gd name="T53" fmla="*/ 2147483647 h 134"/>
              <a:gd name="T54" fmla="*/ 2147483647 w 154"/>
              <a:gd name="T55" fmla="*/ 2147483647 h 134"/>
              <a:gd name="T56" fmla="*/ 2147483647 w 154"/>
              <a:gd name="T57" fmla="*/ 2147483647 h 134"/>
              <a:gd name="T58" fmla="*/ 2147483647 w 154"/>
              <a:gd name="T59" fmla="*/ 2147483647 h 134"/>
              <a:gd name="T60" fmla="*/ 2147483647 w 154"/>
              <a:gd name="T61" fmla="*/ 2147483647 h 134"/>
              <a:gd name="T62" fmla="*/ 2147483647 w 154"/>
              <a:gd name="T63" fmla="*/ 2147483647 h 134"/>
              <a:gd name="T64" fmla="*/ 2147483647 w 154"/>
              <a:gd name="T65" fmla="*/ 2147483647 h 134"/>
              <a:gd name="T66" fmla="*/ 2147483647 w 154"/>
              <a:gd name="T67" fmla="*/ 2147483647 h 134"/>
              <a:gd name="T68" fmla="*/ 0 w 154"/>
              <a:gd name="T69" fmla="*/ 2147483647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34"/>
              <a:gd name="T107" fmla="*/ 154 w 154"/>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34">
                <a:moveTo>
                  <a:pt x="0" y="25"/>
                </a:moveTo>
                <a:lnTo>
                  <a:pt x="6" y="38"/>
                </a:lnTo>
                <a:lnTo>
                  <a:pt x="10" y="53"/>
                </a:lnTo>
                <a:lnTo>
                  <a:pt x="15" y="72"/>
                </a:lnTo>
                <a:lnTo>
                  <a:pt x="22" y="84"/>
                </a:lnTo>
                <a:lnTo>
                  <a:pt x="28" y="99"/>
                </a:lnTo>
                <a:lnTo>
                  <a:pt x="37" y="108"/>
                </a:lnTo>
                <a:lnTo>
                  <a:pt x="44" y="118"/>
                </a:lnTo>
                <a:lnTo>
                  <a:pt x="59" y="127"/>
                </a:lnTo>
                <a:lnTo>
                  <a:pt x="68" y="130"/>
                </a:lnTo>
                <a:lnTo>
                  <a:pt x="78" y="133"/>
                </a:lnTo>
                <a:lnTo>
                  <a:pt x="85" y="133"/>
                </a:lnTo>
                <a:lnTo>
                  <a:pt x="90" y="130"/>
                </a:lnTo>
                <a:lnTo>
                  <a:pt x="97" y="127"/>
                </a:lnTo>
                <a:lnTo>
                  <a:pt x="103" y="125"/>
                </a:lnTo>
                <a:lnTo>
                  <a:pt x="112" y="115"/>
                </a:lnTo>
                <a:lnTo>
                  <a:pt x="119" y="108"/>
                </a:lnTo>
                <a:lnTo>
                  <a:pt x="124" y="96"/>
                </a:lnTo>
                <a:lnTo>
                  <a:pt x="134" y="87"/>
                </a:lnTo>
                <a:lnTo>
                  <a:pt x="138" y="75"/>
                </a:lnTo>
                <a:lnTo>
                  <a:pt x="143" y="59"/>
                </a:lnTo>
                <a:lnTo>
                  <a:pt x="146" y="43"/>
                </a:lnTo>
                <a:lnTo>
                  <a:pt x="150" y="31"/>
                </a:lnTo>
                <a:lnTo>
                  <a:pt x="153" y="16"/>
                </a:lnTo>
                <a:lnTo>
                  <a:pt x="153" y="0"/>
                </a:lnTo>
                <a:lnTo>
                  <a:pt x="143" y="7"/>
                </a:lnTo>
                <a:lnTo>
                  <a:pt x="131" y="7"/>
                </a:lnTo>
                <a:lnTo>
                  <a:pt x="122" y="9"/>
                </a:lnTo>
                <a:lnTo>
                  <a:pt x="103" y="12"/>
                </a:lnTo>
                <a:lnTo>
                  <a:pt x="90" y="16"/>
                </a:lnTo>
                <a:lnTo>
                  <a:pt x="68" y="19"/>
                </a:lnTo>
                <a:lnTo>
                  <a:pt x="49" y="22"/>
                </a:lnTo>
                <a:lnTo>
                  <a:pt x="31" y="22"/>
                </a:lnTo>
                <a:lnTo>
                  <a:pt x="15" y="22"/>
                </a:lnTo>
                <a:lnTo>
                  <a:pt x="0" y="25"/>
                </a:lnTo>
              </a:path>
            </a:pathLst>
          </a:custGeom>
          <a:solidFill>
            <a:srgbClr val="A00000"/>
          </a:solidFill>
          <a:ln w="127000" cap="rnd" cmpd="sng">
            <a:noFill/>
            <a:prstDash val="solid"/>
            <a:round/>
            <a:headEnd type="none" w="med" len="med"/>
            <a:tailEnd type="none" w="med" len="med"/>
          </a:ln>
        </p:spPr>
        <p:txBody>
          <a:bodyPr/>
          <a:lstStyle/>
          <a:p>
            <a:endParaRPr lang="en-US"/>
          </a:p>
        </p:txBody>
      </p:sp>
      <p:sp>
        <p:nvSpPr>
          <p:cNvPr id="144414" name="Freeform 46"/>
          <p:cNvSpPr>
            <a:spLocks/>
          </p:cNvSpPr>
          <p:nvPr/>
        </p:nvSpPr>
        <p:spPr bwMode="auto">
          <a:xfrm>
            <a:off x="4637088" y="4699000"/>
            <a:ext cx="134937" cy="447675"/>
          </a:xfrm>
          <a:custGeom>
            <a:avLst/>
            <a:gdLst>
              <a:gd name="T0" fmla="*/ 0 w 85"/>
              <a:gd name="T1" fmla="*/ 0 h 282"/>
              <a:gd name="T2" fmla="*/ 2147483647 w 85"/>
              <a:gd name="T3" fmla="*/ 2147483647 h 282"/>
              <a:gd name="T4" fmla="*/ 2147483647 w 85"/>
              <a:gd name="T5" fmla="*/ 2147483647 h 282"/>
              <a:gd name="T6" fmla="*/ 2147483647 w 85"/>
              <a:gd name="T7" fmla="*/ 2147483647 h 282"/>
              <a:gd name="T8" fmla="*/ 2147483647 w 85"/>
              <a:gd name="T9" fmla="*/ 2147483647 h 282"/>
              <a:gd name="T10" fmla="*/ 2147483647 w 85"/>
              <a:gd name="T11" fmla="*/ 2147483647 h 282"/>
              <a:gd name="T12" fmla="*/ 2147483647 w 85"/>
              <a:gd name="T13" fmla="*/ 2147483647 h 282"/>
              <a:gd name="T14" fmla="*/ 2147483647 w 85"/>
              <a:gd name="T15" fmla="*/ 2147483647 h 282"/>
              <a:gd name="T16" fmla="*/ 2147483647 w 85"/>
              <a:gd name="T17" fmla="*/ 2147483647 h 282"/>
              <a:gd name="T18" fmla="*/ 2147483647 w 85"/>
              <a:gd name="T19" fmla="*/ 2147483647 h 282"/>
              <a:gd name="T20" fmla="*/ 2147483647 w 85"/>
              <a:gd name="T21" fmla="*/ 2147483647 h 282"/>
              <a:gd name="T22" fmla="*/ 2147483647 w 85"/>
              <a:gd name="T23" fmla="*/ 2147483647 h 282"/>
              <a:gd name="T24" fmla="*/ 2147483647 w 85"/>
              <a:gd name="T25" fmla="*/ 2147483647 h 282"/>
              <a:gd name="T26" fmla="*/ 2147483647 w 85"/>
              <a:gd name="T27" fmla="*/ 2147483647 h 282"/>
              <a:gd name="T28" fmla="*/ 2147483647 w 85"/>
              <a:gd name="T29" fmla="*/ 2147483647 h 282"/>
              <a:gd name="T30" fmla="*/ 2147483647 w 85"/>
              <a:gd name="T31" fmla="*/ 2147483647 h 282"/>
              <a:gd name="T32" fmla="*/ 2147483647 w 85"/>
              <a:gd name="T33" fmla="*/ 2147483647 h 282"/>
              <a:gd name="T34" fmla="*/ 2147483647 w 85"/>
              <a:gd name="T35" fmla="*/ 2147483647 h 282"/>
              <a:gd name="T36" fmla="*/ 2147483647 w 85"/>
              <a:gd name="T37" fmla="*/ 2147483647 h 282"/>
              <a:gd name="T38" fmla="*/ 2147483647 w 85"/>
              <a:gd name="T39" fmla="*/ 2147483647 h 282"/>
              <a:gd name="T40" fmla="*/ 2147483647 w 85"/>
              <a:gd name="T41" fmla="*/ 2147483647 h 282"/>
              <a:gd name="T42" fmla="*/ 2147483647 w 85"/>
              <a:gd name="T43" fmla="*/ 2147483647 h 282"/>
              <a:gd name="T44" fmla="*/ 2147483647 w 85"/>
              <a:gd name="T45" fmla="*/ 2147483647 h 282"/>
              <a:gd name="T46" fmla="*/ 2147483647 w 85"/>
              <a:gd name="T47" fmla="*/ 2147483647 h 282"/>
              <a:gd name="T48" fmla="*/ 2147483647 w 85"/>
              <a:gd name="T49" fmla="*/ 2147483647 h 282"/>
              <a:gd name="T50" fmla="*/ 2147483647 w 85"/>
              <a:gd name="T51" fmla="*/ 2147483647 h 282"/>
              <a:gd name="T52" fmla="*/ 2147483647 w 85"/>
              <a:gd name="T53" fmla="*/ 2147483647 h 282"/>
              <a:gd name="T54" fmla="*/ 2147483647 w 85"/>
              <a:gd name="T55" fmla="*/ 2147483647 h 282"/>
              <a:gd name="T56" fmla="*/ 2147483647 w 85"/>
              <a:gd name="T57" fmla="*/ 2147483647 h 282"/>
              <a:gd name="T58" fmla="*/ 2147483647 w 85"/>
              <a:gd name="T59" fmla="*/ 2147483647 h 282"/>
              <a:gd name="T60" fmla="*/ 2147483647 w 85"/>
              <a:gd name="T61" fmla="*/ 2147483647 h 282"/>
              <a:gd name="T62" fmla="*/ 0 w 85"/>
              <a:gd name="T63" fmla="*/ 2147483647 h 282"/>
              <a:gd name="T64" fmla="*/ 2147483647 w 85"/>
              <a:gd name="T65" fmla="*/ 2147483647 h 282"/>
              <a:gd name="T66" fmla="*/ 2147483647 w 85"/>
              <a:gd name="T67" fmla="*/ 2147483647 h 282"/>
              <a:gd name="T68" fmla="*/ 2147483647 w 85"/>
              <a:gd name="T69" fmla="*/ 2147483647 h 282"/>
              <a:gd name="T70" fmla="*/ 2147483647 w 85"/>
              <a:gd name="T71" fmla="*/ 2147483647 h 282"/>
              <a:gd name="T72" fmla="*/ 2147483647 w 85"/>
              <a:gd name="T73" fmla="*/ 2147483647 h 282"/>
              <a:gd name="T74" fmla="*/ 2147483647 w 85"/>
              <a:gd name="T75" fmla="*/ 2147483647 h 282"/>
              <a:gd name="T76" fmla="*/ 2147483647 w 85"/>
              <a:gd name="T77" fmla="*/ 2147483647 h 282"/>
              <a:gd name="T78" fmla="*/ 2147483647 w 85"/>
              <a:gd name="T79" fmla="*/ 2147483647 h 282"/>
              <a:gd name="T80" fmla="*/ 0 w 85"/>
              <a:gd name="T81" fmla="*/ 0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
              <a:gd name="T124" fmla="*/ 0 h 282"/>
              <a:gd name="T125" fmla="*/ 85 w 8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 h="282">
                <a:moveTo>
                  <a:pt x="0" y="0"/>
                </a:moveTo>
                <a:lnTo>
                  <a:pt x="3" y="6"/>
                </a:lnTo>
                <a:lnTo>
                  <a:pt x="8" y="16"/>
                </a:lnTo>
                <a:lnTo>
                  <a:pt x="12" y="25"/>
                </a:lnTo>
                <a:lnTo>
                  <a:pt x="17" y="41"/>
                </a:lnTo>
                <a:lnTo>
                  <a:pt x="29" y="67"/>
                </a:lnTo>
                <a:lnTo>
                  <a:pt x="42" y="92"/>
                </a:lnTo>
                <a:lnTo>
                  <a:pt x="54" y="118"/>
                </a:lnTo>
                <a:lnTo>
                  <a:pt x="63" y="140"/>
                </a:lnTo>
                <a:lnTo>
                  <a:pt x="68" y="162"/>
                </a:lnTo>
                <a:lnTo>
                  <a:pt x="78" y="192"/>
                </a:lnTo>
                <a:lnTo>
                  <a:pt x="80" y="207"/>
                </a:lnTo>
                <a:lnTo>
                  <a:pt x="80" y="227"/>
                </a:lnTo>
                <a:lnTo>
                  <a:pt x="84" y="242"/>
                </a:lnTo>
                <a:lnTo>
                  <a:pt x="80" y="255"/>
                </a:lnTo>
                <a:lnTo>
                  <a:pt x="78" y="264"/>
                </a:lnTo>
                <a:lnTo>
                  <a:pt x="72" y="274"/>
                </a:lnTo>
                <a:lnTo>
                  <a:pt x="68" y="281"/>
                </a:lnTo>
                <a:lnTo>
                  <a:pt x="68" y="262"/>
                </a:lnTo>
                <a:lnTo>
                  <a:pt x="68" y="249"/>
                </a:lnTo>
                <a:lnTo>
                  <a:pt x="68" y="239"/>
                </a:lnTo>
                <a:lnTo>
                  <a:pt x="66" y="220"/>
                </a:lnTo>
                <a:lnTo>
                  <a:pt x="63" y="207"/>
                </a:lnTo>
                <a:lnTo>
                  <a:pt x="59" y="192"/>
                </a:lnTo>
                <a:lnTo>
                  <a:pt x="54" y="175"/>
                </a:lnTo>
                <a:lnTo>
                  <a:pt x="50" y="159"/>
                </a:lnTo>
                <a:lnTo>
                  <a:pt x="42" y="140"/>
                </a:lnTo>
                <a:lnTo>
                  <a:pt x="33" y="118"/>
                </a:lnTo>
                <a:lnTo>
                  <a:pt x="24" y="98"/>
                </a:lnTo>
                <a:lnTo>
                  <a:pt x="15" y="83"/>
                </a:lnTo>
                <a:lnTo>
                  <a:pt x="8" y="70"/>
                </a:lnTo>
                <a:lnTo>
                  <a:pt x="0" y="54"/>
                </a:lnTo>
                <a:lnTo>
                  <a:pt x="8" y="60"/>
                </a:lnTo>
                <a:lnTo>
                  <a:pt x="12" y="60"/>
                </a:lnTo>
                <a:lnTo>
                  <a:pt x="15" y="57"/>
                </a:lnTo>
                <a:lnTo>
                  <a:pt x="12" y="48"/>
                </a:lnTo>
                <a:lnTo>
                  <a:pt x="12" y="41"/>
                </a:lnTo>
                <a:lnTo>
                  <a:pt x="8" y="28"/>
                </a:lnTo>
                <a:lnTo>
                  <a:pt x="5" y="18"/>
                </a:lnTo>
                <a:lnTo>
                  <a:pt x="3" y="10"/>
                </a:lnTo>
                <a:lnTo>
                  <a:pt x="0" y="0"/>
                </a:lnTo>
              </a:path>
            </a:pathLst>
          </a:custGeom>
          <a:solidFill>
            <a:srgbClr val="C0C0FF"/>
          </a:solidFill>
          <a:ln w="127000" cap="rnd" cmpd="sng">
            <a:noFill/>
            <a:prstDash val="solid"/>
            <a:round/>
            <a:headEnd type="none" w="med" len="med"/>
            <a:tailEnd type="none" w="med" len="med"/>
          </a:ln>
        </p:spPr>
        <p:txBody>
          <a:bodyPr/>
          <a:lstStyle/>
          <a:p>
            <a:endParaRPr lang="en-US"/>
          </a:p>
        </p:txBody>
      </p:sp>
      <p:sp>
        <p:nvSpPr>
          <p:cNvPr id="144415" name="Freeform 47"/>
          <p:cNvSpPr>
            <a:spLocks/>
          </p:cNvSpPr>
          <p:nvPr/>
        </p:nvSpPr>
        <p:spPr bwMode="auto">
          <a:xfrm>
            <a:off x="3836988" y="4729163"/>
            <a:ext cx="119062" cy="301625"/>
          </a:xfrm>
          <a:custGeom>
            <a:avLst/>
            <a:gdLst>
              <a:gd name="T0" fmla="*/ 2147483647 w 75"/>
              <a:gd name="T1" fmla="*/ 2147483647 h 190"/>
              <a:gd name="T2" fmla="*/ 2147483647 w 75"/>
              <a:gd name="T3" fmla="*/ 2147483647 h 190"/>
              <a:gd name="T4" fmla="*/ 2147483647 w 75"/>
              <a:gd name="T5" fmla="*/ 0 h 190"/>
              <a:gd name="T6" fmla="*/ 2147483647 w 75"/>
              <a:gd name="T7" fmla="*/ 2147483647 h 190"/>
              <a:gd name="T8" fmla="*/ 2147483647 w 75"/>
              <a:gd name="T9" fmla="*/ 2147483647 h 190"/>
              <a:gd name="T10" fmla="*/ 2147483647 w 75"/>
              <a:gd name="T11" fmla="*/ 2147483647 h 190"/>
              <a:gd name="T12" fmla="*/ 2147483647 w 75"/>
              <a:gd name="T13" fmla="*/ 2147483647 h 190"/>
              <a:gd name="T14" fmla="*/ 2147483647 w 75"/>
              <a:gd name="T15" fmla="*/ 2147483647 h 190"/>
              <a:gd name="T16" fmla="*/ 2147483647 w 75"/>
              <a:gd name="T17" fmla="*/ 2147483647 h 190"/>
              <a:gd name="T18" fmla="*/ 2147483647 w 75"/>
              <a:gd name="T19" fmla="*/ 2147483647 h 190"/>
              <a:gd name="T20" fmla="*/ 0 w 75"/>
              <a:gd name="T21" fmla="*/ 2147483647 h 190"/>
              <a:gd name="T22" fmla="*/ 2147483647 w 75"/>
              <a:gd name="T23" fmla="*/ 2147483647 h 190"/>
              <a:gd name="T24" fmla="*/ 2147483647 w 75"/>
              <a:gd name="T25" fmla="*/ 2147483647 h 190"/>
              <a:gd name="T26" fmla="*/ 2147483647 w 75"/>
              <a:gd name="T27" fmla="*/ 2147483647 h 190"/>
              <a:gd name="T28" fmla="*/ 2147483647 w 75"/>
              <a:gd name="T29" fmla="*/ 2147483647 h 190"/>
              <a:gd name="T30" fmla="*/ 2147483647 w 75"/>
              <a:gd name="T31" fmla="*/ 2147483647 h 190"/>
              <a:gd name="T32" fmla="*/ 2147483647 w 75"/>
              <a:gd name="T33" fmla="*/ 2147483647 h 190"/>
              <a:gd name="T34" fmla="*/ 2147483647 w 75"/>
              <a:gd name="T35" fmla="*/ 2147483647 h 190"/>
              <a:gd name="T36" fmla="*/ 2147483647 w 75"/>
              <a:gd name="T37" fmla="*/ 2147483647 h 190"/>
              <a:gd name="T38" fmla="*/ 2147483647 w 75"/>
              <a:gd name="T39" fmla="*/ 2147483647 h 190"/>
              <a:gd name="T40" fmla="*/ 2147483647 w 75"/>
              <a:gd name="T41" fmla="*/ 2147483647 h 190"/>
              <a:gd name="T42" fmla="*/ 2147483647 w 75"/>
              <a:gd name="T43" fmla="*/ 2147483647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190"/>
              <a:gd name="T68" fmla="*/ 75 w 75"/>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190">
                <a:moveTo>
                  <a:pt x="74" y="26"/>
                </a:moveTo>
                <a:lnTo>
                  <a:pt x="74" y="13"/>
                </a:lnTo>
                <a:lnTo>
                  <a:pt x="74" y="0"/>
                </a:lnTo>
                <a:lnTo>
                  <a:pt x="69" y="16"/>
                </a:lnTo>
                <a:lnTo>
                  <a:pt x="57" y="38"/>
                </a:lnTo>
                <a:lnTo>
                  <a:pt x="44" y="63"/>
                </a:lnTo>
                <a:lnTo>
                  <a:pt x="32" y="92"/>
                </a:lnTo>
                <a:lnTo>
                  <a:pt x="21" y="120"/>
                </a:lnTo>
                <a:lnTo>
                  <a:pt x="12" y="142"/>
                </a:lnTo>
                <a:lnTo>
                  <a:pt x="6" y="167"/>
                </a:lnTo>
                <a:lnTo>
                  <a:pt x="0" y="186"/>
                </a:lnTo>
                <a:lnTo>
                  <a:pt x="6" y="189"/>
                </a:lnTo>
                <a:lnTo>
                  <a:pt x="12" y="186"/>
                </a:lnTo>
                <a:lnTo>
                  <a:pt x="18" y="177"/>
                </a:lnTo>
                <a:lnTo>
                  <a:pt x="23" y="158"/>
                </a:lnTo>
                <a:lnTo>
                  <a:pt x="32" y="136"/>
                </a:lnTo>
                <a:lnTo>
                  <a:pt x="39" y="117"/>
                </a:lnTo>
                <a:lnTo>
                  <a:pt x="48" y="98"/>
                </a:lnTo>
                <a:lnTo>
                  <a:pt x="57" y="79"/>
                </a:lnTo>
                <a:lnTo>
                  <a:pt x="65" y="57"/>
                </a:lnTo>
                <a:lnTo>
                  <a:pt x="71" y="38"/>
                </a:lnTo>
                <a:lnTo>
                  <a:pt x="74" y="26"/>
                </a:lnTo>
              </a:path>
            </a:pathLst>
          </a:custGeom>
          <a:solidFill>
            <a:srgbClr val="8080FF"/>
          </a:solidFill>
          <a:ln w="101600" cap="rnd" cmpd="sng">
            <a:noFill/>
            <a:prstDash val="solid"/>
            <a:round/>
            <a:headEnd type="none" w="med" len="med"/>
            <a:tailEnd type="none" w="med" len="med"/>
          </a:ln>
        </p:spPr>
        <p:txBody>
          <a:bodyPr/>
          <a:lstStyle/>
          <a:p>
            <a:endParaRPr lang="en-US"/>
          </a:p>
        </p:txBody>
      </p:sp>
      <p:sp>
        <p:nvSpPr>
          <p:cNvPr id="144416" name="Freeform 48"/>
          <p:cNvSpPr>
            <a:spLocks/>
          </p:cNvSpPr>
          <p:nvPr/>
        </p:nvSpPr>
        <p:spPr bwMode="auto">
          <a:xfrm>
            <a:off x="533400" y="3429000"/>
            <a:ext cx="1728788" cy="814388"/>
          </a:xfrm>
          <a:custGeom>
            <a:avLst/>
            <a:gdLst>
              <a:gd name="T0" fmla="*/ 2147483647 w 1089"/>
              <a:gd name="T1" fmla="*/ 2147483647 h 513"/>
              <a:gd name="T2" fmla="*/ 2147483647 w 1089"/>
              <a:gd name="T3" fmla="*/ 2147483647 h 513"/>
              <a:gd name="T4" fmla="*/ 2147483647 w 1089"/>
              <a:gd name="T5" fmla="*/ 2147483647 h 513"/>
              <a:gd name="T6" fmla="*/ 2147483647 w 1089"/>
              <a:gd name="T7" fmla="*/ 2147483647 h 513"/>
              <a:gd name="T8" fmla="*/ 2147483647 w 1089"/>
              <a:gd name="T9" fmla="*/ 2147483647 h 513"/>
              <a:gd name="T10" fmla="*/ 2147483647 w 1089"/>
              <a:gd name="T11" fmla="*/ 2147483647 h 513"/>
              <a:gd name="T12" fmla="*/ 2147483647 w 1089"/>
              <a:gd name="T13" fmla="*/ 2147483647 h 513"/>
              <a:gd name="T14" fmla="*/ 2147483647 w 1089"/>
              <a:gd name="T15" fmla="*/ 2147483647 h 513"/>
              <a:gd name="T16" fmla="*/ 2147483647 w 1089"/>
              <a:gd name="T17" fmla="*/ 2147483647 h 513"/>
              <a:gd name="T18" fmla="*/ 2147483647 w 1089"/>
              <a:gd name="T19" fmla="*/ 2147483647 h 513"/>
              <a:gd name="T20" fmla="*/ 2147483647 w 1089"/>
              <a:gd name="T21" fmla="*/ 2147483647 h 513"/>
              <a:gd name="T22" fmla="*/ 2147483647 w 1089"/>
              <a:gd name="T23" fmla="*/ 2147483647 h 513"/>
              <a:gd name="T24" fmla="*/ 2147483647 w 1089"/>
              <a:gd name="T25" fmla="*/ 2147483647 h 513"/>
              <a:gd name="T26" fmla="*/ 2147483647 w 1089"/>
              <a:gd name="T27" fmla="*/ 2147483647 h 513"/>
              <a:gd name="T28" fmla="*/ 2147483647 w 1089"/>
              <a:gd name="T29" fmla="*/ 2147483647 h 513"/>
              <a:gd name="T30" fmla="*/ 2147483647 w 1089"/>
              <a:gd name="T31" fmla="*/ 2147483647 h 513"/>
              <a:gd name="T32" fmla="*/ 2147483647 w 1089"/>
              <a:gd name="T33" fmla="*/ 2147483647 h 513"/>
              <a:gd name="T34" fmla="*/ 2147483647 w 1089"/>
              <a:gd name="T35" fmla="*/ 2147483647 h 513"/>
              <a:gd name="T36" fmla="*/ 2147483647 w 1089"/>
              <a:gd name="T37" fmla="*/ 2147483647 h 513"/>
              <a:gd name="T38" fmla="*/ 2147483647 w 1089"/>
              <a:gd name="T39" fmla="*/ 2147483647 h 513"/>
              <a:gd name="T40" fmla="*/ 2147483647 w 1089"/>
              <a:gd name="T41" fmla="*/ 2147483647 h 513"/>
              <a:gd name="T42" fmla="*/ 2147483647 w 1089"/>
              <a:gd name="T43" fmla="*/ 2147483647 h 513"/>
              <a:gd name="T44" fmla="*/ 2147483647 w 1089"/>
              <a:gd name="T45" fmla="*/ 2147483647 h 513"/>
              <a:gd name="T46" fmla="*/ 2147483647 w 1089"/>
              <a:gd name="T47" fmla="*/ 2147483647 h 513"/>
              <a:gd name="T48" fmla="*/ 2147483647 w 1089"/>
              <a:gd name="T49" fmla="*/ 2147483647 h 513"/>
              <a:gd name="T50" fmla="*/ 2147483647 w 1089"/>
              <a:gd name="T51" fmla="*/ 2147483647 h 513"/>
              <a:gd name="T52" fmla="*/ 2147483647 w 1089"/>
              <a:gd name="T53" fmla="*/ 2147483647 h 513"/>
              <a:gd name="T54" fmla="*/ 2147483647 w 1089"/>
              <a:gd name="T55" fmla="*/ 2147483647 h 513"/>
              <a:gd name="T56" fmla="*/ 2147483647 w 1089"/>
              <a:gd name="T57" fmla="*/ 2147483647 h 513"/>
              <a:gd name="T58" fmla="*/ 2147483647 w 1089"/>
              <a:gd name="T59" fmla="*/ 2147483647 h 513"/>
              <a:gd name="T60" fmla="*/ 2147483647 w 1089"/>
              <a:gd name="T61" fmla="*/ 2147483647 h 513"/>
              <a:gd name="T62" fmla="*/ 2147483647 w 1089"/>
              <a:gd name="T63" fmla="*/ 2147483647 h 513"/>
              <a:gd name="T64" fmla="*/ 2147483647 w 1089"/>
              <a:gd name="T65" fmla="*/ 2147483647 h 513"/>
              <a:gd name="T66" fmla="*/ 2147483647 w 1089"/>
              <a:gd name="T67" fmla="*/ 2147483647 h 513"/>
              <a:gd name="T68" fmla="*/ 2147483647 w 1089"/>
              <a:gd name="T69" fmla="*/ 2147483647 h 513"/>
              <a:gd name="T70" fmla="*/ 2147483647 w 1089"/>
              <a:gd name="T71" fmla="*/ 2147483647 h 513"/>
              <a:gd name="T72" fmla="*/ 2147483647 w 1089"/>
              <a:gd name="T73" fmla="*/ 2147483647 h 513"/>
              <a:gd name="T74" fmla="*/ 2147483647 w 1089"/>
              <a:gd name="T75" fmla="*/ 2147483647 h 513"/>
              <a:gd name="T76" fmla="*/ 2147483647 w 1089"/>
              <a:gd name="T77" fmla="*/ 2147483647 h 513"/>
              <a:gd name="T78" fmla="*/ 2147483647 w 1089"/>
              <a:gd name="T79" fmla="*/ 2147483647 h 513"/>
              <a:gd name="T80" fmla="*/ 2147483647 w 1089"/>
              <a:gd name="T81" fmla="*/ 2147483647 h 513"/>
              <a:gd name="T82" fmla="*/ 2147483647 w 1089"/>
              <a:gd name="T83" fmla="*/ 2147483647 h 513"/>
              <a:gd name="T84" fmla="*/ 2147483647 w 1089"/>
              <a:gd name="T85" fmla="*/ 2147483647 h 513"/>
              <a:gd name="T86" fmla="*/ 2147483647 w 1089"/>
              <a:gd name="T87" fmla="*/ 2147483647 h 513"/>
              <a:gd name="T88" fmla="*/ 2147483647 w 1089"/>
              <a:gd name="T89" fmla="*/ 2147483647 h 513"/>
              <a:gd name="T90" fmla="*/ 2147483647 w 1089"/>
              <a:gd name="T91" fmla="*/ 2147483647 h 513"/>
              <a:gd name="T92" fmla="*/ 2147483647 w 1089"/>
              <a:gd name="T93" fmla="*/ 2147483647 h 513"/>
              <a:gd name="T94" fmla="*/ 0 w 1089"/>
              <a:gd name="T95" fmla="*/ 0 h 513"/>
              <a:gd name="T96" fmla="*/ 2147483647 w 1089"/>
              <a:gd name="T97" fmla="*/ 2147483647 h 513"/>
              <a:gd name="T98" fmla="*/ 2147483647 w 1089"/>
              <a:gd name="T99" fmla="*/ 2147483647 h 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513"/>
              <a:gd name="T152" fmla="*/ 1089 w 1089"/>
              <a:gd name="T153" fmla="*/ 513 h 5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513">
                <a:moveTo>
                  <a:pt x="24" y="118"/>
                </a:moveTo>
                <a:lnTo>
                  <a:pt x="40" y="165"/>
                </a:lnTo>
                <a:lnTo>
                  <a:pt x="64" y="221"/>
                </a:lnTo>
                <a:lnTo>
                  <a:pt x="79" y="252"/>
                </a:lnTo>
                <a:lnTo>
                  <a:pt x="119" y="291"/>
                </a:lnTo>
                <a:lnTo>
                  <a:pt x="151" y="331"/>
                </a:lnTo>
                <a:lnTo>
                  <a:pt x="191" y="362"/>
                </a:lnTo>
                <a:lnTo>
                  <a:pt x="230" y="386"/>
                </a:lnTo>
                <a:lnTo>
                  <a:pt x="278" y="410"/>
                </a:lnTo>
                <a:lnTo>
                  <a:pt x="318" y="433"/>
                </a:lnTo>
                <a:lnTo>
                  <a:pt x="365" y="441"/>
                </a:lnTo>
                <a:lnTo>
                  <a:pt x="413" y="457"/>
                </a:lnTo>
                <a:lnTo>
                  <a:pt x="461" y="473"/>
                </a:lnTo>
                <a:lnTo>
                  <a:pt x="500" y="488"/>
                </a:lnTo>
                <a:lnTo>
                  <a:pt x="540" y="496"/>
                </a:lnTo>
                <a:lnTo>
                  <a:pt x="612" y="504"/>
                </a:lnTo>
                <a:lnTo>
                  <a:pt x="715" y="512"/>
                </a:lnTo>
                <a:lnTo>
                  <a:pt x="786" y="512"/>
                </a:lnTo>
                <a:lnTo>
                  <a:pt x="897" y="504"/>
                </a:lnTo>
                <a:lnTo>
                  <a:pt x="977" y="488"/>
                </a:lnTo>
                <a:lnTo>
                  <a:pt x="1048" y="465"/>
                </a:lnTo>
                <a:lnTo>
                  <a:pt x="1088" y="441"/>
                </a:lnTo>
                <a:lnTo>
                  <a:pt x="1088" y="417"/>
                </a:lnTo>
                <a:lnTo>
                  <a:pt x="1017" y="441"/>
                </a:lnTo>
                <a:lnTo>
                  <a:pt x="937" y="457"/>
                </a:lnTo>
                <a:lnTo>
                  <a:pt x="874" y="465"/>
                </a:lnTo>
                <a:lnTo>
                  <a:pt x="818" y="465"/>
                </a:lnTo>
                <a:lnTo>
                  <a:pt x="754" y="465"/>
                </a:lnTo>
                <a:lnTo>
                  <a:pt x="699" y="457"/>
                </a:lnTo>
                <a:lnTo>
                  <a:pt x="612" y="449"/>
                </a:lnTo>
                <a:lnTo>
                  <a:pt x="556" y="441"/>
                </a:lnTo>
                <a:lnTo>
                  <a:pt x="508" y="425"/>
                </a:lnTo>
                <a:lnTo>
                  <a:pt x="469" y="417"/>
                </a:lnTo>
                <a:lnTo>
                  <a:pt x="421" y="394"/>
                </a:lnTo>
                <a:lnTo>
                  <a:pt x="381" y="378"/>
                </a:lnTo>
                <a:lnTo>
                  <a:pt x="334" y="347"/>
                </a:lnTo>
                <a:lnTo>
                  <a:pt x="286" y="315"/>
                </a:lnTo>
                <a:lnTo>
                  <a:pt x="246" y="284"/>
                </a:lnTo>
                <a:lnTo>
                  <a:pt x="214" y="244"/>
                </a:lnTo>
                <a:lnTo>
                  <a:pt x="183" y="205"/>
                </a:lnTo>
                <a:lnTo>
                  <a:pt x="159" y="150"/>
                </a:lnTo>
                <a:lnTo>
                  <a:pt x="151" y="95"/>
                </a:lnTo>
                <a:lnTo>
                  <a:pt x="143" y="32"/>
                </a:lnTo>
                <a:lnTo>
                  <a:pt x="103" y="32"/>
                </a:lnTo>
                <a:lnTo>
                  <a:pt x="79" y="24"/>
                </a:lnTo>
                <a:lnTo>
                  <a:pt x="56" y="16"/>
                </a:lnTo>
                <a:lnTo>
                  <a:pt x="24" y="8"/>
                </a:lnTo>
                <a:lnTo>
                  <a:pt x="0" y="0"/>
                </a:lnTo>
                <a:lnTo>
                  <a:pt x="8" y="63"/>
                </a:lnTo>
                <a:lnTo>
                  <a:pt x="24" y="118"/>
                </a:lnTo>
              </a:path>
            </a:pathLst>
          </a:custGeom>
          <a:solidFill>
            <a:srgbClr val="F76681"/>
          </a:solidFill>
          <a:ln w="12700" cap="rnd" cmpd="sng">
            <a:noFill/>
            <a:prstDash val="solid"/>
            <a:round/>
            <a:headEnd type="none" w="med" len="med"/>
            <a:tailEnd type="none" w="med" len="med"/>
          </a:ln>
        </p:spPr>
        <p:txBody>
          <a:bodyPr/>
          <a:lstStyle/>
          <a:p>
            <a:endParaRPr lang="en-US"/>
          </a:p>
        </p:txBody>
      </p:sp>
      <p:sp>
        <p:nvSpPr>
          <p:cNvPr id="144417" name="Rectangle 50"/>
          <p:cNvSpPr>
            <a:spLocks noGrp="1" noChangeArrowheads="1"/>
          </p:cNvSpPr>
          <p:nvPr>
            <p:ph type="title" idx="4294967295"/>
          </p:nvPr>
        </p:nvSpPr>
        <p:spPr>
          <a:xfrm>
            <a:off x="0" y="0"/>
            <a:ext cx="6781800" cy="1143000"/>
          </a:xfrm>
        </p:spPr>
        <p:txBody>
          <a:bodyPr/>
          <a:lstStyle/>
          <a:p>
            <a:pPr eaLnBrk="1" hangingPunct="1"/>
            <a:r>
              <a:rPr lang="en-US" smtClean="0"/>
              <a:t>Effects of size on response</a:t>
            </a:r>
          </a:p>
        </p:txBody>
      </p:sp>
      <p:sp>
        <p:nvSpPr>
          <p:cNvPr id="144418" name="Text Box 6"/>
          <p:cNvSpPr txBox="1">
            <a:spLocks noChangeArrowheads="1"/>
          </p:cNvSpPr>
          <p:nvPr/>
        </p:nvSpPr>
        <p:spPr bwMode="auto">
          <a:xfrm>
            <a:off x="5638800" y="6457950"/>
            <a:ext cx="3505200" cy="400050"/>
          </a:xfrm>
          <a:prstGeom prst="rect">
            <a:avLst/>
          </a:prstGeom>
          <a:noFill/>
          <a:ln w="9525">
            <a:noFill/>
            <a:miter lim="800000"/>
            <a:headEnd/>
            <a:tailEnd/>
          </a:ln>
        </p:spPr>
        <p:txBody>
          <a:bodyPr>
            <a:spAutoFit/>
          </a:bodyPr>
          <a:lstStyle/>
          <a:p>
            <a:pPr algn="r" eaLnBrk="0" hangingPunct="0">
              <a:spcBef>
                <a:spcPct val="50000"/>
              </a:spcBef>
            </a:pPr>
            <a:r>
              <a:rPr lang="en-US" sz="1000">
                <a:latin typeface="Calibri" pitchFamily="34" charset="0"/>
              </a:rPr>
              <a:t>Photo © Michelle Riggen-Ransom – Attribution licensed at </a:t>
            </a:r>
            <a:r>
              <a:rPr lang="en-US" sz="1000">
                <a:latin typeface="Calibri" pitchFamily="34" charset="0"/>
                <a:hlinkClick r:id="rId3"/>
              </a:rPr>
              <a:t>www.flickr.com/photos/riggenransom/4868969263/</a:t>
            </a:r>
            <a:r>
              <a:rPr lang="en-US" sz="1000">
                <a:latin typeface="Calibri" pitchFamily="34" charset="0"/>
              </a:rPr>
              <a:t> </a:t>
            </a:r>
          </a:p>
        </p:txBody>
      </p:sp>
      <p:pic>
        <p:nvPicPr>
          <p:cNvPr id="1444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031875"/>
            <a:ext cx="3429000" cy="5140325"/>
          </a:xfrm>
          <a:prstGeom prst="rect">
            <a:avLst/>
          </a:prstGeom>
          <a:noFill/>
          <a:ln w="9525">
            <a:noFill/>
            <a:miter lim="800000"/>
            <a:headEnd/>
            <a:tailEnd/>
          </a:ln>
        </p:spPr>
      </p:pic>
    </p:spTree>
    <p:extLst>
      <p:ext uri="{BB962C8B-B14F-4D97-AF65-F5344CB8AC3E}">
        <p14:creationId xmlns:p14="http://schemas.microsoft.com/office/powerpoint/2010/main" val="237988702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55"/>
            <a:ext cx="8229600" cy="1051845"/>
          </a:xfrm>
        </p:spPr>
        <p:txBody>
          <a:bodyPr/>
          <a:lstStyle/>
          <a:p>
            <a:r>
              <a:rPr lang="en-US" dirty="0" smtClean="0"/>
              <a:t>Back of aerosol can</a:t>
            </a:r>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201691"/>
            <a:ext cx="8763000" cy="2700292"/>
          </a:xfrm>
          <a:prstGeom prst="rect">
            <a:avLst/>
          </a:prstGeom>
        </p:spPr>
      </p:pic>
      <p:sp>
        <p:nvSpPr>
          <p:cNvPr id="5" name="Rectangle 4"/>
          <p:cNvSpPr/>
          <p:nvPr/>
        </p:nvSpPr>
        <p:spPr>
          <a:xfrm>
            <a:off x="0" y="4038600"/>
            <a:ext cx="9144000" cy="1354217"/>
          </a:xfrm>
          <a:prstGeom prst="rect">
            <a:avLst/>
          </a:prstGeom>
        </p:spPr>
        <p:txBody>
          <a:bodyPr wrap="square">
            <a:spAutoFit/>
          </a:bodyPr>
          <a:lstStyle/>
          <a:p>
            <a:endParaRPr lang="en-US" dirty="0"/>
          </a:p>
          <a:p>
            <a:pPr algn="ctr"/>
            <a:r>
              <a:rPr lang="en-US" sz="3200" dirty="0" smtClean="0">
                <a:solidFill>
                  <a:schemeClr val="tx2"/>
                </a:solidFill>
                <a:latin typeface="+mj-lt"/>
                <a:ea typeface="+mj-ea"/>
                <a:cs typeface="+mj-cs"/>
              </a:rPr>
              <a:t>“1,1,1-Trichloroethane </a:t>
            </a:r>
            <a:r>
              <a:rPr lang="en-US" sz="3200" dirty="0">
                <a:solidFill>
                  <a:schemeClr val="tx2"/>
                </a:solidFill>
                <a:latin typeface="+mj-lt"/>
                <a:ea typeface="+mj-ea"/>
                <a:cs typeface="+mj-cs"/>
              </a:rPr>
              <a:t>is an </a:t>
            </a:r>
            <a:r>
              <a:rPr lang="en-US" sz="3200" dirty="0" smtClean="0">
                <a:solidFill>
                  <a:schemeClr val="tx2"/>
                </a:solidFill>
                <a:latin typeface="+mj-lt"/>
                <a:ea typeface="+mj-ea"/>
                <a:cs typeface="+mj-cs"/>
              </a:rPr>
              <a:t>Class 1 Ozone </a:t>
            </a:r>
            <a:r>
              <a:rPr lang="en-US" sz="3200" dirty="0">
                <a:solidFill>
                  <a:schemeClr val="tx2"/>
                </a:solidFill>
                <a:latin typeface="+mj-lt"/>
                <a:ea typeface="+mj-ea"/>
                <a:cs typeface="+mj-cs"/>
              </a:rPr>
              <a:t>D</a:t>
            </a:r>
            <a:r>
              <a:rPr lang="en-US" sz="3200" dirty="0" smtClean="0">
                <a:solidFill>
                  <a:schemeClr val="tx2"/>
                </a:solidFill>
                <a:latin typeface="+mj-lt"/>
                <a:ea typeface="+mj-ea"/>
                <a:cs typeface="+mj-cs"/>
              </a:rPr>
              <a:t>epleting </a:t>
            </a:r>
            <a:r>
              <a:rPr lang="en-US" sz="3200" dirty="0">
                <a:solidFill>
                  <a:schemeClr val="tx2"/>
                </a:solidFill>
                <a:latin typeface="+mj-lt"/>
                <a:ea typeface="+mj-ea"/>
                <a:cs typeface="+mj-cs"/>
              </a:rPr>
              <a:t>S</a:t>
            </a:r>
            <a:r>
              <a:rPr lang="en-US" sz="3200" dirty="0" smtClean="0">
                <a:solidFill>
                  <a:schemeClr val="tx2"/>
                </a:solidFill>
                <a:latin typeface="+mj-lt"/>
                <a:ea typeface="+mj-ea"/>
                <a:cs typeface="+mj-cs"/>
              </a:rPr>
              <a:t>ubstance under </a:t>
            </a:r>
            <a:r>
              <a:rPr lang="en-US" sz="3200" dirty="0">
                <a:solidFill>
                  <a:schemeClr val="tx2"/>
                </a:solidFill>
                <a:latin typeface="+mj-lt"/>
                <a:ea typeface="+mj-ea"/>
                <a:cs typeface="+mj-cs"/>
              </a:rPr>
              <a:t>Section 602 of the Clean Air Act</a:t>
            </a:r>
            <a:r>
              <a:rPr lang="en-US" sz="3200" dirty="0" smtClean="0">
                <a:solidFill>
                  <a:schemeClr val="tx2"/>
                </a:solidFill>
                <a:latin typeface="+mj-lt"/>
                <a:ea typeface="+mj-ea"/>
                <a:cs typeface="+mj-cs"/>
              </a:rPr>
              <a:t>.”</a:t>
            </a:r>
          </a:p>
        </p:txBody>
      </p:sp>
    </p:spTree>
    <p:extLst>
      <p:ext uri="{BB962C8B-B14F-4D97-AF65-F5344CB8AC3E}">
        <p14:creationId xmlns:p14="http://schemas.microsoft.com/office/powerpoint/2010/main" val="23706014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Protecting artist’s health and safety</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9894" y="1219200"/>
            <a:ext cx="8447644" cy="542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1556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60567376"/>
              </p:ext>
            </p:extLst>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11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How much is getting on your piece? How much is entering your lungs?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326659557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kern="1200" dirty="0" smtClean="0"/>
              <a:t>Spray adhesive solvents</a:t>
            </a:r>
            <a:br>
              <a:rPr lang="en-US" kern="1200" dirty="0" smtClean="0"/>
            </a:br>
            <a:r>
              <a:rPr lang="en-US" kern="1200" dirty="0" smtClean="0"/>
              <a:t>All are flammable, toxicity varies</a:t>
            </a:r>
          </a:p>
        </p:txBody>
      </p:sp>
      <p:sp>
        <p:nvSpPr>
          <p:cNvPr id="41987" name="Rectangle 5"/>
          <p:cNvSpPr>
            <a:spLocks noGrp="1" noChangeArrowheads="1"/>
          </p:cNvSpPr>
          <p:nvPr>
            <p:ph type="body" sz="half" idx="1"/>
          </p:nvPr>
        </p:nvSpPr>
        <p:spPr>
          <a:xfrm>
            <a:off x="381000" y="1600200"/>
            <a:ext cx="5181600" cy="4876800"/>
          </a:xfrm>
        </p:spPr>
        <p:txBody>
          <a:bodyPr/>
          <a:lstStyle/>
          <a:p>
            <a:pPr eaLnBrk="1" hangingPunct="1">
              <a:buFontTx/>
              <a:buNone/>
            </a:pPr>
            <a:r>
              <a:rPr lang="en-US" sz="2800" smtClean="0">
                <a:solidFill>
                  <a:srgbClr val="0033CC"/>
                </a:solidFill>
              </a:rPr>
              <a:t>Higher toxicity </a:t>
            </a:r>
            <a:r>
              <a:rPr lang="en-US" sz="2800" smtClean="0">
                <a:solidFill>
                  <a:srgbClr val="0033CC"/>
                </a:solidFill>
                <a:sym typeface="Symbol" pitchFamily="18" charset="2"/>
              </a:rPr>
              <a:t></a:t>
            </a:r>
          </a:p>
          <a:p>
            <a:pPr eaLnBrk="1" hangingPunct="1"/>
            <a:r>
              <a:rPr lang="en-US" sz="2800" smtClean="0"/>
              <a:t>Toluene</a:t>
            </a:r>
          </a:p>
          <a:p>
            <a:pPr eaLnBrk="1" hangingPunct="1"/>
            <a:r>
              <a:rPr lang="en-US" sz="2800" smtClean="0"/>
              <a:t>Hexane 		</a:t>
            </a:r>
          </a:p>
          <a:p>
            <a:pPr eaLnBrk="1" hangingPunct="1"/>
            <a:r>
              <a:rPr lang="en-US" sz="2800" smtClean="0"/>
              <a:t>Cyclohexane </a:t>
            </a:r>
          </a:p>
          <a:p>
            <a:pPr eaLnBrk="1" hangingPunct="1"/>
            <a:r>
              <a:rPr lang="en-US" sz="2800" smtClean="0"/>
              <a:t>Acetone 	</a:t>
            </a:r>
          </a:p>
          <a:p>
            <a:pPr eaLnBrk="1" hangingPunct="1"/>
            <a:r>
              <a:rPr lang="en-US" sz="2800" smtClean="0"/>
              <a:t>Heptane 	</a:t>
            </a:r>
          </a:p>
          <a:p>
            <a:pPr eaLnBrk="1" hangingPunct="1"/>
            <a:r>
              <a:rPr lang="en-US" sz="2800" smtClean="0"/>
              <a:t>Petroleum naphtha</a:t>
            </a:r>
          </a:p>
          <a:p>
            <a:pPr eaLnBrk="1" hangingPunct="1"/>
            <a:r>
              <a:rPr lang="en-US" sz="2800" smtClean="0"/>
              <a:t>Methylpentane</a:t>
            </a:r>
          </a:p>
          <a:p>
            <a:pPr eaLnBrk="1" hangingPunct="1">
              <a:buFontTx/>
              <a:buNone/>
            </a:pPr>
            <a:r>
              <a:rPr lang="en-US" sz="2800" smtClean="0">
                <a:solidFill>
                  <a:srgbClr val="0033CC"/>
                </a:solidFill>
              </a:rPr>
              <a:t>Lower toxicity </a:t>
            </a:r>
            <a:r>
              <a:rPr lang="en-US" sz="2800" smtClean="0">
                <a:solidFill>
                  <a:srgbClr val="0033CC"/>
                </a:solidFill>
                <a:sym typeface="Symbol" pitchFamily="18" charset="2"/>
              </a:rPr>
              <a:t></a:t>
            </a:r>
          </a:p>
        </p:txBody>
      </p:sp>
      <p:sp>
        <p:nvSpPr>
          <p:cNvPr id="41989" name="Rectangle 10"/>
          <p:cNvSpPr>
            <a:spLocks noChangeArrowheads="1"/>
          </p:cNvSpPr>
          <p:nvPr/>
        </p:nvSpPr>
        <p:spPr bwMode="auto">
          <a:xfrm>
            <a:off x="228600" y="6324600"/>
            <a:ext cx="5105400" cy="304800"/>
          </a:xfrm>
          <a:prstGeom prst="rect">
            <a:avLst/>
          </a:prstGeom>
          <a:noFill/>
          <a:ln w="12699">
            <a:noFill/>
            <a:miter lim="800000"/>
            <a:headEnd type="none" w="sm" len="sm"/>
            <a:tailEnd type="none" w="sm" len="sm"/>
          </a:ln>
        </p:spPr>
        <p:txBody>
          <a:bodyPr>
            <a:spAutoFit/>
          </a:bodyPr>
          <a:lstStyle/>
          <a:p>
            <a:r>
              <a:rPr lang="en-US" sz="1400"/>
              <a:t>Used with permission from http://www.parmodels.com/</a:t>
            </a:r>
          </a:p>
        </p:txBody>
      </p:sp>
      <p:sp>
        <p:nvSpPr>
          <p:cNvPr id="6" name="Title 1"/>
          <p:cNvSpPr txBox="1">
            <a:spLocks/>
          </p:cNvSpPr>
          <p:nvPr/>
        </p:nvSpPr>
        <p:spPr bwMode="auto">
          <a:xfrm>
            <a:off x="4800600" y="2438400"/>
            <a:ext cx="33528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Which should we choose?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80588126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Let’s look at those cans</a:t>
            </a:r>
            <a:endParaRPr lang="en-US" dirty="0"/>
          </a:p>
        </p:txBody>
      </p:sp>
      <p:sp>
        <p:nvSpPr>
          <p:cNvPr id="6" name="Rectangle 2"/>
          <p:cNvSpPr txBox="1">
            <a:spLocks noChangeArrowheads="1"/>
          </p:cNvSpPr>
          <p:nvPr/>
        </p:nvSpPr>
        <p:spPr bwMode="auto">
          <a:xfrm>
            <a:off x="228600" y="960438"/>
            <a:ext cx="8458200" cy="11546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Avoid hexane + acetone combo!</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Rectangle 4"/>
          <p:cNvSpPr>
            <a:spLocks noGrp="1" noChangeArrowheads="1"/>
          </p:cNvSpPr>
          <p:nvPr>
            <p:ph sz="half" idx="1"/>
          </p:nvPr>
        </p:nvSpPr>
        <p:spPr>
          <a:xfrm>
            <a:off x="228600" y="2286000"/>
            <a:ext cx="8153400" cy="2133600"/>
          </a:xfrm>
        </p:spPr>
        <p:txBody>
          <a:bodyPr/>
          <a:lstStyle/>
          <a:p>
            <a:pPr eaLnBrk="1" hangingPunct="1"/>
            <a:r>
              <a:rPr lang="en-US" dirty="0" smtClean="0"/>
              <a:t>Powerful neurotoxin if inhaled or on skin</a:t>
            </a:r>
          </a:p>
          <a:p>
            <a:pPr eaLnBrk="1" hangingPunct="1"/>
            <a:r>
              <a:rPr lang="en-US" dirty="0" smtClean="0"/>
              <a:t>Destroys nerve cells in extremities (hands/feet)</a:t>
            </a:r>
          </a:p>
          <a:p>
            <a:pPr eaLnBrk="1" hangingPunct="1"/>
            <a:r>
              <a:rPr lang="en-US" dirty="0" smtClean="0"/>
              <a:t>Poor recovery from damaged nerves</a:t>
            </a:r>
          </a:p>
        </p:txBody>
      </p:sp>
    </p:spTree>
    <p:extLst>
      <p:ext uri="{BB962C8B-B14F-4D97-AF65-F5344CB8AC3E}">
        <p14:creationId xmlns:p14="http://schemas.microsoft.com/office/powerpoint/2010/main" val="262271817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7924800" cy="1143000"/>
          </a:xfrm>
        </p:spPr>
        <p:txBody>
          <a:bodyPr/>
          <a:lstStyle/>
          <a:p>
            <a:pPr eaLnBrk="1" hangingPunct="1"/>
            <a:r>
              <a:rPr lang="en-US" kern="1200" dirty="0" smtClean="0"/>
              <a:t>Spray Adhesive Precautions</a:t>
            </a:r>
          </a:p>
        </p:txBody>
      </p:sp>
      <p:sp>
        <p:nvSpPr>
          <p:cNvPr id="44035" name="Rectangle 7"/>
          <p:cNvSpPr>
            <a:spLocks noGrp="1" noChangeArrowheads="1"/>
          </p:cNvSpPr>
          <p:nvPr>
            <p:ph sz="half" idx="1"/>
          </p:nvPr>
        </p:nvSpPr>
        <p:spPr>
          <a:xfrm>
            <a:off x="228600" y="1524000"/>
            <a:ext cx="5562600" cy="4648200"/>
          </a:xfrm>
        </p:spPr>
        <p:txBody>
          <a:bodyPr/>
          <a:lstStyle/>
          <a:p>
            <a:pPr eaLnBrk="1" hangingPunct="1"/>
            <a:r>
              <a:rPr lang="en-US" sz="3200" dirty="0" smtClean="0"/>
              <a:t>Check the ingredients</a:t>
            </a:r>
          </a:p>
          <a:p>
            <a:pPr eaLnBrk="1" hangingPunct="1"/>
            <a:r>
              <a:rPr lang="en-US" sz="3200" dirty="0" smtClean="0"/>
              <a:t>Avoid hexane &amp; toluene</a:t>
            </a:r>
          </a:p>
          <a:p>
            <a:pPr eaLnBrk="1" hangingPunct="1"/>
            <a:r>
              <a:rPr lang="en-US" sz="3200" dirty="0" smtClean="0"/>
              <a:t>Avoid breathing vapors</a:t>
            </a:r>
          </a:p>
          <a:p>
            <a:pPr lvl="1" eaLnBrk="1" hangingPunct="1"/>
            <a:r>
              <a:rPr lang="en-US" sz="2800" dirty="0" smtClean="0"/>
              <a:t>Outside upwind</a:t>
            </a:r>
          </a:p>
          <a:p>
            <a:pPr lvl="1" eaLnBrk="1" hangingPunct="1"/>
            <a:r>
              <a:rPr lang="en-US" sz="2800" dirty="0" smtClean="0"/>
              <a:t>Use a spray booth</a:t>
            </a:r>
          </a:p>
          <a:p>
            <a:pPr eaLnBrk="1" hangingPunct="1"/>
            <a:r>
              <a:rPr lang="en-US" sz="3200" dirty="0" smtClean="0"/>
              <a:t>Use protective gloves</a:t>
            </a:r>
          </a:p>
          <a:p>
            <a:pPr eaLnBrk="1" hangingPunct="1"/>
            <a:r>
              <a:rPr lang="en-US" sz="3200" dirty="0" smtClean="0"/>
              <a:t>Never with young kids</a:t>
            </a:r>
          </a:p>
        </p:txBody>
      </p:sp>
      <p:sp>
        <p:nvSpPr>
          <p:cNvPr id="44037" name="Rectangle 15"/>
          <p:cNvSpPr>
            <a:spLocks noChangeArrowheads="1"/>
          </p:cNvSpPr>
          <p:nvPr/>
        </p:nvSpPr>
        <p:spPr bwMode="auto">
          <a:xfrm>
            <a:off x="304800" y="6324600"/>
            <a:ext cx="6248400" cy="304800"/>
          </a:xfrm>
          <a:prstGeom prst="rect">
            <a:avLst/>
          </a:prstGeom>
          <a:noFill/>
          <a:ln w="12699">
            <a:noFill/>
            <a:miter lim="800000"/>
            <a:headEnd type="none" w="sm" len="sm"/>
            <a:tailEnd type="none" w="sm" len="sm"/>
          </a:ln>
        </p:spPr>
        <p:txBody>
          <a:bodyPr>
            <a:spAutoFit/>
          </a:bodyPr>
          <a:lstStyle/>
          <a:p>
            <a:r>
              <a:rPr lang="en-US" sz="1400">
                <a:sym typeface="Symbol" pitchFamily="18" charset="2"/>
              </a:rPr>
              <a:t> </a:t>
            </a:r>
            <a:r>
              <a:rPr lang="en-US" sz="1400"/>
              <a:t>http://telltaleheartstudio.com  Used with permission</a:t>
            </a:r>
          </a:p>
        </p:txBody>
      </p:sp>
      <p:sp>
        <p:nvSpPr>
          <p:cNvPr id="6" name="Rectangle 2"/>
          <p:cNvSpPr txBox="1">
            <a:spLocks noChangeArrowheads="1"/>
          </p:cNvSpPr>
          <p:nvPr/>
        </p:nvSpPr>
        <p:spPr bwMode="auto">
          <a:xfrm>
            <a:off x="5181600" y="2438400"/>
            <a:ext cx="3733800"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Hexane in rubber cement</a:t>
            </a:r>
            <a:br>
              <a:rPr kumimoji="0" lang="en-US" sz="4000" b="0" i="0" u="none" strike="noStrike" kern="1200" cap="none" spc="0" normalizeH="0" baseline="0" noProof="0" smtClean="0">
                <a:ln>
                  <a:noFill/>
                </a:ln>
                <a:solidFill>
                  <a:schemeClr val="tx2"/>
                </a:solidFill>
                <a:effectLst/>
                <a:uLnTx/>
                <a:uFillTx/>
                <a:latin typeface="+mj-lt"/>
                <a:ea typeface="+mj-ea"/>
                <a:cs typeface="+mj-cs"/>
              </a:rPr>
            </a:br>
            <a:r>
              <a:rPr kumimoji="0" lang="en-US" sz="1400" b="0" i="0" u="none" strike="noStrike" kern="1200" cap="none" spc="0" normalizeH="0" baseline="0" noProof="0" smtClean="0">
                <a:ln>
                  <a:noFill/>
                </a:ln>
                <a:solidFill>
                  <a:schemeClr val="tx2"/>
                </a:solidFill>
                <a:effectLst/>
                <a:uLnTx/>
                <a:uFillTx/>
                <a:latin typeface="+mj-lt"/>
                <a:ea typeface="+mj-ea"/>
                <a:cs typeface="+mj-cs"/>
              </a:rPr>
              <a:t/>
            </a:r>
            <a:br>
              <a:rPr kumimoji="0" lang="en-US" sz="1400" b="0" i="0" u="none" strike="noStrike" kern="1200" cap="none" spc="0" normalizeH="0" baseline="0" noProof="0" smtClean="0">
                <a:ln>
                  <a:noFill/>
                </a:ln>
                <a:solidFill>
                  <a:schemeClr val="tx2"/>
                </a:solidFill>
                <a:effectLst/>
                <a:uLnTx/>
                <a:uFillTx/>
                <a:latin typeface="+mj-lt"/>
                <a:ea typeface="+mj-ea"/>
                <a:cs typeface="+mj-cs"/>
              </a:rPr>
            </a:br>
            <a:r>
              <a:rPr kumimoji="0" lang="en-US" sz="4000" b="0" i="0" u="none" strike="noStrike" kern="1200" cap="none" spc="0" normalizeH="0" baseline="0" noProof="0" smtClean="0">
                <a:ln>
                  <a:noFill/>
                </a:ln>
                <a:solidFill>
                  <a:schemeClr val="tx2"/>
                </a:solidFill>
                <a:effectLst/>
                <a:uLnTx/>
                <a:uFillTx/>
                <a:latin typeface="+mj-lt"/>
                <a:ea typeface="+mj-ea"/>
                <a:cs typeface="+mj-cs"/>
              </a:rPr>
              <a:t>Heptane – safer substitute</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1197246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kern="1200" dirty="0" smtClean="0"/>
              <a:t>Toxic heavy</a:t>
            </a:r>
            <a:r>
              <a:rPr lang="en-US" dirty="0" smtClean="0"/>
              <a:t> </a:t>
            </a:r>
            <a:r>
              <a:rPr lang="en-US" kern="1200" dirty="0" smtClean="0"/>
              <a:t>metals</a:t>
            </a:r>
            <a:endParaRPr lang="en-US" kern="1200" dirty="0"/>
          </a:p>
        </p:txBody>
      </p:sp>
      <p:sp>
        <p:nvSpPr>
          <p:cNvPr id="4" name="Title 1"/>
          <p:cNvSpPr txBox="1">
            <a:spLocks/>
          </p:cNvSpPr>
          <p:nvPr/>
        </p:nvSpPr>
        <p:spPr bwMode="auto">
          <a:xfrm>
            <a:off x="5334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Encaustic pigments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Text Placeholder 2"/>
          <p:cNvSpPr txBox="1">
            <a:spLocks/>
          </p:cNvSpPr>
          <p:nvPr/>
        </p:nvSpPr>
        <p:spPr>
          <a:xfrm>
            <a:off x="457200" y="2544762"/>
            <a:ext cx="8534400" cy="1143000"/>
          </a:xfrm>
          <a:prstGeom prst="rect">
            <a:avLst/>
          </a:prstGeom>
        </p:spPr>
        <p:txBody>
          <a:bodyPr>
            <a:normAutofit lnSpcReduction="100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Avoid inhalation or contaminated clothing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Avoid heavy-metal based pigments</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itle 7"/>
          <p:cNvSpPr txBox="1">
            <a:spLocks/>
          </p:cNvSpPr>
          <p:nvPr/>
        </p:nvSpPr>
        <p:spPr bwMode="auto">
          <a:xfrm>
            <a:off x="381000" y="3687762"/>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No issues with solid wax</a:t>
            </a:r>
          </a:p>
        </p:txBody>
      </p:sp>
      <p:sp>
        <p:nvSpPr>
          <p:cNvPr id="9" name="Title 1"/>
          <p:cNvSpPr txBox="1">
            <a:spLocks/>
          </p:cNvSpPr>
          <p:nvPr/>
        </p:nvSpPr>
        <p:spPr bwMode="auto">
          <a:xfrm>
            <a:off x="609600" y="4602162"/>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Water, oil &amp; wax bind pigments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20794595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Let’s look at ceramics</a:t>
            </a:r>
            <a:endParaRPr lang="en-US" dirty="0"/>
          </a:p>
        </p:txBody>
      </p:sp>
      <p:sp>
        <p:nvSpPr>
          <p:cNvPr id="4" name="TextBox 3"/>
          <p:cNvSpPr txBox="1">
            <a:spLocks noChangeArrowheads="1"/>
          </p:cNvSpPr>
          <p:nvPr/>
        </p:nvSpPr>
        <p:spPr bwMode="auto">
          <a:xfrm>
            <a:off x="3200400" y="6611938"/>
            <a:ext cx="5943600" cy="246221"/>
          </a:xfrm>
          <a:prstGeom prst="rect">
            <a:avLst/>
          </a:prstGeom>
          <a:noFill/>
          <a:ln w="9525">
            <a:noFill/>
            <a:miter lim="800000"/>
            <a:headEnd/>
            <a:tailEnd/>
          </a:ln>
        </p:spPr>
        <p:txBody>
          <a:bodyPr wrap="square">
            <a:spAutoFit/>
          </a:bodyPr>
          <a:lstStyle/>
          <a:p>
            <a:r>
              <a:rPr lang="en-US" sz="1000" dirty="0">
                <a:latin typeface="Calibri" charset="0"/>
              </a:rPr>
              <a:t>Photo © </a:t>
            </a:r>
            <a:r>
              <a:rPr lang="en-US" sz="1000" dirty="0" smtClean="0">
                <a:latin typeface="Calibri" charset="0"/>
              </a:rPr>
              <a:t>Ewan Traveler. </a:t>
            </a:r>
            <a:r>
              <a:rPr lang="en-US" sz="1000" dirty="0">
                <a:latin typeface="Calibri" charset="0"/>
              </a:rPr>
              <a:t>Used within rights expressed </a:t>
            </a:r>
            <a:r>
              <a:rPr lang="en-US" sz="1000" dirty="0">
                <a:latin typeface="+mn-lt"/>
              </a:rPr>
              <a:t>at </a:t>
            </a:r>
            <a:r>
              <a:rPr lang="en-US" sz="1000" dirty="0" smtClean="0">
                <a:latin typeface="+mn-lt"/>
                <a:hlinkClick r:id="rId3"/>
              </a:rPr>
              <a:t>www.flickr.com/photos/ewan_traveler/2633864586/</a:t>
            </a:r>
            <a:r>
              <a:rPr lang="en-US" sz="1000" dirty="0" smtClean="0">
                <a:latin typeface="+mn-lt"/>
              </a:rPr>
              <a:t> </a:t>
            </a:r>
            <a:endParaRPr lang="en-US" sz="1000" dirty="0">
              <a:latin typeface="Calibri" charset="0"/>
            </a:endParaRPr>
          </a:p>
        </p:txBody>
      </p:sp>
      <p:sp>
        <p:nvSpPr>
          <p:cNvPr id="5" name="Rectangle 2"/>
          <p:cNvSpPr txBox="1">
            <a:spLocks noChangeArrowheads="1"/>
          </p:cNvSpPr>
          <p:nvPr/>
        </p:nvSpPr>
        <p:spPr bwMode="auto">
          <a:xfrm>
            <a:off x="381000" y="762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Clay dusts contain free silica</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ectangle 3"/>
          <p:cNvSpPr>
            <a:spLocks noGrp="1" noChangeArrowheads="1"/>
          </p:cNvSpPr>
          <p:nvPr>
            <p:ph sz="half" idx="1"/>
          </p:nvPr>
        </p:nvSpPr>
        <p:spPr>
          <a:xfrm>
            <a:off x="228600" y="1752600"/>
            <a:ext cx="8610600" cy="990600"/>
          </a:xfrm>
        </p:spPr>
        <p:txBody>
          <a:bodyPr/>
          <a:lstStyle/>
          <a:p>
            <a:pPr eaLnBrk="1" hangingPunct="1"/>
            <a:r>
              <a:rPr lang="en-US" sz="3600" dirty="0" smtClean="0"/>
              <a:t>Silicosis from inhaling silica over time</a:t>
            </a:r>
          </a:p>
        </p:txBody>
      </p:sp>
      <p:sp>
        <p:nvSpPr>
          <p:cNvPr id="7" name="Title 1"/>
          <p:cNvSpPr txBox="1">
            <a:spLocks/>
          </p:cNvSpPr>
          <p:nvPr/>
        </p:nvSpPr>
        <p:spPr bwMode="auto">
          <a:xfrm>
            <a:off x="304800" y="2819400"/>
            <a:ext cx="8229600" cy="811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Work with wet clay to limit dust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0" y="4191000"/>
            <a:ext cx="9144000" cy="811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The clay on those pants won’t stay wet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6661976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6790"/>
            <a:ext cx="8686801" cy="1143000"/>
          </a:xfrm>
        </p:spPr>
        <p:txBody>
          <a:bodyPr>
            <a:normAutofit/>
          </a:bodyPr>
          <a:lstStyle/>
          <a:p>
            <a:r>
              <a:rPr lang="en-US" dirty="0" smtClean="0"/>
              <a:t>Not the ways to clean up clay dust</a:t>
            </a:r>
            <a:endParaRPr lang="en-US" dirty="0"/>
          </a:p>
        </p:txBody>
      </p:sp>
      <p:sp>
        <p:nvSpPr>
          <p:cNvPr id="4" name="Title 1"/>
          <p:cNvSpPr txBox="1">
            <a:spLocks/>
          </p:cNvSpPr>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Vacuuming? Use HEPA filters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98152407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152400"/>
            <a:ext cx="8763000" cy="1143000"/>
          </a:xfrm>
        </p:spPr>
        <p:txBody>
          <a:bodyPr>
            <a:normAutofit/>
          </a:bodyPr>
          <a:lstStyle/>
          <a:p>
            <a:pPr eaLnBrk="1" hangingPunct="1">
              <a:defRPr/>
            </a:pPr>
            <a:r>
              <a:rPr lang="en-US" kern="1200" dirty="0" smtClean="0">
                <a:latin typeface="+mj-lt"/>
              </a:rPr>
              <a:t>We’re constantly chemically exposed</a:t>
            </a:r>
          </a:p>
        </p:txBody>
      </p:sp>
      <p:sp>
        <p:nvSpPr>
          <p:cNvPr id="26627" name="Rectangle 3"/>
          <p:cNvSpPr>
            <a:spLocks noGrp="1" noChangeArrowheads="1"/>
          </p:cNvSpPr>
          <p:nvPr>
            <p:ph type="body" idx="4294967295"/>
          </p:nvPr>
        </p:nvSpPr>
        <p:spPr>
          <a:xfrm>
            <a:off x="0" y="1600200"/>
            <a:ext cx="5410200" cy="3352800"/>
          </a:xfrm>
        </p:spPr>
        <p:txBody>
          <a:bodyPr>
            <a:normAutofit fontScale="92500" lnSpcReduction="10000"/>
          </a:bodyPr>
          <a:lstStyle/>
          <a:p>
            <a:pPr eaLnBrk="1" hangingPunct="1">
              <a:lnSpc>
                <a:spcPct val="90000"/>
              </a:lnSpc>
            </a:pPr>
            <a:r>
              <a:rPr lang="en-US" altLang="en-US" smtClean="0"/>
              <a:t>Flame retardants </a:t>
            </a:r>
          </a:p>
          <a:p>
            <a:pPr eaLnBrk="1" hangingPunct="1">
              <a:lnSpc>
                <a:spcPct val="90000"/>
              </a:lnSpc>
            </a:pPr>
            <a:r>
              <a:rPr lang="en-US" altLang="en-US" smtClean="0"/>
              <a:t>Bisphenol A</a:t>
            </a:r>
          </a:p>
          <a:p>
            <a:pPr eaLnBrk="1" hangingPunct="1">
              <a:lnSpc>
                <a:spcPct val="90000"/>
              </a:lnSpc>
            </a:pPr>
            <a:r>
              <a:rPr lang="en-US" altLang="en-US" smtClean="0"/>
              <a:t>Phthalates</a:t>
            </a:r>
          </a:p>
          <a:p>
            <a:pPr eaLnBrk="1" hangingPunct="1">
              <a:lnSpc>
                <a:spcPct val="90000"/>
              </a:lnSpc>
            </a:pPr>
            <a:r>
              <a:rPr lang="en-US" altLang="en-US" smtClean="0"/>
              <a:t>Diesel exhaust</a:t>
            </a:r>
          </a:p>
          <a:p>
            <a:pPr eaLnBrk="1" hangingPunct="1">
              <a:lnSpc>
                <a:spcPct val="90000"/>
              </a:lnSpc>
            </a:pPr>
            <a:r>
              <a:rPr lang="en-US" altLang="en-US" smtClean="0"/>
              <a:t>Wood smoke</a:t>
            </a:r>
          </a:p>
          <a:p>
            <a:pPr eaLnBrk="1" hangingPunct="1">
              <a:lnSpc>
                <a:spcPct val="90000"/>
              </a:lnSpc>
            </a:pPr>
            <a:r>
              <a:rPr lang="en-US" altLang="en-US" smtClean="0"/>
              <a:t>Fragrances</a:t>
            </a:r>
          </a:p>
          <a:p>
            <a:pPr eaLnBrk="1" hangingPunct="1">
              <a:lnSpc>
                <a:spcPct val="90000"/>
              </a:lnSpc>
            </a:pPr>
            <a:r>
              <a:rPr lang="en-US" altLang="en-US" smtClean="0"/>
              <a:t>Food additives</a:t>
            </a:r>
          </a:p>
        </p:txBody>
      </p:sp>
      <p:sp>
        <p:nvSpPr>
          <p:cNvPr id="26628" name="Text Box 4"/>
          <p:cNvSpPr txBox="1">
            <a:spLocks noChangeArrowheads="1"/>
          </p:cNvSpPr>
          <p:nvPr/>
        </p:nvSpPr>
        <p:spPr bwMode="auto">
          <a:xfrm>
            <a:off x="0" y="525780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a:spcBef>
                <a:spcPct val="50000"/>
              </a:spcBef>
              <a:buFontTx/>
              <a:buNone/>
            </a:pPr>
            <a:r>
              <a:rPr lang="en-US" altLang="en-US" sz="1600"/>
              <a:t>Source: </a:t>
            </a:r>
            <a:r>
              <a:rPr lang="en-US" altLang="en-US" sz="1600" i="1"/>
              <a:t>Center for Disease Control</a:t>
            </a:r>
            <a:endParaRPr lang="en-US" altLang="en-US" sz="1600"/>
          </a:p>
        </p:txBody>
      </p:sp>
      <p:sp>
        <p:nvSpPr>
          <p:cNvPr id="26629" name="Line 5"/>
          <p:cNvSpPr>
            <a:spLocks noChangeShapeType="1"/>
          </p:cNvSpPr>
          <p:nvPr/>
        </p:nvSpPr>
        <p:spPr bwMode="auto">
          <a:xfrm>
            <a:off x="152400" y="1371600"/>
            <a:ext cx="88392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Text Box 7"/>
          <p:cNvSpPr txBox="1">
            <a:spLocks noChangeArrowheads="1"/>
          </p:cNvSpPr>
          <p:nvPr/>
        </p:nvSpPr>
        <p:spPr bwMode="auto">
          <a:xfrm>
            <a:off x="6248400" y="6550025"/>
            <a:ext cx="2895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r>
              <a:rPr lang="en-US" altLang="en-US" sz="1100">
                <a:latin typeface="Garamond" pitchFamily="18" charset="0"/>
                <a:sym typeface="Symbol" pitchFamily="18" charset="2"/>
              </a:rPr>
              <a:t>King County photo by Sue Hamilton</a:t>
            </a:r>
          </a:p>
        </p:txBody>
      </p:sp>
    </p:spTree>
    <p:extLst>
      <p:ext uri="{BB962C8B-B14F-4D97-AF65-F5344CB8AC3E}">
        <p14:creationId xmlns:p14="http://schemas.microsoft.com/office/powerpoint/2010/main" val="27112917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48"/>
            <a:ext cx="8229600" cy="820848"/>
          </a:xfrm>
        </p:spPr>
        <p:txBody>
          <a:bodyPr/>
          <a:lstStyle/>
          <a:p>
            <a:r>
              <a:rPr lang="en-US" dirty="0" smtClean="0"/>
              <a:t>Wet mop instead</a:t>
            </a:r>
            <a:endParaRPr lang="en-US" dirty="0"/>
          </a:p>
        </p:txBody>
      </p:sp>
      <p:sp>
        <p:nvSpPr>
          <p:cNvPr id="3" name="TextBox 2"/>
          <p:cNvSpPr txBox="1">
            <a:spLocks noChangeArrowheads="1"/>
          </p:cNvSpPr>
          <p:nvPr/>
        </p:nvSpPr>
        <p:spPr bwMode="auto">
          <a:xfrm>
            <a:off x="3200400" y="6611938"/>
            <a:ext cx="5943600" cy="246221"/>
          </a:xfrm>
          <a:prstGeom prst="rect">
            <a:avLst/>
          </a:prstGeom>
          <a:noFill/>
          <a:ln w="9525">
            <a:noFill/>
            <a:miter lim="800000"/>
            <a:headEnd/>
            <a:tailEnd/>
          </a:ln>
        </p:spPr>
        <p:txBody>
          <a:bodyPr wrap="square">
            <a:spAutoFit/>
          </a:bodyPr>
          <a:lstStyle/>
          <a:p>
            <a:pPr algn="r"/>
            <a:r>
              <a:rPr lang="en-US" sz="1000" dirty="0">
                <a:latin typeface="Calibri" charset="0"/>
              </a:rPr>
              <a:t>Photo © </a:t>
            </a:r>
            <a:r>
              <a:rPr lang="en-US" sz="1000" dirty="0" smtClean="0">
                <a:latin typeface="Calibri" charset="0"/>
              </a:rPr>
              <a:t>Robert S. Donavan. </a:t>
            </a:r>
            <a:r>
              <a:rPr lang="en-US" sz="1000" dirty="0" smtClean="0">
                <a:latin typeface="+mn-lt"/>
                <a:hlinkClick r:id="rId2"/>
              </a:rPr>
              <a:t>www.flickr.com/photos/booleansplit/2979169728/</a:t>
            </a:r>
            <a:r>
              <a:rPr lang="en-US" sz="1000" dirty="0" smtClean="0">
                <a:latin typeface="+mn-lt"/>
              </a:rPr>
              <a:t> </a:t>
            </a:r>
            <a:endParaRPr lang="en-US" sz="1000" dirty="0">
              <a:latin typeface="Calibri" charset="0"/>
            </a:endParaRPr>
          </a:p>
        </p:txBody>
      </p:sp>
      <p:sp>
        <p:nvSpPr>
          <p:cNvPr id="5" name="Rectangle 2"/>
          <p:cNvSpPr txBox="1">
            <a:spLocks noChangeArrowheads="1"/>
          </p:cNvSpPr>
          <p:nvPr/>
        </p:nvSpPr>
        <p:spPr bwMode="auto">
          <a:xfrm>
            <a:off x="381000" y="9144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Control dust contamination</a:t>
            </a:r>
            <a:br>
              <a:rPr kumimoji="0" lang="en-US" sz="4000" b="0" i="0" u="none" strike="noStrike" kern="1200" cap="none" spc="0" normalizeH="0" baseline="0" noProof="0" smtClean="0">
                <a:ln>
                  <a:noFill/>
                </a:ln>
                <a:solidFill>
                  <a:schemeClr val="tx2"/>
                </a:solidFill>
                <a:effectLst/>
                <a:uLnTx/>
                <a:uFillTx/>
                <a:latin typeface="+mj-lt"/>
                <a:ea typeface="+mj-ea"/>
                <a:cs typeface="+mj-cs"/>
              </a:rPr>
            </a:br>
            <a:r>
              <a:rPr kumimoji="0" lang="en-US" sz="3600" b="0" i="0" u="none" strike="noStrike" kern="1200" cap="none" spc="0" normalizeH="0" baseline="0" noProof="0" smtClean="0">
                <a:ln>
                  <a:noFill/>
                </a:ln>
                <a:solidFill>
                  <a:schemeClr val="tx2"/>
                </a:solidFill>
                <a:effectLst/>
                <a:uLnTx/>
                <a:uFillTx/>
                <a:latin typeface="+mj-lt"/>
                <a:ea typeface="+mj-ea"/>
                <a:cs typeface="+mj-cs"/>
              </a:rPr>
              <a:t>Use moist microfiber mops &amp; cloths for final pass</a:t>
            </a:r>
            <a:endParaRPr kumimoji="0" lang="en-US" sz="3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Title 3"/>
          <p:cNvSpPr txBox="1">
            <a:spLocks/>
          </p:cNvSpPr>
          <p:nvPr/>
        </p:nvSpPr>
        <p:spPr bwMode="auto">
          <a:xfrm>
            <a:off x="533400" y="35814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Kiln emissions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4513498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8458200" cy="1066800"/>
          </a:xfrm>
        </p:spPr>
        <p:txBody>
          <a:bodyPr>
            <a:normAutofit fontScale="90000"/>
          </a:bodyPr>
          <a:lstStyle/>
          <a:p>
            <a:pPr>
              <a:defRPr/>
            </a:pPr>
            <a:r>
              <a:rPr lang="en-US" kern="1200" dirty="0" smtClean="0">
                <a:latin typeface="Calibri" pitchFamily="34" charset="0"/>
              </a:rPr>
              <a:t>Comparative toxicity</a:t>
            </a:r>
            <a:r>
              <a:rPr lang="en-US" sz="3600" kern="1200" dirty="0" smtClean="0">
                <a:latin typeface="Calibri" pitchFamily="34" charset="0"/>
              </a:rPr>
              <a:t/>
            </a:r>
            <a:br>
              <a:rPr lang="en-US" sz="3600" kern="1200" dirty="0" smtClean="0">
                <a:latin typeface="Calibri" pitchFamily="34" charset="0"/>
              </a:rPr>
            </a:br>
            <a:r>
              <a:rPr lang="en-US" sz="3200" kern="1200" dirty="0" smtClean="0">
                <a:latin typeface="Calibri" pitchFamily="34" charset="0"/>
              </a:rPr>
              <a:t>Volatility increases availability</a:t>
            </a:r>
            <a:endParaRPr lang="en-US" sz="2800" dirty="0" smtClean="0"/>
          </a:p>
        </p:txBody>
      </p:sp>
      <p:graphicFrame>
        <p:nvGraphicFramePr>
          <p:cNvPr id="911363" name="Group 3"/>
          <p:cNvGraphicFramePr>
            <a:graphicFrameLocks noGrp="1"/>
          </p:cNvGraphicFramePr>
          <p:nvPr>
            <p:ph type="tbl" idx="1"/>
            <p:extLst>
              <p:ext uri="{D42A27DB-BD31-4B8C-83A1-F6EECF244321}">
                <p14:modId xmlns:p14="http://schemas.microsoft.com/office/powerpoint/2010/main" val="1624090759"/>
              </p:ext>
            </p:extLst>
          </p:nvPr>
        </p:nvGraphicFramePr>
        <p:xfrm>
          <a:off x="152400" y="1219200"/>
          <a:ext cx="8763001" cy="5507070"/>
        </p:xfrm>
        <a:graphic>
          <a:graphicData uri="http://schemas.openxmlformats.org/drawingml/2006/table">
            <a:tbl>
              <a:tblPr/>
              <a:tblGrid>
                <a:gridCol w="1524000"/>
                <a:gridCol w="4343400"/>
                <a:gridCol w="2895601"/>
              </a:tblGrid>
              <a:tr h="46968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Metal</a:t>
                      </a:r>
                      <a:endParaRPr kumimoji="0" lang="en-US"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Calibri" pitchFamily="34" charset="0"/>
                          <a:ea typeface="+mn-ea"/>
                          <a:cs typeface="+mn-cs"/>
                        </a:rPr>
                        <a:t>Permissible exposure limit (mg/M</a:t>
                      </a:r>
                      <a:r>
                        <a:rPr kumimoji="0" lang="en-US" sz="2000" b="0" i="0" u="none" strike="noStrike" kern="1200" cap="none" normalizeH="0" baseline="30000" dirty="0" smtClean="0">
                          <a:ln>
                            <a:noFill/>
                          </a:ln>
                          <a:solidFill>
                            <a:schemeClr val="tx1"/>
                          </a:solidFill>
                          <a:effectLst/>
                          <a:latin typeface="Calibri" pitchFamily="34" charset="0"/>
                          <a:ea typeface="+mn-ea"/>
                          <a:cs typeface="+mn-cs"/>
                        </a:rPr>
                        <a:t>3</a:t>
                      </a:r>
                      <a:r>
                        <a:rPr kumimoji="0" lang="en-US" sz="2000" b="0" i="0" u="none" strike="noStrike" kern="1200" cap="none" normalizeH="0" baseline="0" dirty="0" smtClean="0">
                          <a:ln>
                            <a:noFill/>
                          </a:ln>
                          <a:solidFill>
                            <a:schemeClr val="tx1"/>
                          </a:solidFill>
                          <a:effectLst/>
                          <a:latin typeface="Calibri" pitchFamily="34" charset="0"/>
                          <a:ea typeface="+mn-ea"/>
                          <a:cs typeface="+mn-cs"/>
                        </a:rPr>
                        <a:t>)</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Melting/boiling pt. </a:t>
                      </a:r>
                      <a:r>
                        <a:rPr kumimoji="0" lang="en-US" sz="2400" b="0" i="0" u="none" strike="noStrike" kern="1200" cap="none" normalizeH="0" baseline="0" dirty="0" smtClean="0">
                          <a:ln>
                            <a:noFill/>
                          </a:ln>
                          <a:solidFill>
                            <a:schemeClr val="tx1"/>
                          </a:solidFill>
                          <a:effectLst/>
                          <a:latin typeface="Calibri" pitchFamily="34" charset="0"/>
                          <a:ea typeface="+mn-ea"/>
                          <a:cs typeface="Times New Roman"/>
                        </a:rPr>
                        <a:t>°</a:t>
                      </a:r>
                      <a:r>
                        <a:rPr kumimoji="0" lang="en-US" sz="2400" b="0" i="0" u="none" strike="noStrike" kern="1200" cap="none" normalizeH="0" baseline="0" dirty="0" smtClean="0">
                          <a:ln>
                            <a:noFill/>
                          </a:ln>
                          <a:solidFill>
                            <a:schemeClr val="tx1"/>
                          </a:solidFill>
                          <a:effectLst/>
                          <a:latin typeface="Calibri" pitchFamily="34" charset="0"/>
                          <a:ea typeface="+mn-ea"/>
                          <a:cs typeface="+mn-cs"/>
                        </a:rPr>
                        <a:t>F</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Arsenic</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0.005</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1502</a:t>
                      </a:r>
                      <a:r>
                        <a:rPr kumimoji="0" lang="en-US" sz="2400" b="0" i="0" u="none" strike="noStrike" kern="1200" cap="none" normalizeH="0" baseline="0" dirty="0" smtClean="0">
                          <a:ln>
                            <a:noFill/>
                          </a:ln>
                          <a:solidFill>
                            <a:schemeClr val="tx1"/>
                          </a:solidFill>
                          <a:effectLst/>
                          <a:latin typeface="Calibri" pitchFamily="34" charset="0"/>
                          <a:ea typeface="+mn-ea"/>
                          <a:cs typeface="+mn-cs"/>
                        </a:rPr>
                        <a:t> / </a:t>
                      </a:r>
                      <a:r>
                        <a:rPr kumimoji="0" lang="en-US" sz="2400" b="1" i="0" u="none" strike="noStrike" kern="1200" cap="none" normalizeH="0" baseline="0" dirty="0" smtClean="0">
                          <a:ln>
                            <a:noFill/>
                          </a:ln>
                          <a:solidFill>
                            <a:srgbClr val="FF0000"/>
                          </a:solidFill>
                          <a:effectLst/>
                          <a:latin typeface="Calibri" pitchFamily="34" charset="0"/>
                          <a:ea typeface="+mn-ea"/>
                          <a:cs typeface="+mn-cs"/>
                        </a:rPr>
                        <a:t>1135</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Cadmium</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0.005 </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610 </a:t>
                      </a:r>
                      <a:r>
                        <a:rPr kumimoji="0" lang="en-US" sz="2400" b="0" i="0" u="none" strike="noStrike" kern="1200" cap="none" normalizeH="0" baseline="0" dirty="0" smtClean="0">
                          <a:ln>
                            <a:noFill/>
                          </a:ln>
                          <a:solidFill>
                            <a:schemeClr val="tx1"/>
                          </a:solidFill>
                          <a:effectLst/>
                          <a:latin typeface="Calibri" pitchFamily="34" charset="0"/>
                          <a:ea typeface="+mn-ea"/>
                          <a:cs typeface="+mn-cs"/>
                        </a:rPr>
                        <a:t>/</a:t>
                      </a:r>
                      <a:r>
                        <a:rPr kumimoji="0" lang="en-US" sz="2400" b="1" i="0" u="none" strike="noStrike" kern="1200" cap="none" normalizeH="0" baseline="0" dirty="0" smtClean="0">
                          <a:ln>
                            <a:noFill/>
                          </a:ln>
                          <a:solidFill>
                            <a:srgbClr val="FF0000"/>
                          </a:solidFill>
                          <a:effectLst/>
                          <a:latin typeface="Calibri" pitchFamily="34" charset="0"/>
                          <a:ea typeface="+mn-ea"/>
                          <a:cs typeface="+mn-cs"/>
                        </a:rPr>
                        <a:t> 1409</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Silver</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0.01</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1763</a:t>
                      </a:r>
                      <a:r>
                        <a:rPr kumimoji="0" lang="en-US" sz="2400" b="0" i="0" u="none" strike="noStrike" kern="1200" cap="none" normalizeH="0" baseline="0" dirty="0" smtClean="0">
                          <a:ln>
                            <a:noFill/>
                          </a:ln>
                          <a:solidFill>
                            <a:schemeClr val="tx1"/>
                          </a:solidFill>
                          <a:effectLst/>
                          <a:latin typeface="Calibri" pitchFamily="34" charset="0"/>
                          <a:ea typeface="+mn-ea"/>
                          <a:cs typeface="+mn-cs"/>
                        </a:rPr>
                        <a:t> / 4013</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Lead</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0.05</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621</a:t>
                      </a:r>
                      <a:r>
                        <a:rPr kumimoji="0" lang="en-US" sz="2400" b="1" i="0" u="none" strike="noStrike" kern="1200" cap="none" normalizeH="0" baseline="0" dirty="0" smtClean="0">
                          <a:ln>
                            <a:noFill/>
                          </a:ln>
                          <a:solidFill>
                            <a:schemeClr val="tx1"/>
                          </a:solidFill>
                          <a:effectLst/>
                          <a:latin typeface="Calibri" pitchFamily="34" charset="0"/>
                          <a:ea typeface="+mn-ea"/>
                          <a:cs typeface="+mn-cs"/>
                        </a:rPr>
                        <a:t> </a:t>
                      </a:r>
                      <a:r>
                        <a:rPr kumimoji="0" lang="en-US" sz="2400" b="0" i="0" u="none" strike="noStrike" kern="1200" cap="none" normalizeH="0" baseline="0" dirty="0" smtClean="0">
                          <a:ln>
                            <a:noFill/>
                          </a:ln>
                          <a:solidFill>
                            <a:schemeClr val="tx1"/>
                          </a:solidFill>
                          <a:effectLst/>
                          <a:latin typeface="Calibri" pitchFamily="34" charset="0"/>
                          <a:ea typeface="+mn-ea"/>
                          <a:cs typeface="+mn-cs"/>
                        </a:rPr>
                        <a:t>/</a:t>
                      </a:r>
                      <a:r>
                        <a:rPr kumimoji="0" lang="en-US" sz="2400" b="1" i="0" u="none" strike="noStrike" kern="1200" cap="none" normalizeH="0" baseline="0" dirty="0" smtClean="0">
                          <a:ln>
                            <a:noFill/>
                          </a:ln>
                          <a:solidFill>
                            <a:schemeClr val="tx1"/>
                          </a:solidFill>
                          <a:effectLst/>
                          <a:latin typeface="Calibri" pitchFamily="34" charset="0"/>
                          <a:ea typeface="+mn-ea"/>
                          <a:cs typeface="+mn-cs"/>
                        </a:rPr>
                        <a:t> </a:t>
                      </a:r>
                      <a:r>
                        <a:rPr kumimoji="0" lang="en-US" sz="2400" b="0" i="0" u="none" strike="noStrike" kern="1200" cap="none" normalizeH="0" baseline="0" dirty="0" smtClean="0">
                          <a:ln>
                            <a:noFill/>
                          </a:ln>
                          <a:solidFill>
                            <a:schemeClr val="tx1"/>
                          </a:solidFill>
                          <a:effectLst/>
                          <a:latin typeface="Calibri" pitchFamily="34" charset="0"/>
                          <a:ea typeface="+mn-ea"/>
                          <a:cs typeface="+mn-cs"/>
                        </a:rPr>
                        <a:t>3164</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Cobalt</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0.1</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2723 / 5198</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r>
                        <a:rPr kumimoji="0" lang="en-US" sz="2000" b="0" i="0" u="none" strike="noStrike" kern="1200" cap="none" normalizeH="0" baseline="0" dirty="0" smtClean="0">
                          <a:ln>
                            <a:noFill/>
                          </a:ln>
                          <a:solidFill>
                            <a:schemeClr val="tx1"/>
                          </a:solidFill>
                          <a:effectLst/>
                          <a:latin typeface="Calibri" pitchFamily="34" charset="0"/>
                          <a:ea typeface="+mn-ea"/>
                          <a:cs typeface="+mn-cs"/>
                        </a:rPr>
                        <a:t>Selenium</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0.2</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423 </a:t>
                      </a:r>
                      <a:r>
                        <a:rPr kumimoji="0" lang="en-US" sz="2400" b="0" i="0" u="none" strike="noStrike" kern="1200" cap="none" normalizeH="0" baseline="0" dirty="0" smtClean="0">
                          <a:ln>
                            <a:noFill/>
                          </a:ln>
                          <a:solidFill>
                            <a:srgbClr val="000000"/>
                          </a:solidFill>
                          <a:effectLst/>
                          <a:latin typeface="Calibri" pitchFamily="34" charset="0"/>
                          <a:ea typeface="+mn-ea"/>
                          <a:cs typeface="+mn-cs"/>
                        </a:rPr>
                        <a:t>/</a:t>
                      </a:r>
                      <a:r>
                        <a:rPr kumimoji="0" lang="en-US" sz="2400" b="1" i="0" u="none" strike="noStrike" kern="1200" cap="none" normalizeH="0" baseline="0" dirty="0" smtClean="0">
                          <a:ln>
                            <a:noFill/>
                          </a:ln>
                          <a:solidFill>
                            <a:srgbClr val="FF0000"/>
                          </a:solidFill>
                          <a:effectLst/>
                          <a:latin typeface="Calibri" pitchFamily="34" charset="0"/>
                          <a:ea typeface="+mn-ea"/>
                          <a:cs typeface="+mn-cs"/>
                        </a:rPr>
                        <a:t> 1265</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Barium</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0.5</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1337</a:t>
                      </a:r>
                      <a:r>
                        <a:rPr kumimoji="0" lang="en-US" sz="2400" b="1" i="0" u="none" strike="noStrike" kern="1200" cap="none" normalizeH="0" baseline="0" dirty="0" smtClean="0">
                          <a:ln>
                            <a:noFill/>
                          </a:ln>
                          <a:solidFill>
                            <a:schemeClr val="tx1"/>
                          </a:solidFill>
                          <a:effectLst/>
                          <a:latin typeface="Calibri" pitchFamily="34" charset="0"/>
                          <a:ea typeface="+mn-ea"/>
                          <a:cs typeface="+mn-cs"/>
                        </a:rPr>
                        <a:t> </a:t>
                      </a:r>
                      <a:r>
                        <a:rPr kumimoji="0" lang="en-US" sz="2400" b="0" i="0" u="none" strike="noStrike" kern="1200" cap="none" normalizeH="0" baseline="0" dirty="0" smtClean="0">
                          <a:ln>
                            <a:noFill/>
                          </a:ln>
                          <a:solidFill>
                            <a:schemeClr val="tx1"/>
                          </a:solidFill>
                          <a:effectLst/>
                          <a:latin typeface="Calibri" pitchFamily="34" charset="0"/>
                          <a:ea typeface="+mn-ea"/>
                          <a:cs typeface="+mn-cs"/>
                        </a:rPr>
                        <a:t>/</a:t>
                      </a:r>
                      <a:r>
                        <a:rPr kumimoji="0" lang="en-US" sz="2400" b="1" i="0" u="none" strike="noStrike" kern="1200" cap="none" normalizeH="0" baseline="0" dirty="0" smtClean="0">
                          <a:ln>
                            <a:noFill/>
                          </a:ln>
                          <a:solidFill>
                            <a:schemeClr val="tx1"/>
                          </a:solidFill>
                          <a:effectLst/>
                          <a:latin typeface="Calibri" pitchFamily="34" charset="0"/>
                          <a:ea typeface="+mn-ea"/>
                          <a:cs typeface="+mn-cs"/>
                        </a:rPr>
                        <a:t> </a:t>
                      </a:r>
                      <a:r>
                        <a:rPr kumimoji="0" lang="en-US" sz="2400" b="1" i="0" u="none" strike="noStrike" kern="1200" cap="none" normalizeH="0" baseline="0" dirty="0" smtClean="0">
                          <a:ln>
                            <a:noFill/>
                          </a:ln>
                          <a:solidFill>
                            <a:srgbClr val="FF0000"/>
                          </a:solidFill>
                          <a:effectLst/>
                          <a:latin typeface="Calibri" pitchFamily="34" charset="0"/>
                          <a:ea typeface="+mn-ea"/>
                          <a:cs typeface="+mn-cs"/>
                        </a:rPr>
                        <a:t>2084</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Chromium</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1.0</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3375 / 4842</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Copper</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1.0</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1981 / 4653</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3891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Nickel</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1.0</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2647 / 4950</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0" cap="flat" cmpd="sng" algn="ctr">
                      <a:solidFill>
                        <a:srgbClr val="010000"/>
                      </a:solidFill>
                      <a:prstDash val="solid"/>
                      <a:round/>
                      <a:headEnd type="none" w="sm" len="sm"/>
                      <a:tailEnd type="none" w="sm" len="sm"/>
                    </a:lnB>
                    <a:lnTlToBr>
                      <a:noFill/>
                    </a:lnTlToBr>
                    <a:lnBlToTr>
                      <a:noFill/>
                    </a:lnBlToTr>
                    <a:noFill/>
                  </a:tcPr>
                </a:tc>
              </a:tr>
              <a:tr h="4653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Manganese</a:t>
                      </a:r>
                    </a:p>
                  </a:txBody>
                  <a:tcPr horzOverflow="overflow">
                    <a:lnL w="12700" cap="flat" cmpd="sng" algn="ctr">
                      <a:solidFill>
                        <a:srgbClr val="00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dirty="0" smtClean="0">
                          <a:ln>
                            <a:noFill/>
                          </a:ln>
                          <a:solidFill>
                            <a:schemeClr val="tx1"/>
                          </a:solidFill>
                          <a:effectLst/>
                          <a:latin typeface="Calibri" pitchFamily="34" charset="0"/>
                          <a:ea typeface="+mn-ea"/>
                          <a:cs typeface="+mn-cs"/>
                        </a:rPr>
                        <a:t>5.0</a:t>
                      </a:r>
                    </a:p>
                  </a:txBody>
                  <a:tcPr horzOverflow="overflow">
                    <a:lnL w="0" cap="flat" cmpd="sng" algn="ctr">
                      <a:solidFill>
                        <a:srgbClr val="010000"/>
                      </a:solidFill>
                      <a:prstDash val="solid"/>
                      <a:round/>
                      <a:headEnd type="none" w="sm" len="sm"/>
                      <a:tailEnd type="none" w="sm" len="sm"/>
                    </a:lnL>
                    <a:lnR w="0" cap="flat" cmpd="sng" algn="ctr">
                      <a:solidFill>
                        <a:srgbClr val="010000"/>
                      </a:solidFill>
                      <a:prstDash val="solid"/>
                      <a:round/>
                      <a:headEnd type="none" w="sm" len="sm"/>
                      <a:tailEnd type="none" w="sm" len="sm"/>
                    </a:lnR>
                    <a:lnT w="0" cap="flat" cmpd="sng" algn="ctr">
                      <a:solidFill>
                        <a:srgbClr val="01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0000"/>
                          </a:solidFill>
                          <a:effectLst/>
                          <a:latin typeface="Calibri" pitchFamily="34" charset="0"/>
                          <a:ea typeface="+mn-ea"/>
                          <a:cs typeface="+mn-cs"/>
                        </a:rPr>
                        <a:t>2273</a:t>
                      </a:r>
                      <a:r>
                        <a:rPr kumimoji="0" lang="en-US" sz="2400" b="0" i="0" u="none" strike="noStrike" kern="1200" cap="none" normalizeH="0" baseline="0" dirty="0" smtClean="0">
                          <a:ln>
                            <a:noFill/>
                          </a:ln>
                          <a:solidFill>
                            <a:schemeClr val="tx1"/>
                          </a:solidFill>
                          <a:effectLst/>
                          <a:latin typeface="Calibri" pitchFamily="34" charset="0"/>
                          <a:ea typeface="+mn-ea"/>
                          <a:cs typeface="+mn-cs"/>
                        </a:rPr>
                        <a:t> / 3564</a:t>
                      </a:r>
                    </a:p>
                  </a:txBody>
                  <a:tcPr horzOverflow="overflow">
                    <a:lnL w="0" cap="flat" cmpd="sng" algn="ctr">
                      <a:solidFill>
                        <a:srgbClr val="010000"/>
                      </a:solidFill>
                      <a:prstDash val="solid"/>
                      <a:round/>
                      <a:headEnd type="none" w="sm" len="sm"/>
                      <a:tailEnd type="none" w="sm" len="sm"/>
                    </a:lnL>
                    <a:lnR w="12700" cap="flat" cmpd="sng" algn="ctr">
                      <a:solidFill>
                        <a:srgbClr val="000000"/>
                      </a:solidFill>
                      <a:prstDash val="solid"/>
                      <a:round/>
                      <a:headEnd type="none" w="sm" len="sm"/>
                      <a:tailEnd type="none" w="sm" len="sm"/>
                    </a:lnR>
                    <a:lnT w="0" cap="flat" cmpd="sng" algn="ctr">
                      <a:solidFill>
                        <a:srgbClr val="01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20269591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38200"/>
            <a:ext cx="8686800" cy="5029200"/>
          </a:xfrm>
        </p:spPr>
        <p:txBody>
          <a:bodyPr>
            <a:normAutofit/>
          </a:bodyPr>
          <a:lstStyle/>
          <a:p>
            <a:pPr>
              <a:defRPr/>
            </a:pPr>
            <a:r>
              <a:rPr lang="en-US" dirty="0" smtClean="0"/>
              <a:t>Low fire clay bisque:</a:t>
            </a:r>
            <a:r>
              <a:rPr lang="en-US" dirty="0"/>
              <a:t> </a:t>
            </a:r>
            <a:r>
              <a:rPr lang="en-US" dirty="0" smtClean="0"/>
              <a:t>1321–1458°F</a:t>
            </a:r>
          </a:p>
          <a:p>
            <a:pPr lvl="1">
              <a:defRPr/>
            </a:pPr>
            <a:r>
              <a:rPr lang="en-US" dirty="0" smtClean="0">
                <a:solidFill>
                  <a:schemeClr val="accent2">
                    <a:lumMod val="25000"/>
                  </a:schemeClr>
                </a:solidFill>
              </a:rPr>
              <a:t>Cadmium, lead and barium melt</a:t>
            </a:r>
          </a:p>
          <a:p>
            <a:pPr lvl="1">
              <a:defRPr/>
            </a:pPr>
            <a:r>
              <a:rPr lang="en-US" dirty="0" smtClean="0">
                <a:solidFill>
                  <a:srgbClr val="C00000"/>
                </a:solidFill>
              </a:rPr>
              <a:t>Arsenic and selenium</a:t>
            </a:r>
            <a:r>
              <a:rPr lang="en-US" dirty="0" smtClean="0">
                <a:solidFill>
                  <a:schemeClr val="accent2">
                    <a:lumMod val="25000"/>
                  </a:schemeClr>
                </a:solidFill>
              </a:rPr>
              <a:t> </a:t>
            </a:r>
            <a:r>
              <a:rPr lang="en-US" dirty="0" smtClean="0">
                <a:solidFill>
                  <a:srgbClr val="C00000"/>
                </a:solidFill>
              </a:rPr>
              <a:t>boil</a:t>
            </a:r>
          </a:p>
          <a:p>
            <a:pPr>
              <a:defRPr/>
            </a:pPr>
            <a:r>
              <a:rPr lang="en-US" dirty="0" smtClean="0"/>
              <a:t>Low fire:	1750–2110°F</a:t>
            </a:r>
          </a:p>
          <a:p>
            <a:pPr lvl="1">
              <a:defRPr/>
            </a:pPr>
            <a:r>
              <a:rPr lang="en-US" dirty="0" smtClean="0">
                <a:solidFill>
                  <a:schemeClr val="accent2">
                    <a:lumMod val="25000"/>
                  </a:schemeClr>
                </a:solidFill>
              </a:rPr>
              <a:t>Lead and silver melt</a:t>
            </a:r>
          </a:p>
          <a:p>
            <a:pPr lvl="1">
              <a:defRPr/>
            </a:pPr>
            <a:r>
              <a:rPr lang="en-US" dirty="0" smtClean="0">
                <a:solidFill>
                  <a:srgbClr val="C00000"/>
                </a:solidFill>
              </a:rPr>
              <a:t>Arsenic, cadmium, barium and selenium boil</a:t>
            </a:r>
          </a:p>
          <a:p>
            <a:pPr>
              <a:defRPr/>
            </a:pPr>
            <a:r>
              <a:rPr lang="en-US" dirty="0" smtClean="0"/>
              <a:t>Mid and high range:	 2124–2381°F</a:t>
            </a:r>
          </a:p>
          <a:p>
            <a:pPr lvl="1">
              <a:defRPr/>
            </a:pPr>
            <a:r>
              <a:rPr lang="en-US" dirty="0" smtClean="0">
                <a:solidFill>
                  <a:schemeClr val="accent2">
                    <a:lumMod val="25000"/>
                  </a:schemeClr>
                </a:solidFill>
              </a:rPr>
              <a:t>Lead, manganese and silver melt</a:t>
            </a:r>
          </a:p>
          <a:p>
            <a:pPr lvl="1">
              <a:defRPr/>
            </a:pPr>
            <a:r>
              <a:rPr lang="en-US" dirty="0">
                <a:solidFill>
                  <a:srgbClr val="C00000"/>
                </a:solidFill>
              </a:rPr>
              <a:t>Arsenic, cadmium, barium and selenium boil</a:t>
            </a:r>
          </a:p>
        </p:txBody>
      </p:sp>
      <p:sp>
        <p:nvSpPr>
          <p:cNvPr id="63491" name="TextBox 3"/>
          <p:cNvSpPr txBox="1">
            <a:spLocks noChangeArrowheads="1"/>
          </p:cNvSpPr>
          <p:nvPr/>
        </p:nvSpPr>
        <p:spPr bwMode="auto">
          <a:xfrm>
            <a:off x="4876800" y="6457950"/>
            <a:ext cx="4267200" cy="400050"/>
          </a:xfrm>
          <a:prstGeom prst="rect">
            <a:avLst/>
          </a:prstGeom>
          <a:noFill/>
          <a:ln w="9525">
            <a:noFill/>
            <a:miter lim="800000"/>
            <a:headEnd/>
            <a:tailEnd/>
          </a:ln>
        </p:spPr>
        <p:txBody>
          <a:bodyPr>
            <a:spAutoFit/>
          </a:bodyPr>
          <a:lstStyle/>
          <a:p>
            <a:pPr algn="r"/>
            <a:r>
              <a:rPr lang="en-US" sz="1000"/>
              <a:t>Photo  ©knitgirl63. Attribution licensed at </a:t>
            </a:r>
            <a:r>
              <a:rPr lang="en-US" sz="1000">
                <a:hlinkClick r:id="rId2"/>
              </a:rPr>
              <a:t>www.flickr.com/photos/knitgirl63/3963563278/</a:t>
            </a:r>
            <a:r>
              <a:rPr lang="en-US" sz="1000"/>
              <a:t> </a:t>
            </a:r>
          </a:p>
        </p:txBody>
      </p:sp>
    </p:spTree>
    <p:extLst>
      <p:ext uri="{BB962C8B-B14F-4D97-AF65-F5344CB8AC3E}">
        <p14:creationId xmlns:p14="http://schemas.microsoft.com/office/powerpoint/2010/main" val="49668279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8600" y="0"/>
            <a:ext cx="8763000" cy="914400"/>
          </a:xfrm>
        </p:spPr>
        <p:txBody>
          <a:bodyPr/>
          <a:lstStyle/>
          <a:p>
            <a:r>
              <a:rPr lang="en-US" altLang="en-US" smtClean="0"/>
              <a:t>Protecting yourself from inhalation toxins</a:t>
            </a:r>
          </a:p>
        </p:txBody>
      </p:sp>
      <p:sp>
        <p:nvSpPr>
          <p:cNvPr id="71683" name="TextBox 5"/>
          <p:cNvSpPr txBox="1">
            <a:spLocks noChangeArrowheads="1"/>
          </p:cNvSpPr>
          <p:nvPr/>
        </p:nvSpPr>
        <p:spPr bwMode="auto">
          <a:xfrm>
            <a:off x="5170488"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algn="r" eaLnBrk="1" hangingPunct="1">
              <a:spcBef>
                <a:spcPct val="0"/>
              </a:spcBef>
              <a:buFontTx/>
              <a:buNone/>
            </a:pPr>
            <a:r>
              <a:rPr lang="en-US" altLang="en-US" sz="1000">
                <a:latin typeface="Garamond" pitchFamily="18" charset="0"/>
              </a:rPr>
              <a:t>Photo © Maria aka riaskiff. Used within rights expressed at </a:t>
            </a:r>
            <a:r>
              <a:rPr lang="en-US" altLang="en-US" sz="1000">
                <a:latin typeface="Garamond" pitchFamily="18" charset="0"/>
                <a:hlinkClick r:id="rId2"/>
              </a:rPr>
              <a:t>http://www.flickr.com/photos/riaskiff/2311123619/</a:t>
            </a:r>
            <a:r>
              <a:rPr lang="en-US" altLang="en-US" sz="1000">
                <a:latin typeface="Garamond" pitchFamily="18" charset="0"/>
              </a:rPr>
              <a:t> </a:t>
            </a:r>
          </a:p>
        </p:txBody>
      </p:sp>
      <p:sp>
        <p:nvSpPr>
          <p:cNvPr id="5" name="Title 1"/>
          <p:cNvSpPr txBox="1">
            <a:spLocks/>
          </p:cNvSpPr>
          <p:nvPr/>
        </p:nvSpPr>
        <p:spPr bwMode="auto">
          <a:xfrm>
            <a:off x="5334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Select an N95 dust mask or respirator</a:t>
            </a:r>
          </a:p>
        </p:txBody>
      </p:sp>
      <p:sp>
        <p:nvSpPr>
          <p:cNvPr id="6" name="Title 1"/>
          <p:cNvSpPr txBox="1">
            <a:spLocks/>
          </p:cNvSpPr>
          <p:nvPr/>
        </p:nvSpPr>
        <p:spPr bwMode="auto">
          <a:xfrm>
            <a:off x="0" y="18288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Best methods</a:t>
            </a:r>
            <a:br>
              <a:rPr kumimoji="0" lang="en-US" altLang="en-US" sz="4000" b="0" i="0" u="none" strike="noStrike" kern="0" cap="none" spc="0" normalizeH="0" baseline="0" noProof="0" smtClean="0">
                <a:ln>
                  <a:noFill/>
                </a:ln>
                <a:solidFill>
                  <a:schemeClr val="tx2"/>
                </a:solidFill>
                <a:effectLst/>
                <a:uLnTx/>
                <a:uFillTx/>
                <a:latin typeface="+mj-lt"/>
                <a:ea typeface="+mj-ea"/>
                <a:cs typeface="+mj-cs"/>
              </a:rPr>
            </a:br>
            <a:r>
              <a:rPr kumimoji="0" lang="en-US" altLang="en-US" sz="1400" b="0" i="0" u="none" strike="noStrike" kern="0" cap="none" spc="0" normalizeH="0" baseline="0" noProof="0" smtClean="0">
                <a:ln>
                  <a:noFill/>
                </a:ln>
                <a:solidFill>
                  <a:schemeClr val="tx2"/>
                </a:solidFill>
                <a:effectLst/>
                <a:uLnTx/>
                <a:uFillTx/>
                <a:latin typeface="+mj-lt"/>
                <a:ea typeface="+mj-ea"/>
                <a:cs typeface="+mj-cs"/>
              </a:rPr>
              <a:t/>
            </a:r>
            <a:br>
              <a:rPr kumimoji="0" lang="en-US" altLang="en-US" sz="1400" b="0" i="0" u="none" strike="noStrike" kern="0" cap="none" spc="0" normalizeH="0" baseline="0" noProof="0" smtClean="0">
                <a:ln>
                  <a:noFill/>
                </a:ln>
                <a:solidFill>
                  <a:schemeClr val="tx2"/>
                </a:solidFill>
                <a:effectLst/>
                <a:uLnTx/>
                <a:uFillTx/>
                <a:latin typeface="+mj-lt"/>
                <a:ea typeface="+mj-ea"/>
                <a:cs typeface="+mj-cs"/>
              </a:rPr>
            </a:br>
            <a:r>
              <a:rPr kumimoji="0" lang="en-US" altLang="en-US" sz="3200" b="0" i="0" u="none" strike="noStrike" kern="0" cap="none" spc="0" normalizeH="0" baseline="0" noProof="0" smtClean="0">
                <a:ln>
                  <a:noFill/>
                </a:ln>
                <a:solidFill>
                  <a:schemeClr val="tx2"/>
                </a:solidFill>
                <a:effectLst/>
                <a:uLnTx/>
                <a:uFillTx/>
                <a:latin typeface="+mj-lt"/>
                <a:ea typeface="+mj-ea"/>
                <a:cs typeface="+mj-cs"/>
              </a:rPr>
              <a:t>Half-mask cartridge respirator     Local exhaust ducts</a:t>
            </a:r>
            <a:endParaRPr kumimoji="0" lang="en-US" altLang="en-US" sz="4000" b="0" i="0" u="none" strike="noStrike" kern="0" cap="none" spc="0" normalizeH="0" baseline="0" noProof="0" smtClean="0">
              <a:ln>
                <a:noFill/>
              </a:ln>
              <a:solidFill>
                <a:schemeClr val="tx2"/>
              </a:solidFill>
              <a:effectLst/>
              <a:uLnTx/>
              <a:uFillTx/>
              <a:latin typeface="+mj-lt"/>
              <a:ea typeface="+mj-ea"/>
              <a:cs typeface="+mj-cs"/>
            </a:endParaRPr>
          </a:p>
        </p:txBody>
      </p:sp>
      <p:sp>
        <p:nvSpPr>
          <p:cNvPr id="7" name="Title 1"/>
          <p:cNvSpPr txBox="1">
            <a:spLocks/>
          </p:cNvSpPr>
          <p:nvPr/>
        </p:nvSpPr>
        <p:spPr bwMode="auto">
          <a:xfrm>
            <a:off x="0" y="33528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Best methods</a:t>
            </a:r>
            <a:br>
              <a:rPr kumimoji="0" lang="en-US" altLang="en-US" sz="4000" b="0" i="0" u="none" strike="noStrike" kern="0" cap="none" spc="0" normalizeH="0" baseline="0" noProof="0" smtClean="0">
                <a:ln>
                  <a:noFill/>
                </a:ln>
                <a:solidFill>
                  <a:schemeClr val="tx2"/>
                </a:solidFill>
                <a:effectLst/>
                <a:uLnTx/>
                <a:uFillTx/>
                <a:latin typeface="+mj-lt"/>
                <a:ea typeface="+mj-ea"/>
                <a:cs typeface="+mj-cs"/>
              </a:rPr>
            </a:br>
            <a:r>
              <a:rPr kumimoji="0" lang="en-US" altLang="en-US" sz="1400" b="0" i="0" u="none" strike="noStrike" kern="0" cap="none" spc="0" normalizeH="0" baseline="0" noProof="0" smtClean="0">
                <a:ln>
                  <a:noFill/>
                </a:ln>
                <a:solidFill>
                  <a:schemeClr val="tx2"/>
                </a:solidFill>
                <a:effectLst/>
                <a:uLnTx/>
                <a:uFillTx/>
                <a:latin typeface="+mj-lt"/>
                <a:ea typeface="+mj-ea"/>
                <a:cs typeface="+mj-cs"/>
              </a:rPr>
              <a:t/>
            </a:r>
            <a:br>
              <a:rPr kumimoji="0" lang="en-US" altLang="en-US" sz="1400" b="0" i="0" u="none" strike="noStrike" kern="0" cap="none" spc="0" normalizeH="0" baseline="0" noProof="0" smtClean="0">
                <a:ln>
                  <a:noFill/>
                </a:ln>
                <a:solidFill>
                  <a:schemeClr val="tx2"/>
                </a:solidFill>
                <a:effectLst/>
                <a:uLnTx/>
                <a:uFillTx/>
                <a:latin typeface="+mj-lt"/>
                <a:ea typeface="+mj-ea"/>
                <a:cs typeface="+mj-cs"/>
              </a:rPr>
            </a:br>
            <a:r>
              <a:rPr kumimoji="0" lang="en-US" altLang="en-US" sz="3200" b="0" i="0" u="none" strike="noStrike" kern="0" cap="none" spc="0" normalizeH="0" baseline="0" noProof="0" smtClean="0">
                <a:ln>
                  <a:noFill/>
                </a:ln>
                <a:solidFill>
                  <a:schemeClr val="tx2"/>
                </a:solidFill>
                <a:effectLst/>
                <a:uLnTx/>
                <a:uFillTx/>
                <a:latin typeface="+mj-lt"/>
                <a:ea typeface="+mj-ea"/>
                <a:cs typeface="+mj-cs"/>
              </a:rPr>
              <a:t>Half-mask cartridge respirator     Local exhaust ducts</a:t>
            </a:r>
            <a:endParaRPr kumimoji="0" lang="en-US" altLang="en-US" sz="4000" b="0" i="0" u="none" strike="noStrike" kern="0" cap="none" spc="0" normalizeH="0" baseline="0" noProof="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25241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pPr eaLnBrk="1" hangingPunct="1"/>
            <a:r>
              <a:rPr lang="en-US" altLang="en-US" smtClean="0"/>
              <a:t>Local ventilation for toxic dusts/vapors</a:t>
            </a:r>
            <a:endParaRPr lang="en-US" altLang="en-US" sz="3200" smtClean="0"/>
          </a:p>
        </p:txBody>
      </p:sp>
      <p:pic>
        <p:nvPicPr>
          <p:cNvPr id="75779" name="Picture 8" descr="A budding stained glass artis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24200" y="2514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9"/>
          <p:cNvSpPr>
            <a:spLocks noChangeArrowheads="1"/>
          </p:cNvSpPr>
          <p:nvPr/>
        </p:nvSpPr>
        <p:spPr bwMode="auto">
          <a:xfrm>
            <a:off x="6019800" y="6456363"/>
            <a:ext cx="3124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nchor="ct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algn="r" eaLnBrk="1" hangingPunct="1">
              <a:spcBef>
                <a:spcPct val="0"/>
              </a:spcBef>
              <a:buFontTx/>
              <a:buNone/>
            </a:pPr>
            <a:r>
              <a:rPr lang="en-US" altLang="en-US" sz="1000">
                <a:latin typeface="Garamond" pitchFamily="18" charset="0"/>
                <a:sym typeface="Symbol" pitchFamily="18" charset="2"/>
              </a:rPr>
              <a:t></a:t>
            </a:r>
            <a:r>
              <a:rPr lang="en-US" altLang="en-US" sz="1000">
                <a:latin typeface="Garamond" pitchFamily="18" charset="0"/>
              </a:rPr>
              <a:t> Used with permission</a:t>
            </a:r>
          </a:p>
          <a:p>
            <a:pPr algn="r" eaLnBrk="1" hangingPunct="1">
              <a:spcBef>
                <a:spcPct val="0"/>
              </a:spcBef>
              <a:buFontTx/>
              <a:buNone/>
            </a:pPr>
            <a:r>
              <a:rPr lang="en-US" altLang="en-US" sz="1000">
                <a:latin typeface="Garamond" pitchFamily="18" charset="0"/>
              </a:rPr>
              <a:t> </a:t>
            </a:r>
            <a:r>
              <a:rPr lang="en-US" altLang="en-US" sz="1000">
                <a:latin typeface="Garamond" pitchFamily="18" charset="0"/>
                <a:hlinkClick r:id="rId3" tooltip="http://www.lin-mdesignsinglass.com/gpage.html"/>
              </a:rPr>
              <a:t>http://www.lin-mdesignsinglass.com/gpage.html</a:t>
            </a:r>
            <a:r>
              <a:rPr lang="en-US" altLang="en-US" sz="1000">
                <a:latin typeface="Garamond" pitchFamily="18" charset="0"/>
              </a:rPr>
              <a:t>   </a:t>
            </a:r>
          </a:p>
        </p:txBody>
      </p:sp>
      <p:sp>
        <p:nvSpPr>
          <p:cNvPr id="75781" name="AutoShape 12"/>
          <p:cNvSpPr>
            <a:spLocks noChangeArrowheads="1"/>
          </p:cNvSpPr>
          <p:nvPr/>
        </p:nvSpPr>
        <p:spPr bwMode="auto">
          <a:xfrm>
            <a:off x="7772400" y="4267200"/>
            <a:ext cx="1219200" cy="381000"/>
          </a:xfrm>
          <a:prstGeom prst="rightArrow">
            <a:avLst>
              <a:gd name="adj1" fmla="val 50000"/>
              <a:gd name="adj2" fmla="val 162504"/>
            </a:avLst>
          </a:prstGeom>
          <a:solidFill>
            <a:srgbClr val="FF0000"/>
          </a:solidFill>
          <a:ln w="12700">
            <a:solidFill>
              <a:schemeClr val="tx1"/>
            </a:solidFill>
            <a:miter lim="800000"/>
            <a:headEnd type="none" w="sm" len="sm"/>
            <a:tailEnd type="none" w="sm" len="sm"/>
          </a:ln>
        </p:spPr>
        <p:txBody>
          <a:bodyPr wrap="none" anchor="ct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75782" name="Text Placeholder 7"/>
          <p:cNvSpPr>
            <a:spLocks noGrp="1"/>
          </p:cNvSpPr>
          <p:nvPr>
            <p:ph type="body" sz="half" idx="1"/>
          </p:nvPr>
        </p:nvSpPr>
        <p:spPr>
          <a:xfrm>
            <a:off x="914400" y="2362200"/>
            <a:ext cx="2133600" cy="1676400"/>
          </a:xfrm>
        </p:spPr>
        <p:txBody>
          <a:bodyPr/>
          <a:lstStyle/>
          <a:p>
            <a:pPr algn="ctr">
              <a:buFontTx/>
              <a:buNone/>
            </a:pPr>
            <a:r>
              <a:rPr lang="en-US" altLang="en-US" smtClean="0"/>
              <a:t>Clean air comes in</a:t>
            </a:r>
          </a:p>
        </p:txBody>
      </p:sp>
      <p:sp>
        <p:nvSpPr>
          <p:cNvPr id="75783" name="AutoShape 12"/>
          <p:cNvSpPr>
            <a:spLocks noChangeArrowheads="1"/>
          </p:cNvSpPr>
          <p:nvPr/>
        </p:nvSpPr>
        <p:spPr bwMode="auto">
          <a:xfrm>
            <a:off x="228600" y="4191000"/>
            <a:ext cx="2659063" cy="304800"/>
          </a:xfrm>
          <a:prstGeom prst="rightArrow">
            <a:avLst>
              <a:gd name="adj1" fmla="val 50000"/>
              <a:gd name="adj2" fmla="val 162484"/>
            </a:avLst>
          </a:prstGeom>
          <a:solidFill>
            <a:srgbClr val="00B050"/>
          </a:solidFill>
          <a:ln w="12700">
            <a:solidFill>
              <a:schemeClr val="tx1"/>
            </a:solidFill>
            <a:miter lim="800000"/>
            <a:headEnd type="none" w="sm" len="sm"/>
            <a:tailEnd type="none" w="sm" len="sm"/>
          </a:ln>
        </p:spPr>
        <p:txBody>
          <a:bodyPr wrap="none" anchor="ct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10" name="Text Placeholder 7"/>
          <p:cNvSpPr txBox="1">
            <a:spLocks/>
          </p:cNvSpPr>
          <p:nvPr/>
        </p:nvSpPr>
        <p:spPr bwMode="auto">
          <a:xfrm>
            <a:off x="7924800" y="2590800"/>
            <a:ext cx="1219200" cy="1524000"/>
          </a:xfrm>
          <a:prstGeom prst="rect">
            <a:avLst/>
          </a:prstGeom>
          <a:noFill/>
          <a:ln w="9525">
            <a:noFill/>
            <a:miter lim="800000"/>
            <a:headEnd/>
            <a:tailEnd/>
          </a:ln>
        </p:spPr>
        <p:txBody>
          <a:bodyPr/>
          <a:lstStyle/>
          <a:p>
            <a:pPr marL="342900" indent="-342900" algn="ctr">
              <a:spcBef>
                <a:spcPct val="20000"/>
              </a:spcBef>
              <a:buClr>
                <a:schemeClr val="tx2"/>
              </a:buClr>
              <a:defRPr/>
            </a:pPr>
            <a:r>
              <a:rPr lang="en-US" sz="2800" kern="0" dirty="0">
                <a:solidFill>
                  <a:schemeClr val="tx2"/>
                </a:solidFill>
                <a:latin typeface="+mn-lt"/>
              </a:rPr>
              <a:t>toxics </a:t>
            </a:r>
          </a:p>
          <a:p>
            <a:pPr marL="342900" indent="-342900" algn="ctr">
              <a:spcBef>
                <a:spcPct val="20000"/>
              </a:spcBef>
              <a:buClr>
                <a:schemeClr val="tx2"/>
              </a:buClr>
              <a:defRPr/>
            </a:pPr>
            <a:r>
              <a:rPr lang="en-US" sz="2800" kern="0" dirty="0">
                <a:solidFill>
                  <a:schemeClr val="tx2"/>
                </a:solidFill>
                <a:latin typeface="+mn-lt"/>
              </a:rPr>
              <a:t>sucked</a:t>
            </a:r>
          </a:p>
          <a:p>
            <a:pPr marL="342900" indent="-342900" algn="ctr">
              <a:spcBef>
                <a:spcPct val="20000"/>
              </a:spcBef>
              <a:buClr>
                <a:schemeClr val="tx2"/>
              </a:buClr>
              <a:defRPr/>
            </a:pPr>
            <a:r>
              <a:rPr lang="en-US" sz="2800" kern="0" dirty="0">
                <a:solidFill>
                  <a:schemeClr val="tx2"/>
                </a:solidFill>
                <a:latin typeface="+mn-lt"/>
              </a:rPr>
              <a:t>away </a:t>
            </a:r>
          </a:p>
        </p:txBody>
      </p:sp>
      <p:sp>
        <p:nvSpPr>
          <p:cNvPr id="11" name="Text Placeholder 7"/>
          <p:cNvSpPr txBox="1">
            <a:spLocks/>
          </p:cNvSpPr>
          <p:nvPr/>
        </p:nvSpPr>
        <p:spPr bwMode="auto">
          <a:xfrm>
            <a:off x="4191000" y="1676400"/>
            <a:ext cx="3352800" cy="838200"/>
          </a:xfrm>
          <a:prstGeom prst="rect">
            <a:avLst/>
          </a:prstGeom>
          <a:noFill/>
          <a:ln w="9525">
            <a:noFill/>
            <a:miter lim="800000"/>
            <a:headEnd/>
            <a:tailEnd/>
          </a:ln>
        </p:spPr>
        <p:txBody>
          <a:bodyPr/>
          <a:lstStyle/>
          <a:p>
            <a:pPr marL="342900" indent="-342900" algn="ctr">
              <a:spcBef>
                <a:spcPct val="20000"/>
              </a:spcBef>
              <a:buClr>
                <a:schemeClr val="tx2"/>
              </a:buClr>
              <a:defRPr/>
            </a:pPr>
            <a:r>
              <a:rPr lang="en-US" sz="2800" kern="0" dirty="0">
                <a:solidFill>
                  <a:schemeClr val="tx2"/>
                </a:solidFill>
                <a:latin typeface="+mn-lt"/>
              </a:rPr>
              <a:t> you          art work   </a:t>
            </a:r>
          </a:p>
        </p:txBody>
      </p:sp>
      <p:sp>
        <p:nvSpPr>
          <p:cNvPr id="75786" name="AutoShape 12"/>
          <p:cNvSpPr>
            <a:spLocks noChangeArrowheads="1"/>
          </p:cNvSpPr>
          <p:nvPr/>
        </p:nvSpPr>
        <p:spPr bwMode="auto">
          <a:xfrm rot="5400000">
            <a:off x="4724400" y="2286000"/>
            <a:ext cx="533400" cy="228600"/>
          </a:xfrm>
          <a:prstGeom prst="rightArrow">
            <a:avLst>
              <a:gd name="adj1" fmla="val 50000"/>
              <a:gd name="adj2" fmla="val 162502"/>
            </a:avLst>
          </a:prstGeom>
          <a:solidFill>
            <a:srgbClr val="FFFF00"/>
          </a:solidFill>
          <a:ln w="12700">
            <a:solidFill>
              <a:schemeClr val="tx1"/>
            </a:solidFill>
            <a:miter lim="800000"/>
            <a:headEnd type="none" w="sm" len="sm"/>
            <a:tailEnd type="none" w="sm" len="sm"/>
          </a:ln>
        </p:spPr>
        <p:txBody>
          <a:bodyPr wrap="none" anchor="ct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75787" name="AutoShape 12"/>
          <p:cNvSpPr>
            <a:spLocks noChangeArrowheads="1"/>
          </p:cNvSpPr>
          <p:nvPr/>
        </p:nvSpPr>
        <p:spPr bwMode="auto">
          <a:xfrm rot="5400000">
            <a:off x="5410200" y="3048000"/>
            <a:ext cx="1981200" cy="304800"/>
          </a:xfrm>
          <a:prstGeom prst="rightArrow">
            <a:avLst>
              <a:gd name="adj1" fmla="val 50000"/>
              <a:gd name="adj2" fmla="val 162500"/>
            </a:avLst>
          </a:prstGeom>
          <a:solidFill>
            <a:srgbClr val="FFFF00"/>
          </a:solidFill>
          <a:ln w="12700">
            <a:solidFill>
              <a:schemeClr val="tx1"/>
            </a:solidFill>
            <a:miter lim="800000"/>
            <a:headEnd type="none" w="sm" len="sm"/>
            <a:tailEnd type="none" w="sm" len="sm"/>
          </a:ln>
        </p:spPr>
        <p:txBody>
          <a:bodyPr wrap="none" anchor="ct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
        <p:nvSpPr>
          <p:cNvPr id="75788" name="AutoShape 12"/>
          <p:cNvSpPr>
            <a:spLocks noChangeArrowheads="1"/>
          </p:cNvSpPr>
          <p:nvPr/>
        </p:nvSpPr>
        <p:spPr bwMode="auto">
          <a:xfrm>
            <a:off x="3581400" y="4191000"/>
            <a:ext cx="3609975" cy="381000"/>
          </a:xfrm>
          <a:prstGeom prst="rightArrow">
            <a:avLst>
              <a:gd name="adj1" fmla="val 50000"/>
              <a:gd name="adj2" fmla="val 162523"/>
            </a:avLst>
          </a:prstGeom>
          <a:solidFill>
            <a:srgbClr val="00B050"/>
          </a:solidFill>
          <a:ln w="12700">
            <a:solidFill>
              <a:schemeClr val="tx1"/>
            </a:solidFill>
            <a:miter lim="800000"/>
            <a:headEnd type="none" w="sm" len="sm"/>
            <a:tailEnd type="none" w="sm" len="sm"/>
          </a:ln>
        </p:spPr>
        <p:txBody>
          <a:bodyPr wrap="none" anchor="ct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a:latin typeface="Garamond" pitchFamily="18" charset="0"/>
            </a:endParaRPr>
          </a:p>
        </p:txBody>
      </p:sp>
    </p:spTree>
    <p:extLst>
      <p:ext uri="{BB962C8B-B14F-4D97-AF65-F5344CB8AC3E}">
        <p14:creationId xmlns:p14="http://schemas.microsoft.com/office/powerpoint/2010/main" val="417778548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1143000"/>
          </a:xfrm>
        </p:spPr>
        <p:txBody>
          <a:bodyPr/>
          <a:lstStyle/>
          <a:p>
            <a:r>
              <a:rPr lang="en-US" altLang="en-US" smtClean="0"/>
              <a:t>What about indoor air cleaners?</a:t>
            </a:r>
          </a:p>
        </p:txBody>
      </p:sp>
      <p:sp>
        <p:nvSpPr>
          <p:cNvPr id="76803" name="Content Placeholder 2"/>
          <p:cNvSpPr>
            <a:spLocks noGrp="1"/>
          </p:cNvSpPr>
          <p:nvPr>
            <p:ph idx="1"/>
          </p:nvPr>
        </p:nvSpPr>
        <p:spPr>
          <a:xfrm>
            <a:off x="152400" y="1447800"/>
            <a:ext cx="5410200" cy="4191000"/>
          </a:xfrm>
        </p:spPr>
        <p:txBody>
          <a:bodyPr/>
          <a:lstStyle/>
          <a:p>
            <a:r>
              <a:rPr lang="en-US" altLang="en-US" smtClean="0"/>
              <a:t>Particles? </a:t>
            </a:r>
          </a:p>
          <a:p>
            <a:pPr lvl="1"/>
            <a:r>
              <a:rPr lang="en-US" altLang="en-US" smtClean="0"/>
              <a:t>High efficiency (HEPA) filter</a:t>
            </a:r>
          </a:p>
          <a:p>
            <a:r>
              <a:rPr lang="en-US" altLang="en-US" smtClean="0"/>
              <a:t>Chemical vapors or fumes? </a:t>
            </a:r>
          </a:p>
          <a:p>
            <a:pPr lvl="1"/>
            <a:r>
              <a:rPr lang="en-US" altLang="en-US" smtClean="0"/>
              <a:t>HEPA then charcoal filter</a:t>
            </a:r>
          </a:p>
          <a:p>
            <a:r>
              <a:rPr lang="en-US" altLang="en-US" smtClean="0"/>
              <a:t>Change filters when needed</a:t>
            </a:r>
          </a:p>
          <a:p>
            <a:r>
              <a:rPr lang="en-US" altLang="en-US" smtClean="0"/>
              <a:t>Balance cost/performance</a:t>
            </a:r>
          </a:p>
        </p:txBody>
      </p:sp>
    </p:spTree>
    <p:extLst>
      <p:ext uri="{BB962C8B-B14F-4D97-AF65-F5344CB8AC3E}">
        <p14:creationId xmlns:p14="http://schemas.microsoft.com/office/powerpoint/2010/main" val="369042719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988" y="1219200"/>
            <a:ext cx="91709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4"/>
          <p:cNvSpPr>
            <a:spLocks noGrp="1"/>
          </p:cNvSpPr>
          <p:nvPr>
            <p:ph type="title"/>
          </p:nvPr>
        </p:nvSpPr>
        <p:spPr>
          <a:xfrm>
            <a:off x="457200" y="0"/>
            <a:ext cx="8229600" cy="1143000"/>
          </a:xfrm>
        </p:spPr>
        <p:txBody>
          <a:bodyPr/>
          <a:lstStyle/>
          <a:p>
            <a:r>
              <a:rPr lang="en-US" altLang="en-US" smtClean="0"/>
              <a:t>Avoid ozone generators!</a:t>
            </a:r>
          </a:p>
        </p:txBody>
      </p:sp>
    </p:spTree>
    <p:extLst>
      <p:ext uri="{BB962C8B-B14F-4D97-AF65-F5344CB8AC3E}">
        <p14:creationId xmlns:p14="http://schemas.microsoft.com/office/powerpoint/2010/main" val="1155109471"/>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43543" y="6579248"/>
            <a:ext cx="7955902" cy="246221"/>
          </a:xfrm>
          <a:prstGeom prst="rect">
            <a:avLst/>
          </a:prstGeom>
          <a:noFill/>
          <a:ln w="9525">
            <a:noFill/>
            <a:miter lim="800000"/>
            <a:headEnd/>
            <a:tailEnd/>
          </a:ln>
        </p:spPr>
        <p:txBody>
          <a:bodyPr wrap="square">
            <a:spAutoFit/>
          </a:bodyPr>
          <a:lstStyle/>
          <a:p>
            <a:r>
              <a:rPr lang="en-US" sz="1000" dirty="0"/>
              <a:t>Photo © </a:t>
            </a:r>
            <a:r>
              <a:rPr lang="en-US" sz="1000" dirty="0" smtClean="0"/>
              <a:t>Jaime </a:t>
            </a:r>
            <a:r>
              <a:rPr lang="en-US" sz="1000" dirty="0" err="1" smtClean="0"/>
              <a:t>Rojo</a:t>
            </a:r>
            <a:r>
              <a:rPr lang="en-US" sz="1000" dirty="0" smtClean="0"/>
              <a:t>. </a:t>
            </a:r>
            <a:r>
              <a:rPr lang="en-US" sz="1000" dirty="0" smtClean="0">
                <a:hlinkClick r:id="rId3"/>
              </a:rPr>
              <a:t>http</a:t>
            </a:r>
            <a:r>
              <a:rPr lang="en-US" sz="1000" dirty="0">
                <a:hlinkClick r:id="rId3"/>
              </a:rPr>
              <a:t>://www.brooklynstreetart.com/theblog/2011/11/03/street-artist-xam-architecture-for-the-city-bird</a:t>
            </a:r>
            <a:r>
              <a:rPr lang="en-US" sz="1000" dirty="0" smtClean="0">
                <a:hlinkClick r:id="rId3"/>
              </a:rPr>
              <a:t>/</a:t>
            </a:r>
            <a:r>
              <a:rPr lang="en-US" sz="1000" dirty="0" smtClean="0"/>
              <a:t> </a:t>
            </a:r>
            <a:endParaRPr lang="en-US" sz="1000" dirty="0"/>
          </a:p>
        </p:txBody>
      </p:sp>
      <p:sp>
        <p:nvSpPr>
          <p:cNvPr id="2" name="Title 1"/>
          <p:cNvSpPr>
            <a:spLocks noGrp="1"/>
          </p:cNvSpPr>
          <p:nvPr>
            <p:ph type="title"/>
          </p:nvPr>
        </p:nvSpPr>
        <p:spPr>
          <a:xfrm>
            <a:off x="685800" y="1524000"/>
            <a:ext cx="8229600" cy="1143000"/>
          </a:xfrm>
        </p:spPr>
        <p:txBody>
          <a:bodyPr/>
          <a:lstStyle/>
          <a:p>
            <a:r>
              <a:rPr lang="en-US" dirty="0" smtClean="0"/>
              <a:t>Homemade local exhaust option</a:t>
            </a:r>
            <a:endParaRPr lang="en-US" dirty="0"/>
          </a:p>
        </p:txBody>
      </p:sp>
      <p:sp>
        <p:nvSpPr>
          <p:cNvPr id="6" name="Title 1"/>
          <p:cNvSpPr txBox="1">
            <a:spLocks/>
          </p:cNvSpPr>
          <p:nvPr/>
        </p:nvSpPr>
        <p:spPr bwMode="auto">
          <a:xfrm>
            <a:off x="40069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Local exhaust can be inexpensive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bwMode="auto">
          <a:xfrm>
            <a:off x="152400" y="2743200"/>
            <a:ext cx="88392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Inexpensive but must still work properly.</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Target flow rate is 100 linear feet/minute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457200" y="426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Avoid crimps in ventilation ducts</a:t>
            </a:r>
          </a:p>
        </p:txBody>
      </p:sp>
    </p:spTree>
    <p:extLst>
      <p:ext uri="{BB962C8B-B14F-4D97-AF65-F5344CB8AC3E}">
        <p14:creationId xmlns:p14="http://schemas.microsoft.com/office/powerpoint/2010/main" val="106007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Some discipline-specific </a:t>
            </a:r>
            <a:r>
              <a:rPr lang="en-US" dirty="0"/>
              <a:t>g</a:t>
            </a:r>
            <a:r>
              <a:rPr lang="en-US" dirty="0" smtClean="0"/>
              <a:t>uidelines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3863" y="1547813"/>
            <a:ext cx="82962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63059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lstStyle/>
          <a:p>
            <a:r>
              <a:rPr lang="en-US" dirty="0" smtClean="0"/>
              <a:t>OK, let’s talk photochemistry</a:t>
            </a:r>
            <a:endParaRPr lang="en-US" dirty="0"/>
          </a:p>
        </p:txBody>
      </p:sp>
      <p:sp>
        <p:nvSpPr>
          <p:cNvPr id="7" name="TextBox 7"/>
          <p:cNvSpPr txBox="1">
            <a:spLocks noChangeArrowheads="1"/>
          </p:cNvSpPr>
          <p:nvPr/>
        </p:nvSpPr>
        <p:spPr bwMode="auto">
          <a:xfrm>
            <a:off x="4876800" y="6457950"/>
            <a:ext cx="4267200" cy="400050"/>
          </a:xfrm>
          <a:prstGeom prst="rect">
            <a:avLst/>
          </a:prstGeom>
          <a:noFill/>
          <a:ln w="9525">
            <a:noFill/>
            <a:miter lim="800000"/>
            <a:headEnd/>
            <a:tailEnd/>
          </a:ln>
        </p:spPr>
        <p:txBody>
          <a:bodyPr>
            <a:spAutoFit/>
          </a:bodyPr>
          <a:lstStyle/>
          <a:p>
            <a:pPr algn="r"/>
            <a:r>
              <a:rPr lang="en-US" sz="1000" dirty="0">
                <a:latin typeface="Calibri" charset="0"/>
              </a:rPr>
              <a:t>Photo  </a:t>
            </a:r>
            <a:r>
              <a:rPr lang="en-US" sz="1000" dirty="0" smtClean="0">
                <a:latin typeface="Calibri" charset="0"/>
              </a:rPr>
              <a:t>©</a:t>
            </a:r>
            <a:r>
              <a:rPr lang="en-US" sz="1000" dirty="0" err="1" smtClean="0">
                <a:latin typeface="Calibri" charset="0"/>
              </a:rPr>
              <a:t>istolethetv</a:t>
            </a:r>
            <a:r>
              <a:rPr lang="en-US" sz="1000" dirty="0" smtClean="0">
                <a:latin typeface="Calibri" charset="0"/>
              </a:rPr>
              <a:t>. </a:t>
            </a:r>
            <a:r>
              <a:rPr lang="en-US" sz="1000" dirty="0">
                <a:latin typeface="Calibri" charset="0"/>
              </a:rPr>
              <a:t>Attribution licensed at </a:t>
            </a:r>
            <a:r>
              <a:rPr lang="en-US" sz="1000" dirty="0" smtClean="0">
                <a:latin typeface="Calibri" charset="0"/>
                <a:hlinkClick r:id="rId2"/>
              </a:rPr>
              <a:t>http://www.flickr.com/photos/istolethetv/3385751903/</a:t>
            </a:r>
            <a:r>
              <a:rPr lang="en-US" sz="1000" dirty="0" smtClean="0">
                <a:latin typeface="Calibri" charset="0"/>
              </a:rPr>
              <a:t> </a:t>
            </a:r>
            <a:endParaRPr lang="en-US" sz="1000" dirty="0">
              <a:latin typeface="Calibri" charset="0"/>
            </a:endParaRPr>
          </a:p>
        </p:txBody>
      </p:sp>
      <p:sp>
        <p:nvSpPr>
          <p:cNvPr id="6" name="Title 1"/>
          <p:cNvSpPr txBox="1">
            <a:spLocks/>
          </p:cNvSpPr>
          <p:nvPr/>
        </p:nvSpPr>
        <p:spPr bwMode="auto">
          <a:xfrm>
            <a:off x="609600" y="18748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Common photography issues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 name="Content Placeholder 2"/>
          <p:cNvSpPr>
            <a:spLocks noGrp="1"/>
          </p:cNvSpPr>
          <p:nvPr>
            <p:ph idx="1"/>
          </p:nvPr>
        </p:nvSpPr>
        <p:spPr>
          <a:xfrm>
            <a:off x="609600" y="3200400"/>
            <a:ext cx="8229600" cy="2209800"/>
          </a:xfrm>
        </p:spPr>
        <p:txBody>
          <a:bodyPr/>
          <a:lstStyle/>
          <a:p>
            <a:r>
              <a:rPr lang="en-US" dirty="0" smtClean="0"/>
              <a:t>Exposure to toxic developers</a:t>
            </a:r>
          </a:p>
          <a:p>
            <a:r>
              <a:rPr lang="en-US" dirty="0" smtClean="0"/>
              <a:t>Lack of chemical eyewash near corrosives</a:t>
            </a:r>
          </a:p>
          <a:p>
            <a:r>
              <a:rPr lang="en-US" dirty="0" smtClean="0"/>
              <a:t>Improper disposal of waste fixer</a:t>
            </a:r>
            <a:endParaRPr lang="en-US" dirty="0"/>
          </a:p>
        </p:txBody>
      </p:sp>
    </p:spTree>
    <p:extLst>
      <p:ext uri="{BB962C8B-B14F-4D97-AF65-F5344CB8AC3E}">
        <p14:creationId xmlns:p14="http://schemas.microsoft.com/office/powerpoint/2010/main" val="21738350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800" dirty="0" smtClean="0"/>
              <a:t>Our bodies can handle a lot, given the chance</a:t>
            </a:r>
            <a:endParaRPr lang="en-US" sz="3800" dirty="0"/>
          </a:p>
        </p:txBody>
      </p:sp>
      <p:sp>
        <p:nvSpPr>
          <p:cNvPr id="5" name="TextBox 5"/>
          <p:cNvSpPr txBox="1">
            <a:spLocks noChangeArrowheads="1"/>
          </p:cNvSpPr>
          <p:nvPr/>
        </p:nvSpPr>
        <p:spPr bwMode="auto">
          <a:xfrm>
            <a:off x="1600200" y="6629400"/>
            <a:ext cx="7543800" cy="246221"/>
          </a:xfrm>
          <a:prstGeom prst="rect">
            <a:avLst/>
          </a:prstGeom>
          <a:noFill/>
          <a:ln w="9525">
            <a:noFill/>
            <a:miter lim="800000"/>
            <a:headEnd/>
            <a:tailEnd/>
          </a:ln>
        </p:spPr>
        <p:txBody>
          <a:bodyPr wrap="square">
            <a:spAutoFit/>
          </a:bodyPr>
          <a:lstStyle/>
          <a:p>
            <a:pPr algn="r"/>
            <a:r>
              <a:rPr lang="en-US" sz="1000" dirty="0">
                <a:latin typeface="Calibri" charset="0"/>
              </a:rPr>
              <a:t>Photo © </a:t>
            </a:r>
            <a:r>
              <a:rPr lang="en-US" sz="1000" dirty="0" smtClean="0">
                <a:latin typeface="Calibri" charset="0"/>
              </a:rPr>
              <a:t>Greg Westfall. </a:t>
            </a:r>
            <a:r>
              <a:rPr lang="en-US" sz="1000" dirty="0">
                <a:latin typeface="Calibri" charset="0"/>
              </a:rPr>
              <a:t>Used within rights expressed </a:t>
            </a:r>
            <a:r>
              <a:rPr lang="en-US" sz="1000" dirty="0" smtClean="0">
                <a:latin typeface="Calibri" charset="0"/>
              </a:rPr>
              <a:t>at </a:t>
            </a:r>
            <a:r>
              <a:rPr lang="en-US" sz="1000" dirty="0" smtClean="0">
                <a:latin typeface="Calibri" charset="0"/>
                <a:hlinkClick r:id="rId3"/>
              </a:rPr>
              <a:t>www.flickr.com/photos/imagesbywestfall/3890281501/</a:t>
            </a:r>
            <a:r>
              <a:rPr lang="en-US" sz="1000" dirty="0" smtClean="0">
                <a:latin typeface="Calibri" charset="0"/>
              </a:rPr>
              <a:t> </a:t>
            </a:r>
            <a:endParaRPr lang="en-US" sz="1000" dirty="0">
              <a:latin typeface="Calibri" charset="0"/>
            </a:endParaRPr>
          </a:p>
        </p:txBody>
      </p:sp>
      <p:sp>
        <p:nvSpPr>
          <p:cNvPr id="6" name="Rectangle 2"/>
          <p:cNvSpPr txBox="1">
            <a:spLocks noChangeArrowheads="1"/>
          </p:cNvSpPr>
          <p:nvPr/>
        </p:nvSpPr>
        <p:spPr bwMode="auto">
          <a:xfrm>
            <a:off x="0" y="1066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chemeClr val="tx2"/>
                </a:solidFill>
                <a:effectLst/>
                <a:uLnTx/>
                <a:uFillTx/>
                <a:latin typeface="+mj-lt"/>
                <a:ea typeface="+mj-ea"/>
                <a:cs typeface="+mj-cs"/>
              </a:rPr>
              <a:t>Avoid those exposures you can…</a:t>
            </a:r>
            <a:endParaRPr kumimoji="0" lang="en-US" alt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98612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Amidol</a:t>
            </a:r>
            <a:endParaRPr lang="en-US" dirty="0"/>
          </a:p>
        </p:txBody>
      </p:sp>
      <p:sp>
        <p:nvSpPr>
          <p:cNvPr id="3" name="Content Placeholder 2"/>
          <p:cNvSpPr>
            <a:spLocks noGrp="1"/>
          </p:cNvSpPr>
          <p:nvPr>
            <p:ph idx="1"/>
          </p:nvPr>
        </p:nvSpPr>
        <p:spPr>
          <a:xfrm>
            <a:off x="381000" y="762000"/>
            <a:ext cx="8305800" cy="1981200"/>
          </a:xfrm>
        </p:spPr>
        <p:txBody>
          <a:bodyPr/>
          <a:lstStyle/>
          <a:p>
            <a:r>
              <a:rPr lang="en-US" dirty="0" smtClean="0"/>
              <a:t>Highly toxic by inhalation - asthmagen</a:t>
            </a:r>
          </a:p>
          <a:p>
            <a:r>
              <a:rPr lang="en-US" dirty="0" smtClean="0"/>
              <a:t>Severe irritation and allergies to skin</a:t>
            </a:r>
          </a:p>
          <a:p>
            <a:r>
              <a:rPr lang="en-US" dirty="0" smtClean="0"/>
              <a:t>Absorbed through skin to blood stream</a:t>
            </a:r>
            <a:endParaRPr lang="en-US" dirty="0"/>
          </a:p>
        </p:txBody>
      </p:sp>
      <p:sp>
        <p:nvSpPr>
          <p:cNvPr id="4" name="TextBox 5"/>
          <p:cNvSpPr txBox="1">
            <a:spLocks noChangeArrowheads="1"/>
          </p:cNvSpPr>
          <p:nvPr/>
        </p:nvSpPr>
        <p:spPr bwMode="auto">
          <a:xfrm>
            <a:off x="914400" y="6611938"/>
            <a:ext cx="8229600" cy="246062"/>
          </a:xfrm>
          <a:prstGeom prst="rect">
            <a:avLst/>
          </a:prstGeom>
          <a:noFill/>
          <a:ln w="9525">
            <a:noFill/>
            <a:miter lim="800000"/>
            <a:headEnd/>
            <a:tailEnd/>
          </a:ln>
        </p:spPr>
        <p:txBody>
          <a:bodyPr>
            <a:spAutoFit/>
          </a:bodyPr>
          <a:lstStyle/>
          <a:p>
            <a:pPr algn="r" eaLnBrk="0" hangingPunct="0"/>
            <a:r>
              <a:rPr lang="en-US" sz="1000" dirty="0"/>
              <a:t>Photo </a:t>
            </a:r>
            <a:r>
              <a:rPr lang="en-US" sz="1000" dirty="0" smtClean="0"/>
              <a:t>©</a:t>
            </a:r>
            <a:r>
              <a:rPr lang="en-US" sz="1000" dirty="0" err="1" smtClean="0"/>
              <a:t>Nesster</a:t>
            </a:r>
            <a:r>
              <a:rPr lang="en-US" sz="1000" dirty="0" smtClean="0"/>
              <a:t>. </a:t>
            </a:r>
            <a:r>
              <a:rPr lang="en-US" sz="1000" dirty="0"/>
              <a:t>Used within rights expressed at </a:t>
            </a:r>
            <a:r>
              <a:rPr lang="en-US" sz="1000" dirty="0" smtClean="0">
                <a:hlinkClick r:id="rId2"/>
              </a:rPr>
              <a:t>http://www.flickr.com/photos/nesster/5375201698/</a:t>
            </a:r>
            <a:r>
              <a:rPr lang="en-US" sz="1000" dirty="0" smtClean="0"/>
              <a:t> </a:t>
            </a:r>
            <a:endParaRPr lang="en-US" sz="1000" dirty="0"/>
          </a:p>
        </p:txBody>
      </p:sp>
      <p:sp>
        <p:nvSpPr>
          <p:cNvPr id="8" name="Title 1"/>
          <p:cNvSpPr txBox="1">
            <a:spLocks/>
          </p:cNvSpPr>
          <p:nvPr/>
        </p:nvSpPr>
        <p:spPr bwMode="auto">
          <a:xfrm>
            <a:off x="0" y="3048000"/>
            <a:ext cx="25908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err="1" smtClean="0">
                <a:ln>
                  <a:noFill/>
                </a:ln>
                <a:solidFill>
                  <a:schemeClr val="tx2"/>
                </a:solidFill>
                <a:effectLst/>
                <a:uLnTx/>
                <a:uFillTx/>
                <a:latin typeface="+mj-lt"/>
                <a:ea typeface="+mj-ea"/>
                <a:cs typeface="+mj-cs"/>
              </a:rPr>
              <a:t>Catechin</a:t>
            </a:r>
            <a:r>
              <a:rPr kumimoji="0" lang="en-US" sz="4000" b="0" i="0" u="none" strike="noStrike" kern="0" cap="none" spc="0" normalizeH="0" baseline="0" noProof="0" dirty="0" smtClean="0">
                <a:ln>
                  <a:noFill/>
                </a:ln>
                <a:solidFill>
                  <a:schemeClr val="tx2"/>
                </a:solidFill>
                <a:effectLst/>
                <a:uLnTx/>
                <a:uFillTx/>
                <a:latin typeface="+mj-lt"/>
                <a:ea typeface="+mj-ea"/>
                <a:cs typeface="+mj-cs"/>
              </a:rPr>
              <a:t> (</a:t>
            </a:r>
            <a:r>
              <a:rPr kumimoji="0" lang="en-US" sz="4000" b="0" i="0" u="none" strike="noStrike" kern="0" cap="none" spc="0" normalizeH="0" baseline="0" noProof="0" dirty="0" err="1" smtClean="0">
                <a:ln>
                  <a:noFill/>
                </a:ln>
                <a:solidFill>
                  <a:schemeClr val="tx2"/>
                </a:solidFill>
                <a:effectLst/>
                <a:uLnTx/>
                <a:uFillTx/>
                <a:latin typeface="+mj-lt"/>
                <a:ea typeface="+mj-ea"/>
                <a:cs typeface="+mj-cs"/>
              </a:rPr>
              <a:t>catechol</a:t>
            </a:r>
            <a:r>
              <a:rPr kumimoji="0" lang="en-US" sz="40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txBox="1">
            <a:spLocks/>
          </p:cNvSpPr>
          <p:nvPr/>
        </p:nvSpPr>
        <p:spPr bwMode="auto">
          <a:xfrm>
            <a:off x="2590800" y="30480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Poison by inhalation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Convulsions, damages liver &amp; kidneys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Severe skin irritation and allergies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Absorbed through skin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Ingestion of one gram can be fatal</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2203060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Hydroquinone</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Irritation and allergies from skin contact</a:t>
            </a:r>
          </a:p>
          <a:p>
            <a:r>
              <a:rPr lang="en-US" dirty="0" smtClean="0"/>
              <a:t>Toxic by ingestion</a:t>
            </a:r>
          </a:p>
          <a:p>
            <a:r>
              <a:rPr lang="en-US" dirty="0" smtClean="0"/>
              <a:t>Eye injuries </a:t>
            </a:r>
          </a:p>
        </p:txBody>
      </p:sp>
    </p:spTree>
    <p:extLst>
      <p:ext uri="{BB962C8B-B14F-4D97-AF65-F5344CB8AC3E}">
        <p14:creationId xmlns:p14="http://schemas.microsoft.com/office/powerpoint/2010/main" val="250318592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a:t>
            </a:r>
            <a:r>
              <a:rPr lang="en-US" dirty="0" err="1" smtClean="0"/>
              <a:t>Phenylenediamine</a:t>
            </a:r>
            <a:endParaRPr lang="en-US" dirty="0"/>
          </a:p>
        </p:txBody>
      </p:sp>
      <p:sp>
        <p:nvSpPr>
          <p:cNvPr id="6" name="Content Placeholder 5"/>
          <p:cNvSpPr>
            <a:spLocks noGrp="1"/>
          </p:cNvSpPr>
          <p:nvPr>
            <p:ph idx="1"/>
          </p:nvPr>
        </p:nvSpPr>
        <p:spPr>
          <a:xfrm>
            <a:off x="457200" y="1295401"/>
            <a:ext cx="8229600" cy="2743200"/>
          </a:xfrm>
        </p:spPr>
        <p:txBody>
          <a:bodyPr/>
          <a:lstStyle/>
          <a:p>
            <a:r>
              <a:rPr lang="en-US" dirty="0" smtClean="0"/>
              <a:t>Highly toxic by all routes of exposure</a:t>
            </a:r>
          </a:p>
          <a:p>
            <a:r>
              <a:rPr lang="en-US" dirty="0" smtClean="0"/>
              <a:t>Severe skin allergies</a:t>
            </a:r>
          </a:p>
          <a:p>
            <a:r>
              <a:rPr lang="en-US" dirty="0" smtClean="0"/>
              <a:t>Inhalation can cause severe asthma</a:t>
            </a:r>
          </a:p>
          <a:p>
            <a:r>
              <a:rPr lang="en-US" dirty="0" smtClean="0"/>
              <a:t>Ingestion linked to nervous system damage</a:t>
            </a:r>
          </a:p>
          <a:p>
            <a:pPr>
              <a:buNone/>
            </a:pPr>
            <a:endParaRPr lang="en-US" dirty="0"/>
          </a:p>
        </p:txBody>
      </p:sp>
    </p:spTree>
    <p:extLst>
      <p:ext uri="{BB962C8B-B14F-4D97-AF65-F5344CB8AC3E}">
        <p14:creationId xmlns:p14="http://schemas.microsoft.com/office/powerpoint/2010/main" val="363546462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44562"/>
          </a:xfrm>
        </p:spPr>
        <p:txBody>
          <a:bodyPr/>
          <a:lstStyle/>
          <a:p>
            <a:r>
              <a:rPr lang="en-US" dirty="0" smtClean="0"/>
              <a:t>Reducing risks from developers</a:t>
            </a:r>
            <a:endParaRPr lang="en-US" dirty="0"/>
          </a:p>
        </p:txBody>
      </p:sp>
      <p:sp>
        <p:nvSpPr>
          <p:cNvPr id="6" name="Content Placeholder 5"/>
          <p:cNvSpPr>
            <a:spLocks noGrp="1"/>
          </p:cNvSpPr>
          <p:nvPr>
            <p:ph idx="1"/>
          </p:nvPr>
        </p:nvSpPr>
        <p:spPr>
          <a:xfrm>
            <a:off x="457200" y="1143000"/>
            <a:ext cx="8305800" cy="1905000"/>
          </a:xfrm>
        </p:spPr>
        <p:txBody>
          <a:bodyPr/>
          <a:lstStyle/>
          <a:p>
            <a:r>
              <a:rPr lang="en-US" dirty="0" smtClean="0"/>
              <a:t>Use premixed chemicals to avoid dusts</a:t>
            </a:r>
          </a:p>
          <a:p>
            <a:r>
              <a:rPr lang="en-US" dirty="0" smtClean="0"/>
              <a:t>Adequate ventilation (10-20 air changes/hour)</a:t>
            </a:r>
          </a:p>
          <a:p>
            <a:r>
              <a:rPr lang="en-US" dirty="0" smtClean="0"/>
              <a:t>Protect your skin</a:t>
            </a:r>
            <a:endParaRPr lang="en-US" dirty="0"/>
          </a:p>
        </p:txBody>
      </p:sp>
      <p:sp>
        <p:nvSpPr>
          <p:cNvPr id="4" name="TextBox 3"/>
          <p:cNvSpPr txBox="1">
            <a:spLocks noChangeArrowheads="1"/>
          </p:cNvSpPr>
          <p:nvPr/>
        </p:nvSpPr>
        <p:spPr bwMode="auto">
          <a:xfrm>
            <a:off x="2667000" y="6611779"/>
            <a:ext cx="6477000" cy="246221"/>
          </a:xfrm>
          <a:prstGeom prst="rect">
            <a:avLst/>
          </a:prstGeom>
          <a:noFill/>
          <a:ln w="9525">
            <a:noFill/>
            <a:miter lim="800000"/>
            <a:headEnd/>
            <a:tailEnd/>
          </a:ln>
        </p:spPr>
        <p:txBody>
          <a:bodyPr wrap="square">
            <a:spAutoFit/>
          </a:bodyPr>
          <a:lstStyle/>
          <a:p>
            <a:pPr algn="r"/>
            <a:r>
              <a:rPr lang="en-US" sz="1000" dirty="0"/>
              <a:t>Photo </a:t>
            </a:r>
            <a:r>
              <a:rPr lang="en-US" sz="1000" dirty="0" smtClean="0"/>
              <a:t>©Tom Hart. </a:t>
            </a:r>
            <a:r>
              <a:rPr lang="en-US" sz="1000" dirty="0"/>
              <a:t>Used within rights expressed at </a:t>
            </a:r>
            <a:r>
              <a:rPr lang="en-US" sz="1000" dirty="0" smtClean="0">
                <a:hlinkClick r:id="rId2"/>
              </a:rPr>
              <a:t>http://www.flickr.com/photos/thart2009/6161126958/</a:t>
            </a:r>
            <a:r>
              <a:rPr lang="en-US" sz="1000" dirty="0" smtClean="0"/>
              <a:t>    </a:t>
            </a:r>
            <a:endParaRPr lang="en-US" sz="1000" dirty="0"/>
          </a:p>
        </p:txBody>
      </p:sp>
    </p:spTree>
    <p:extLst>
      <p:ext uri="{BB962C8B-B14F-4D97-AF65-F5344CB8AC3E}">
        <p14:creationId xmlns:p14="http://schemas.microsoft.com/office/powerpoint/2010/main" val="345613804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 y="0"/>
            <a:ext cx="7772400" cy="936625"/>
          </a:xfrm>
        </p:spPr>
        <p:txBody>
          <a:bodyPr>
            <a:normAutofit/>
          </a:bodyPr>
          <a:lstStyle/>
          <a:p>
            <a:pPr eaLnBrk="1" hangingPunct="1"/>
            <a:r>
              <a:rPr lang="en-US" sz="4000" dirty="0" smtClean="0"/>
              <a:t>Ceramics</a:t>
            </a:r>
          </a:p>
        </p:txBody>
      </p:sp>
      <p:sp>
        <p:nvSpPr>
          <p:cNvPr id="8" name="TextBox 7"/>
          <p:cNvSpPr txBox="1">
            <a:spLocks noChangeArrowheads="1"/>
          </p:cNvSpPr>
          <p:nvPr/>
        </p:nvSpPr>
        <p:spPr bwMode="auto">
          <a:xfrm>
            <a:off x="3200400" y="6611938"/>
            <a:ext cx="5943600" cy="246221"/>
          </a:xfrm>
          <a:prstGeom prst="rect">
            <a:avLst/>
          </a:prstGeom>
          <a:noFill/>
          <a:ln w="9525">
            <a:noFill/>
            <a:miter lim="800000"/>
            <a:headEnd/>
            <a:tailEnd/>
          </a:ln>
        </p:spPr>
        <p:txBody>
          <a:bodyPr wrap="square">
            <a:spAutoFit/>
          </a:bodyPr>
          <a:lstStyle/>
          <a:p>
            <a:pPr algn="r"/>
            <a:r>
              <a:rPr lang="en-US" sz="1000" dirty="0">
                <a:latin typeface="Calibri" charset="0"/>
              </a:rPr>
              <a:t>Photo © </a:t>
            </a:r>
            <a:r>
              <a:rPr lang="en-US" sz="1000" dirty="0" smtClean="0">
                <a:latin typeface="Calibri" charset="0"/>
              </a:rPr>
              <a:t>Peter Stevens aka </a:t>
            </a:r>
            <a:r>
              <a:rPr lang="en-US" sz="1000" dirty="0" err="1" smtClean="0">
                <a:latin typeface="Calibri" charset="0"/>
              </a:rPr>
              <a:t>nordique</a:t>
            </a:r>
            <a:r>
              <a:rPr lang="en-US" sz="1000" dirty="0" smtClean="0">
                <a:latin typeface="Calibri" charset="0"/>
              </a:rPr>
              <a:t>:  </a:t>
            </a:r>
            <a:r>
              <a:rPr lang="en-US" sz="1000" dirty="0" smtClean="0">
                <a:latin typeface="+mn-lt"/>
                <a:hlinkClick r:id="rId2"/>
              </a:rPr>
              <a:t>http://www.flickr.com/photos/nordique/7348924478/</a:t>
            </a:r>
            <a:r>
              <a:rPr lang="en-US" sz="1000" dirty="0" smtClean="0">
                <a:latin typeface="+mn-lt"/>
              </a:rPr>
              <a:t> </a:t>
            </a:r>
            <a:endParaRPr lang="en-US" sz="1000" dirty="0">
              <a:latin typeface="Calibri" charset="0"/>
            </a:endParaRPr>
          </a:p>
        </p:txBody>
      </p:sp>
      <p:sp>
        <p:nvSpPr>
          <p:cNvPr id="5" name="Rectangle 2"/>
          <p:cNvSpPr txBox="1">
            <a:spLocks noChangeArrowheads="1"/>
          </p:cNvSpPr>
          <p:nvPr/>
        </p:nvSpPr>
        <p:spPr bwMode="auto">
          <a:xfrm>
            <a:off x="457200" y="1600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Toxic metal exposure risks</a:t>
            </a:r>
          </a:p>
        </p:txBody>
      </p:sp>
      <p:sp>
        <p:nvSpPr>
          <p:cNvPr id="6" name="Rectangle 4"/>
          <p:cNvSpPr txBox="1">
            <a:spLocks noChangeArrowheads="1"/>
          </p:cNvSpPr>
          <p:nvPr/>
        </p:nvSpPr>
        <p:spPr bwMode="auto">
          <a:xfrm>
            <a:off x="2667000" y="3048000"/>
            <a:ext cx="3733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Glaze mixing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Firing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Sanding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Sweeping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Leaching</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3039320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3581400" cy="1143000"/>
          </a:xfrm>
        </p:spPr>
        <p:txBody>
          <a:bodyPr/>
          <a:lstStyle/>
          <a:p>
            <a:pPr eaLnBrk="1" hangingPunct="1"/>
            <a:r>
              <a:rPr lang="en-US" dirty="0" smtClean="0"/>
              <a:t>Glazes</a:t>
            </a:r>
          </a:p>
        </p:txBody>
      </p:sp>
      <p:sp>
        <p:nvSpPr>
          <p:cNvPr id="65539" name="Rectangle 4"/>
          <p:cNvSpPr>
            <a:spLocks noGrp="1" noChangeArrowheads="1"/>
          </p:cNvSpPr>
          <p:nvPr>
            <p:ph type="body" sz="half" idx="1"/>
          </p:nvPr>
        </p:nvSpPr>
        <p:spPr>
          <a:xfrm>
            <a:off x="228600" y="1600200"/>
            <a:ext cx="5257800" cy="2590800"/>
          </a:xfrm>
        </p:spPr>
        <p:txBody>
          <a:bodyPr/>
          <a:lstStyle/>
          <a:p>
            <a:pPr eaLnBrk="1" hangingPunct="1"/>
            <a:r>
              <a:rPr lang="en-US" sz="3200" dirty="0" smtClean="0"/>
              <a:t>Buy premixed to avoid dust</a:t>
            </a:r>
          </a:p>
          <a:p>
            <a:pPr eaLnBrk="1" hangingPunct="1"/>
            <a:r>
              <a:rPr lang="en-US" sz="3200" dirty="0" smtClean="0"/>
              <a:t>This one says “Food Safe</a:t>
            </a:r>
            <a:r>
              <a:rPr lang="en-US" sz="3200" dirty="0" smtClean="0">
                <a:sym typeface="Symbol" pitchFamily="18" charset="2"/>
              </a:rPr>
              <a:t>”</a:t>
            </a:r>
            <a:endParaRPr lang="en-US" sz="3200" dirty="0" smtClean="0"/>
          </a:p>
        </p:txBody>
      </p:sp>
      <p:pic>
        <p:nvPicPr>
          <p:cNvPr id="65540" name="Picture 5" descr="100_359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609599"/>
            <a:ext cx="3581400" cy="6051331"/>
          </a:xfrm>
          <a:prstGeom prst="rect">
            <a:avLst/>
          </a:prstGeom>
          <a:noFill/>
          <a:ln w="9525">
            <a:noFill/>
            <a:miter lim="800000"/>
            <a:headEnd/>
            <a:tailEnd/>
          </a:ln>
        </p:spPr>
      </p:pic>
      <p:sp>
        <p:nvSpPr>
          <p:cNvPr id="65543" name="TextBox 4"/>
          <p:cNvSpPr txBox="1">
            <a:spLocks noChangeArrowheads="1"/>
          </p:cNvSpPr>
          <p:nvPr/>
        </p:nvSpPr>
        <p:spPr bwMode="auto">
          <a:xfrm>
            <a:off x="7391400" y="6611938"/>
            <a:ext cx="1752600" cy="246062"/>
          </a:xfrm>
          <a:prstGeom prst="rect">
            <a:avLst/>
          </a:prstGeom>
          <a:noFill/>
          <a:ln w="9525">
            <a:noFill/>
            <a:miter lim="800000"/>
            <a:headEnd/>
            <a:tailEnd/>
          </a:ln>
        </p:spPr>
        <p:txBody>
          <a:bodyPr>
            <a:spAutoFit/>
          </a:bodyPr>
          <a:lstStyle/>
          <a:p>
            <a:pPr algn="r"/>
            <a:r>
              <a:rPr lang="en-US" sz="1000"/>
              <a:t>Photo: Dave Waddell</a:t>
            </a:r>
          </a:p>
        </p:txBody>
      </p:sp>
    </p:spTree>
    <p:extLst>
      <p:ext uri="{BB962C8B-B14F-4D97-AF65-F5344CB8AC3E}">
        <p14:creationId xmlns:p14="http://schemas.microsoft.com/office/powerpoint/2010/main" val="216488567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3581400" cy="1143000"/>
          </a:xfrm>
        </p:spPr>
        <p:txBody>
          <a:bodyPr/>
          <a:lstStyle/>
          <a:p>
            <a:pPr eaLnBrk="1" hangingPunct="1"/>
            <a:r>
              <a:rPr lang="en-US" dirty="0" smtClean="0"/>
              <a:t>Wait a minute</a:t>
            </a:r>
          </a:p>
        </p:txBody>
      </p:sp>
      <p:sp>
        <p:nvSpPr>
          <p:cNvPr id="65539" name="Rectangle 4"/>
          <p:cNvSpPr>
            <a:spLocks noGrp="1" noChangeArrowheads="1"/>
          </p:cNvSpPr>
          <p:nvPr>
            <p:ph type="body" sz="half" idx="1"/>
          </p:nvPr>
        </p:nvSpPr>
        <p:spPr>
          <a:xfrm>
            <a:off x="228600" y="1600200"/>
            <a:ext cx="5257800" cy="2590800"/>
          </a:xfrm>
        </p:spPr>
        <p:txBody>
          <a:bodyPr/>
          <a:lstStyle/>
          <a:p>
            <a:pPr eaLnBrk="1" hangingPunct="1"/>
            <a:r>
              <a:rPr lang="en-US" sz="3200" dirty="0" smtClean="0"/>
              <a:t>What’s that symbol?</a:t>
            </a:r>
          </a:p>
        </p:txBody>
      </p:sp>
      <p:sp>
        <p:nvSpPr>
          <p:cNvPr id="65543" name="TextBox 4"/>
          <p:cNvSpPr txBox="1">
            <a:spLocks noChangeArrowheads="1"/>
          </p:cNvSpPr>
          <p:nvPr/>
        </p:nvSpPr>
        <p:spPr bwMode="auto">
          <a:xfrm>
            <a:off x="7391400" y="6611938"/>
            <a:ext cx="1752600" cy="246062"/>
          </a:xfrm>
          <a:prstGeom prst="rect">
            <a:avLst/>
          </a:prstGeom>
          <a:noFill/>
          <a:ln w="9525">
            <a:noFill/>
            <a:miter lim="800000"/>
            <a:headEnd/>
            <a:tailEnd/>
          </a:ln>
        </p:spPr>
        <p:txBody>
          <a:bodyPr>
            <a:spAutoFit/>
          </a:bodyPr>
          <a:lstStyle/>
          <a:p>
            <a:pPr algn="r"/>
            <a:r>
              <a:rPr lang="en-US" sz="1000"/>
              <a:t>Photo: Dave Waddell</a:t>
            </a:r>
          </a:p>
        </p:txBody>
      </p:sp>
      <p:pic>
        <p:nvPicPr>
          <p:cNvPr id="6" name="Picture 5" descr="100_360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724401" y="533400"/>
            <a:ext cx="4175760" cy="4902790"/>
          </a:xfrm>
          <a:prstGeom prst="rect">
            <a:avLst/>
          </a:prstGeom>
        </p:spPr>
      </p:pic>
      <p:sp>
        <p:nvSpPr>
          <p:cNvPr id="7" name="Donut 6"/>
          <p:cNvSpPr/>
          <p:nvPr/>
        </p:nvSpPr>
        <p:spPr>
          <a:xfrm>
            <a:off x="4572000" y="1981200"/>
            <a:ext cx="1752600" cy="1676400"/>
          </a:xfrm>
          <a:prstGeom prst="donut">
            <a:avLst>
              <a:gd name="adj" fmla="val 9865"/>
            </a:avLst>
          </a:prstGeom>
          <a:solidFill>
            <a:srgbClr val="FF0000"/>
          </a:solidFill>
          <a:ln w="28575">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8" name="Rectangle 2"/>
          <p:cNvSpPr txBox="1">
            <a:spLocks noChangeArrowheads="1"/>
          </p:cNvSpPr>
          <p:nvPr/>
        </p:nvSpPr>
        <p:spPr bwMode="auto">
          <a:xfrm>
            <a:off x="685800" y="54102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Read the labels carefully</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4084326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14400" y="0"/>
            <a:ext cx="7772400" cy="1371600"/>
          </a:xfrm>
        </p:spPr>
        <p:txBody>
          <a:bodyPr/>
          <a:lstStyle/>
          <a:p>
            <a:pPr lvl="0" eaLnBrk="1" hangingPunct="1"/>
            <a:r>
              <a:rPr lang="en-US" sz="4000" dirty="0" smtClean="0"/>
              <a:t>Jewelry</a:t>
            </a:r>
          </a:p>
        </p:txBody>
      </p:sp>
      <p:sp>
        <p:nvSpPr>
          <p:cNvPr id="7" name="Text Box 6"/>
          <p:cNvSpPr txBox="1">
            <a:spLocks noChangeArrowheads="1"/>
          </p:cNvSpPr>
          <p:nvPr/>
        </p:nvSpPr>
        <p:spPr bwMode="auto">
          <a:xfrm>
            <a:off x="5410200" y="6457950"/>
            <a:ext cx="3733800" cy="246221"/>
          </a:xfrm>
          <a:prstGeom prst="rect">
            <a:avLst/>
          </a:prstGeom>
          <a:noFill/>
          <a:ln w="9525">
            <a:noFill/>
            <a:miter lim="800000"/>
            <a:headEnd/>
            <a:tailEnd/>
          </a:ln>
        </p:spPr>
        <p:txBody>
          <a:bodyPr wrap="square">
            <a:spAutoFit/>
          </a:bodyPr>
          <a:lstStyle/>
          <a:p>
            <a:pPr algn="r">
              <a:spcBef>
                <a:spcPct val="50000"/>
              </a:spcBef>
            </a:pPr>
            <a:r>
              <a:rPr lang="en-US" sz="1000" dirty="0"/>
              <a:t>Photo © </a:t>
            </a:r>
            <a:r>
              <a:rPr lang="en-US" sz="1000" dirty="0" smtClean="0"/>
              <a:t>Joe Diels</a:t>
            </a:r>
            <a:r>
              <a:rPr lang="en-US" sz="1000" dirty="0"/>
              <a:t>– </a:t>
            </a:r>
            <a:r>
              <a:rPr lang="en-US" sz="1000" dirty="0">
                <a:hlinkClick r:id="rId3"/>
              </a:rPr>
              <a:t>https://</a:t>
            </a:r>
            <a:r>
              <a:rPr lang="en-US" sz="1000" dirty="0" smtClean="0">
                <a:hlinkClick r:id="rId3"/>
              </a:rPr>
              <a:t>flic.kr/p/6TBtXy</a:t>
            </a:r>
            <a:r>
              <a:rPr lang="en-US" sz="1000" dirty="0" smtClean="0"/>
              <a:t> </a:t>
            </a:r>
            <a:endParaRPr lang="en-US" sz="1000" dirty="0"/>
          </a:p>
        </p:txBody>
      </p:sp>
      <p:sp>
        <p:nvSpPr>
          <p:cNvPr id="5" name="Rectangle 2"/>
          <p:cNvSpPr txBox="1">
            <a:spLocks noChangeArrowheads="1"/>
          </p:cNvSpPr>
          <p:nvPr/>
        </p:nvSpPr>
        <p:spPr bwMode="auto">
          <a:xfrm>
            <a:off x="381000" y="12192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Soldering and brazing hazards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6" name="Rectangle 2"/>
          <p:cNvSpPr txBox="1">
            <a:spLocks noChangeArrowheads="1"/>
          </p:cNvSpPr>
          <p:nvPr/>
        </p:nvSpPr>
        <p:spPr bwMode="auto">
          <a:xfrm>
            <a:off x="457200" y="2514600"/>
            <a:ext cx="3657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Smoke is dust</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Rectangle 4"/>
          <p:cNvSpPr txBox="1">
            <a:spLocks noChangeArrowheads="1"/>
          </p:cNvSpPr>
          <p:nvPr/>
        </p:nvSpPr>
        <p:spPr bwMode="auto">
          <a:xfrm>
            <a:off x="228600" y="4038600"/>
            <a:ext cx="4953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Ultrafine particles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Deeply inhaled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Readily enter bloodstream</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90675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r>
              <a:rPr lang="en-US" dirty="0" smtClean="0"/>
              <a:t>Hazardous metals of concern</a:t>
            </a:r>
            <a:endParaRPr lang="en-US" dirty="0"/>
          </a:p>
        </p:txBody>
      </p:sp>
      <p:sp>
        <p:nvSpPr>
          <p:cNvPr id="3" name="Content Placeholder 2"/>
          <p:cNvSpPr>
            <a:spLocks noGrp="1"/>
          </p:cNvSpPr>
          <p:nvPr>
            <p:ph idx="1"/>
          </p:nvPr>
        </p:nvSpPr>
        <p:spPr>
          <a:xfrm>
            <a:off x="457200" y="1371601"/>
            <a:ext cx="8229600" cy="2743200"/>
          </a:xfrm>
        </p:spPr>
        <p:txBody>
          <a:bodyPr/>
          <a:lstStyle/>
          <a:p>
            <a:r>
              <a:rPr lang="en-US" sz="3600" dirty="0" smtClean="0"/>
              <a:t>Lead</a:t>
            </a:r>
          </a:p>
          <a:p>
            <a:pPr lvl="1"/>
            <a:r>
              <a:rPr lang="en-US" sz="3200" dirty="0"/>
              <a:t>Neurotoxin</a:t>
            </a:r>
          </a:p>
          <a:p>
            <a:r>
              <a:rPr lang="en-US" sz="3600" dirty="0" smtClean="0"/>
              <a:t>Cadmium</a:t>
            </a:r>
          </a:p>
          <a:p>
            <a:pPr lvl="1"/>
            <a:r>
              <a:rPr lang="en-US" sz="3200" dirty="0"/>
              <a:t>C</a:t>
            </a:r>
            <a:r>
              <a:rPr lang="en-US" sz="3200" dirty="0" smtClean="0"/>
              <a:t>arcinogen by inhalation</a:t>
            </a:r>
          </a:p>
          <a:p>
            <a:r>
              <a:rPr lang="en-US" sz="3600" dirty="0" smtClean="0"/>
              <a:t>Nickel</a:t>
            </a:r>
          </a:p>
          <a:p>
            <a:pPr lvl="1"/>
            <a:r>
              <a:rPr lang="en-US" sz="3200" dirty="0"/>
              <a:t>C</a:t>
            </a:r>
            <a:r>
              <a:rPr lang="en-US" sz="3200" dirty="0" smtClean="0"/>
              <a:t>arcinogen by inhalation, skin sensitizer</a:t>
            </a:r>
          </a:p>
        </p:txBody>
      </p:sp>
    </p:spTree>
    <p:extLst>
      <p:ext uri="{BB962C8B-B14F-4D97-AF65-F5344CB8AC3E}">
        <p14:creationId xmlns:p14="http://schemas.microsoft.com/office/powerpoint/2010/main" val="165576040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229600" cy="792162"/>
          </a:xfrm>
        </p:spPr>
        <p:txBody>
          <a:bodyPr/>
          <a:lstStyle/>
          <a:p>
            <a:pPr eaLnBrk="1" hangingPunct="1">
              <a:defRPr/>
            </a:pPr>
            <a:r>
              <a:rPr lang="en-US" sz="4400" kern="1200" dirty="0" smtClean="0"/>
              <a:t>Toxins linked to soldering/brazing</a:t>
            </a:r>
          </a:p>
        </p:txBody>
      </p:sp>
      <p:sp>
        <p:nvSpPr>
          <p:cNvPr id="17" name="Content Placeholder 16"/>
          <p:cNvSpPr>
            <a:spLocks noGrp="1"/>
          </p:cNvSpPr>
          <p:nvPr>
            <p:ph idx="1"/>
          </p:nvPr>
        </p:nvSpPr>
        <p:spPr>
          <a:xfrm>
            <a:off x="76200" y="1676400"/>
            <a:ext cx="5181600" cy="3733800"/>
          </a:xfrm>
        </p:spPr>
        <p:txBody>
          <a:bodyPr/>
          <a:lstStyle/>
          <a:p>
            <a:r>
              <a:rPr lang="en-US" dirty="0" smtClean="0"/>
              <a:t>Some metal fumes released</a:t>
            </a:r>
          </a:p>
          <a:p>
            <a:pPr lvl="1"/>
            <a:r>
              <a:rPr lang="en-US" dirty="0" smtClean="0"/>
              <a:t>Lead, cadmium, silver, nickel</a:t>
            </a:r>
          </a:p>
          <a:p>
            <a:pPr lvl="1"/>
            <a:r>
              <a:rPr lang="en-US" dirty="0" smtClean="0"/>
              <a:t>Not a problem if good ventilation is provided</a:t>
            </a:r>
          </a:p>
          <a:p>
            <a:r>
              <a:rPr lang="en-US" dirty="0" smtClean="0"/>
              <a:t>Fluoride-based flux</a:t>
            </a:r>
          </a:p>
          <a:p>
            <a:pPr lvl="1"/>
            <a:r>
              <a:rPr lang="en-US" dirty="0" smtClean="0"/>
              <a:t>Toxic</a:t>
            </a:r>
          </a:p>
          <a:p>
            <a:pPr lvl="1"/>
            <a:r>
              <a:rPr lang="en-US" dirty="0" smtClean="0"/>
              <a:t>Bone and teeth defects</a:t>
            </a:r>
          </a:p>
        </p:txBody>
      </p:sp>
      <p:sp>
        <p:nvSpPr>
          <p:cNvPr id="57349" name="Rectangle 5"/>
          <p:cNvSpPr>
            <a:spLocks noChangeArrowheads="1"/>
          </p:cNvSpPr>
          <p:nvPr/>
        </p:nvSpPr>
        <p:spPr bwMode="auto">
          <a:xfrm>
            <a:off x="1" y="3198168"/>
            <a:ext cx="184731" cy="461665"/>
          </a:xfrm>
          <a:prstGeom prst="rect">
            <a:avLst/>
          </a:prstGeom>
          <a:noFill/>
          <a:ln w="12699">
            <a:noFill/>
            <a:miter lim="800000"/>
            <a:headEnd type="none" w="sm" len="sm"/>
            <a:tailEnd type="none" w="sm" len="sm"/>
          </a:ln>
        </p:spPr>
        <p:txBody>
          <a:bodyPr wrap="none" anchor="ctr">
            <a:spAutoFit/>
          </a:bodyPr>
          <a:lstStyle/>
          <a:p>
            <a:endParaRPr lang="en-US" sz="2400">
              <a:latin typeface="Times New Roman" pitchFamily="18" charset="0"/>
            </a:endParaRPr>
          </a:p>
        </p:txBody>
      </p:sp>
      <p:sp>
        <p:nvSpPr>
          <p:cNvPr id="9" name="TextBox 5"/>
          <p:cNvSpPr txBox="1">
            <a:spLocks noChangeArrowheads="1"/>
          </p:cNvSpPr>
          <p:nvPr/>
        </p:nvSpPr>
        <p:spPr bwMode="auto">
          <a:xfrm>
            <a:off x="6324600" y="6427114"/>
            <a:ext cx="2819400" cy="430887"/>
          </a:xfrm>
          <a:prstGeom prst="rect">
            <a:avLst/>
          </a:prstGeom>
          <a:noFill/>
          <a:ln w="9525">
            <a:noFill/>
            <a:miter lim="800000"/>
            <a:headEnd/>
            <a:tailEnd/>
          </a:ln>
        </p:spPr>
        <p:txBody>
          <a:bodyPr wrap="square">
            <a:spAutoFit/>
          </a:bodyPr>
          <a:lstStyle/>
          <a:p>
            <a:pPr algn="r"/>
            <a:r>
              <a:rPr lang="en-US" sz="1100" dirty="0"/>
              <a:t>Photo </a:t>
            </a:r>
            <a:r>
              <a:rPr lang="en-US" sz="1100" dirty="0" smtClean="0"/>
              <a:t>© </a:t>
            </a:r>
            <a:r>
              <a:rPr lang="en-US" sz="1100" dirty="0" smtClean="0">
                <a:hlinkClick r:id="rId3"/>
              </a:rPr>
              <a:t>www.mountainmade.com</a:t>
            </a:r>
            <a:r>
              <a:rPr lang="en-US" sz="1100" dirty="0" smtClean="0"/>
              <a:t> </a:t>
            </a:r>
          </a:p>
          <a:p>
            <a:pPr algn="r"/>
            <a:r>
              <a:rPr lang="en-US" sz="1100" dirty="0" smtClean="0"/>
              <a:t>   </a:t>
            </a:r>
            <a:r>
              <a:rPr lang="en-US" sz="1100" dirty="0"/>
              <a:t>Used </a:t>
            </a:r>
            <a:r>
              <a:rPr lang="en-US" sz="1100" dirty="0" smtClean="0"/>
              <a:t>with permission </a:t>
            </a:r>
            <a:endParaRPr lang="en-US" sz="1100" dirty="0"/>
          </a:p>
        </p:txBody>
      </p:sp>
    </p:spTree>
    <p:extLst>
      <p:ext uri="{BB962C8B-B14F-4D97-AF65-F5344CB8AC3E}">
        <p14:creationId xmlns:p14="http://schemas.microsoft.com/office/powerpoint/2010/main" val="20265953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0"/>
          <p:cNvSpPr>
            <a:spLocks noGrp="1" noChangeArrowheads="1"/>
          </p:cNvSpPr>
          <p:nvPr>
            <p:ph type="title" idx="4294967295"/>
          </p:nvPr>
        </p:nvSpPr>
        <p:spPr>
          <a:xfrm>
            <a:off x="0" y="0"/>
            <a:ext cx="9144000" cy="990600"/>
          </a:xfrm>
        </p:spPr>
        <p:txBody>
          <a:bodyPr/>
          <a:lstStyle/>
          <a:p>
            <a:pPr eaLnBrk="1" hangingPunct="1"/>
            <a:r>
              <a:rPr lang="en-US" sz="4800" b="1" dirty="0" smtClean="0"/>
              <a:t>Routes of exposure</a:t>
            </a:r>
          </a:p>
        </p:txBody>
      </p:sp>
      <p:sp>
        <p:nvSpPr>
          <p:cNvPr id="9219" name="TextBox 8"/>
          <p:cNvSpPr txBox="1">
            <a:spLocks noChangeArrowheads="1"/>
          </p:cNvSpPr>
          <p:nvPr/>
        </p:nvSpPr>
        <p:spPr bwMode="auto">
          <a:xfrm>
            <a:off x="990600" y="5715000"/>
            <a:ext cx="1752600" cy="523875"/>
          </a:xfrm>
          <a:prstGeom prst="rect">
            <a:avLst/>
          </a:prstGeom>
          <a:noFill/>
          <a:ln w="9525">
            <a:noFill/>
            <a:miter lim="800000"/>
            <a:headEnd/>
            <a:tailEnd/>
          </a:ln>
        </p:spPr>
        <p:txBody>
          <a:bodyPr>
            <a:spAutoFit/>
          </a:bodyPr>
          <a:lstStyle/>
          <a:p>
            <a:r>
              <a:rPr lang="en-US" sz="2800">
                <a:latin typeface="Calibri" charset="0"/>
              </a:rPr>
              <a:t>Swallow It</a:t>
            </a:r>
          </a:p>
        </p:txBody>
      </p:sp>
      <p:sp>
        <p:nvSpPr>
          <p:cNvPr id="9220" name="TextBox 9"/>
          <p:cNvSpPr txBox="1">
            <a:spLocks noChangeArrowheads="1"/>
          </p:cNvSpPr>
          <p:nvPr/>
        </p:nvSpPr>
        <p:spPr bwMode="auto">
          <a:xfrm>
            <a:off x="3657600" y="5638800"/>
            <a:ext cx="2362200" cy="523875"/>
          </a:xfrm>
          <a:prstGeom prst="rect">
            <a:avLst/>
          </a:prstGeom>
          <a:noFill/>
          <a:ln w="9525">
            <a:noFill/>
            <a:miter lim="800000"/>
            <a:headEnd/>
            <a:tailEnd/>
          </a:ln>
        </p:spPr>
        <p:txBody>
          <a:bodyPr>
            <a:spAutoFit/>
          </a:bodyPr>
          <a:lstStyle/>
          <a:p>
            <a:r>
              <a:rPr lang="en-US" sz="2800">
                <a:latin typeface="Calibri" charset="0"/>
              </a:rPr>
              <a:t>Breathe It</a:t>
            </a:r>
          </a:p>
        </p:txBody>
      </p:sp>
      <p:sp>
        <p:nvSpPr>
          <p:cNvPr id="9221" name="TextBox 10"/>
          <p:cNvSpPr txBox="1">
            <a:spLocks noChangeArrowheads="1"/>
          </p:cNvSpPr>
          <p:nvPr/>
        </p:nvSpPr>
        <p:spPr bwMode="auto">
          <a:xfrm>
            <a:off x="6629400" y="5638800"/>
            <a:ext cx="2286000" cy="954107"/>
          </a:xfrm>
          <a:prstGeom prst="rect">
            <a:avLst/>
          </a:prstGeom>
          <a:noFill/>
          <a:ln w="9525">
            <a:noFill/>
            <a:miter lim="800000"/>
            <a:headEnd/>
            <a:tailEnd/>
          </a:ln>
        </p:spPr>
        <p:txBody>
          <a:bodyPr>
            <a:spAutoFit/>
          </a:bodyPr>
          <a:lstStyle/>
          <a:p>
            <a:r>
              <a:rPr lang="en-US" sz="2800" dirty="0">
                <a:latin typeface="Calibri" charset="0"/>
              </a:rPr>
              <a:t>Touch </a:t>
            </a:r>
            <a:r>
              <a:rPr lang="en-US" sz="2800" dirty="0" smtClean="0">
                <a:latin typeface="Calibri" charset="0"/>
              </a:rPr>
              <a:t>It</a:t>
            </a:r>
          </a:p>
          <a:p>
            <a:r>
              <a:rPr lang="en-US" sz="2800" dirty="0" smtClean="0">
                <a:latin typeface="Calibri" charset="0"/>
              </a:rPr>
              <a:t>Inject It</a:t>
            </a:r>
            <a:endParaRPr lang="en-US" sz="2800" dirty="0">
              <a:latin typeface="Calibri" charset="0"/>
            </a:endParaRPr>
          </a:p>
        </p:txBody>
      </p:sp>
      <p:sp>
        <p:nvSpPr>
          <p:cNvPr id="9224" name="TextBox 11"/>
          <p:cNvSpPr txBox="1">
            <a:spLocks noChangeArrowheads="1"/>
          </p:cNvSpPr>
          <p:nvPr/>
        </p:nvSpPr>
        <p:spPr bwMode="auto">
          <a:xfrm>
            <a:off x="6477000" y="6553200"/>
            <a:ext cx="2514600" cy="246063"/>
          </a:xfrm>
          <a:prstGeom prst="rect">
            <a:avLst/>
          </a:prstGeom>
          <a:noFill/>
          <a:ln w="9525">
            <a:noFill/>
            <a:miter lim="800000"/>
            <a:headEnd/>
            <a:tailEnd/>
          </a:ln>
        </p:spPr>
        <p:txBody>
          <a:bodyPr>
            <a:spAutoFit/>
          </a:bodyPr>
          <a:lstStyle/>
          <a:p>
            <a:r>
              <a:rPr lang="en-US" sz="1000">
                <a:latin typeface="Calibri" charset="0"/>
              </a:rPr>
              <a:t>Photo by Linda James -Public domain</a:t>
            </a:r>
          </a:p>
        </p:txBody>
      </p:sp>
      <p:sp>
        <p:nvSpPr>
          <p:cNvPr id="9226" name="TextBox 13"/>
          <p:cNvSpPr txBox="1">
            <a:spLocks noChangeArrowheads="1"/>
          </p:cNvSpPr>
          <p:nvPr/>
        </p:nvSpPr>
        <p:spPr bwMode="auto">
          <a:xfrm>
            <a:off x="1295400" y="6581775"/>
            <a:ext cx="3200400" cy="246063"/>
          </a:xfrm>
          <a:prstGeom prst="rect">
            <a:avLst/>
          </a:prstGeom>
          <a:noFill/>
          <a:ln w="9525">
            <a:noFill/>
            <a:miter lim="800000"/>
            <a:headEnd/>
            <a:tailEnd/>
          </a:ln>
        </p:spPr>
        <p:txBody>
          <a:bodyPr>
            <a:spAutoFit/>
          </a:bodyPr>
          <a:lstStyle/>
          <a:p>
            <a:r>
              <a:rPr lang="en-US" sz="1000">
                <a:latin typeface="Calibri" charset="0"/>
              </a:rPr>
              <a:t>Photos by Petr Kratochvil- Public domain</a:t>
            </a:r>
          </a:p>
        </p:txBody>
      </p:sp>
      <p:sp>
        <p:nvSpPr>
          <p:cNvPr id="11" name="Title 1"/>
          <p:cNvSpPr txBox="1">
            <a:spLocks/>
          </p:cNvSpPr>
          <p:nvPr/>
        </p:nvSpPr>
        <p:spPr>
          <a:xfrm>
            <a:off x="457200" y="1981200"/>
            <a:ext cx="83820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Calibri" panose="020F0502020204030204" pitchFamily="34" charset="0"/>
                <a:ea typeface="+mj-ea"/>
                <a:cs typeface="+mj-cs"/>
              </a:rPr>
              <a:t>Inhalation is easiest route of exposure</a:t>
            </a:r>
            <a:br>
              <a:rPr kumimoji="0" lang="en-US" sz="4000" b="0" i="0" u="none" strike="noStrike" kern="0" cap="none" spc="0" normalizeH="0" baseline="0" noProof="0" smtClean="0">
                <a:ln>
                  <a:noFill/>
                </a:ln>
                <a:solidFill>
                  <a:schemeClr val="tx2"/>
                </a:solidFill>
                <a:effectLst/>
                <a:uLnTx/>
                <a:uFillTx/>
                <a:latin typeface="Calibri" panose="020F0502020204030204" pitchFamily="34" charset="0"/>
                <a:ea typeface="+mj-ea"/>
                <a:cs typeface="+mj-cs"/>
              </a:rPr>
            </a:br>
            <a:r>
              <a:rPr kumimoji="0" lang="en-US" sz="4000" b="0" i="0" u="none" strike="noStrike" kern="0" cap="none" spc="0" normalizeH="0" baseline="0" noProof="0" smtClean="0">
                <a:ln>
                  <a:noFill/>
                </a:ln>
                <a:solidFill>
                  <a:schemeClr val="tx2"/>
                </a:solidFill>
                <a:effectLst/>
                <a:uLnTx/>
                <a:uFillTx/>
                <a:latin typeface="Calibri" panose="020F0502020204030204" pitchFamily="34" charset="0"/>
                <a:ea typeface="+mj-ea"/>
                <a:cs typeface="+mj-cs"/>
              </a:rPr>
              <a:t>Acids, dusts and solvents</a:t>
            </a:r>
            <a:endParaRPr kumimoji="0" lang="en-US" sz="4000" b="0" i="0" u="none" strike="noStrike" kern="0" cap="none" spc="0" normalizeH="0" baseline="0" noProof="0" dirty="0" smtClean="0">
              <a:ln>
                <a:noFill/>
              </a:ln>
              <a:solidFill>
                <a:schemeClr val="tx2"/>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05943404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Use a fluoride-free, borax flux</a:t>
            </a:r>
            <a:endParaRPr lang="en-US" dirty="0"/>
          </a:p>
        </p:txBody>
      </p:sp>
      <p:sp>
        <p:nvSpPr>
          <p:cNvPr id="7" name="TextBox 4"/>
          <p:cNvSpPr txBox="1">
            <a:spLocks noChangeArrowheads="1"/>
          </p:cNvSpPr>
          <p:nvPr/>
        </p:nvSpPr>
        <p:spPr bwMode="auto">
          <a:xfrm>
            <a:off x="6400800" y="6611938"/>
            <a:ext cx="2743200" cy="246221"/>
          </a:xfrm>
          <a:prstGeom prst="rect">
            <a:avLst/>
          </a:prstGeom>
          <a:noFill/>
          <a:ln w="9525">
            <a:noFill/>
            <a:miter lim="800000"/>
            <a:headEnd/>
            <a:tailEnd/>
          </a:ln>
        </p:spPr>
        <p:txBody>
          <a:bodyPr>
            <a:spAutoFit/>
          </a:bodyPr>
          <a:lstStyle/>
          <a:p>
            <a:pPr algn="r"/>
            <a:r>
              <a:rPr lang="en-US" sz="1000" dirty="0"/>
              <a:t>King County </a:t>
            </a:r>
            <a:r>
              <a:rPr lang="en-US" sz="1000" dirty="0" smtClean="0"/>
              <a:t>photos by </a:t>
            </a:r>
            <a:r>
              <a:rPr lang="en-US" sz="1000" dirty="0"/>
              <a:t>Dave Waddell</a:t>
            </a:r>
          </a:p>
        </p:txBody>
      </p:sp>
      <p:sp>
        <p:nvSpPr>
          <p:cNvPr id="12" name="Title 1"/>
          <p:cNvSpPr txBox="1">
            <a:spLocks/>
          </p:cNvSpPr>
          <p:nvPr/>
        </p:nvSpPr>
        <p:spPr bwMode="auto">
          <a:xfrm>
            <a:off x="381000" y="838199"/>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Safer pickle options?</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3" name="Content Placeholder 2"/>
          <p:cNvSpPr>
            <a:spLocks noGrp="1"/>
          </p:cNvSpPr>
          <p:nvPr>
            <p:ph idx="1"/>
          </p:nvPr>
        </p:nvSpPr>
        <p:spPr>
          <a:xfrm>
            <a:off x="381000" y="1905000"/>
            <a:ext cx="7086600" cy="1447800"/>
          </a:xfrm>
        </p:spPr>
        <p:txBody>
          <a:bodyPr/>
          <a:lstStyle/>
          <a:p>
            <a:r>
              <a:rPr lang="en-US" dirty="0" smtClean="0"/>
              <a:t>Citric acid</a:t>
            </a:r>
          </a:p>
          <a:p>
            <a:r>
              <a:rPr lang="en-US" dirty="0" smtClean="0"/>
              <a:t>Acetic acid (vinegar) and salt</a:t>
            </a:r>
          </a:p>
        </p:txBody>
      </p:sp>
    </p:spTree>
    <p:extLst>
      <p:ext uri="{BB962C8B-B14F-4D97-AF65-F5344CB8AC3E}">
        <p14:creationId xmlns:p14="http://schemas.microsoft.com/office/powerpoint/2010/main" val="163413473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Make your pickle last!</a:t>
            </a:r>
            <a:endParaRPr lang="en-US" dirty="0"/>
          </a:p>
        </p:txBody>
      </p:sp>
      <p:sp>
        <p:nvSpPr>
          <p:cNvPr id="3" name="Content Placeholder 2"/>
          <p:cNvSpPr>
            <a:spLocks noGrp="1"/>
          </p:cNvSpPr>
          <p:nvPr>
            <p:ph idx="1"/>
          </p:nvPr>
        </p:nvSpPr>
        <p:spPr>
          <a:xfrm>
            <a:off x="533400" y="1066800"/>
            <a:ext cx="8229600" cy="1600200"/>
          </a:xfrm>
        </p:spPr>
        <p:txBody>
          <a:bodyPr/>
          <a:lstStyle/>
          <a:p>
            <a:r>
              <a:rPr lang="en-US" dirty="0" smtClean="0"/>
              <a:t>Avoid contamination! </a:t>
            </a:r>
          </a:p>
          <a:p>
            <a:r>
              <a:rPr lang="en-US" dirty="0" smtClean="0"/>
              <a:t>Just add a bit of water to replace evaporation</a:t>
            </a:r>
            <a:endParaRPr lang="en-US" dirty="0"/>
          </a:p>
        </p:txBody>
      </p:sp>
      <p:sp>
        <p:nvSpPr>
          <p:cNvPr id="6" name="TextBox 5"/>
          <p:cNvSpPr txBox="1">
            <a:spLocks noChangeArrowheads="1"/>
          </p:cNvSpPr>
          <p:nvPr/>
        </p:nvSpPr>
        <p:spPr bwMode="auto">
          <a:xfrm>
            <a:off x="3200400" y="6611938"/>
            <a:ext cx="5943600" cy="246221"/>
          </a:xfrm>
          <a:prstGeom prst="rect">
            <a:avLst/>
          </a:prstGeom>
          <a:noFill/>
          <a:ln w="9525">
            <a:noFill/>
            <a:miter lim="800000"/>
            <a:headEnd/>
            <a:tailEnd/>
          </a:ln>
        </p:spPr>
        <p:txBody>
          <a:bodyPr wrap="square">
            <a:spAutoFit/>
          </a:bodyPr>
          <a:lstStyle/>
          <a:p>
            <a:r>
              <a:rPr lang="en-US" sz="1000" dirty="0">
                <a:latin typeface="Calibri" charset="0"/>
              </a:rPr>
              <a:t>Photo © </a:t>
            </a:r>
            <a:r>
              <a:rPr lang="en-US" sz="1000" dirty="0" smtClean="0">
                <a:latin typeface="Calibri" charset="0"/>
              </a:rPr>
              <a:t>Derek </a:t>
            </a:r>
            <a:r>
              <a:rPr lang="en-US" sz="1000" dirty="0" err="1" smtClean="0">
                <a:latin typeface="Calibri" charset="0"/>
              </a:rPr>
              <a:t>Gavey</a:t>
            </a:r>
            <a:r>
              <a:rPr lang="en-US" sz="1000" dirty="0" smtClean="0">
                <a:latin typeface="Calibri" charset="0"/>
              </a:rPr>
              <a:t>. </a:t>
            </a:r>
            <a:r>
              <a:rPr lang="en-US" sz="1000" dirty="0">
                <a:latin typeface="Calibri" charset="0"/>
              </a:rPr>
              <a:t>Used within rights expressed </a:t>
            </a:r>
            <a:r>
              <a:rPr lang="en-US" sz="1000" dirty="0">
                <a:latin typeface="+mn-lt"/>
              </a:rPr>
              <a:t>at </a:t>
            </a:r>
            <a:r>
              <a:rPr lang="en-US" sz="1000" dirty="0" smtClean="0">
                <a:latin typeface="+mn-lt"/>
                <a:hlinkClick r:id="rId3"/>
              </a:rPr>
              <a:t>www.flickr.com/photos/derekgavey/5990702434/</a:t>
            </a:r>
            <a:r>
              <a:rPr lang="en-US" sz="1000" dirty="0" smtClean="0">
                <a:latin typeface="+mn-lt"/>
              </a:rPr>
              <a:t> </a:t>
            </a:r>
            <a:endParaRPr lang="en-US" sz="1000" dirty="0">
              <a:latin typeface="Calibri" charset="0"/>
            </a:endParaRPr>
          </a:p>
        </p:txBody>
      </p:sp>
      <p:sp>
        <p:nvSpPr>
          <p:cNvPr id="8" name="Title 1"/>
          <p:cNvSpPr txBox="1">
            <a:spLocks/>
          </p:cNvSpPr>
          <p:nvPr/>
        </p:nvSpPr>
        <p:spPr bwMode="auto">
          <a:xfrm>
            <a:off x="381000" y="2133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Acid puts copper in solution</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9" name="Title 1"/>
          <p:cNvSpPr txBox="1">
            <a:spLocks/>
          </p:cNvSpPr>
          <p:nvPr/>
        </p:nvSpPr>
        <p:spPr bwMode="auto">
          <a:xfrm>
            <a:off x="228600" y="2895600"/>
            <a:ext cx="8534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It’s not OK to pour it down the drain</a:t>
            </a:r>
          </a:p>
        </p:txBody>
      </p:sp>
      <p:sp>
        <p:nvSpPr>
          <p:cNvPr id="10" name="Title 1"/>
          <p:cNvSpPr txBox="1">
            <a:spLocks/>
          </p:cNvSpPr>
          <p:nvPr/>
        </p:nvSpPr>
        <p:spPr bwMode="auto">
          <a:xfrm>
            <a:off x="0" y="3657600"/>
            <a:ext cx="8991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Most artists neutralize before disposal</a:t>
            </a:r>
          </a:p>
        </p:txBody>
      </p:sp>
      <p:sp>
        <p:nvSpPr>
          <p:cNvPr id="11" name="Title 1"/>
          <p:cNvSpPr txBox="1">
            <a:spLocks/>
          </p:cNvSpPr>
          <p:nvPr/>
        </p:nvSpPr>
        <p:spPr bwMode="auto">
          <a:xfrm>
            <a:off x="381000" y="46482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Neutralizing doesn’t remove copper</a:t>
            </a:r>
            <a:br>
              <a:rPr kumimoji="0" lang="en-US" sz="4000" b="0" i="0" u="none" strike="noStrike" kern="0" cap="none" spc="0" normalizeH="0" baseline="0" noProof="0" smtClean="0">
                <a:ln>
                  <a:noFill/>
                </a:ln>
                <a:solidFill>
                  <a:schemeClr val="tx2"/>
                </a:solidFill>
                <a:effectLst/>
                <a:uLnTx/>
                <a:uFillTx/>
                <a:latin typeface="+mj-lt"/>
                <a:ea typeface="+mj-ea"/>
                <a:cs typeface="+mj-cs"/>
              </a:rPr>
            </a:br>
            <a:r>
              <a:rPr kumimoji="0" lang="en-US" sz="4000" b="0" i="0" u="none" strike="noStrike" kern="0" cap="none" spc="0" normalizeH="0" baseline="0" noProof="0" smtClean="0">
                <a:ln>
                  <a:noFill/>
                </a:ln>
                <a:solidFill>
                  <a:schemeClr val="tx2"/>
                </a:solidFill>
                <a:effectLst/>
                <a:uLnTx/>
                <a:uFillTx/>
                <a:latin typeface="+mj-lt"/>
                <a:ea typeface="+mj-ea"/>
                <a:cs typeface="+mj-cs"/>
              </a:rPr>
              <a:t>which is extremely toxic to fish</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733227707"/>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447800" y="0"/>
            <a:ext cx="6858000" cy="1066800"/>
          </a:xfrm>
        </p:spPr>
        <p:txBody>
          <a:bodyPr>
            <a:normAutofit/>
          </a:bodyPr>
          <a:lstStyle/>
          <a:p>
            <a:pPr eaLnBrk="1" hangingPunct="1"/>
            <a:r>
              <a:rPr lang="en-US" sz="4200" dirty="0" smtClean="0"/>
              <a:t>Painting </a:t>
            </a:r>
            <a:r>
              <a:rPr lang="en-US" sz="4200" dirty="0"/>
              <a:t>&amp; Drawing</a:t>
            </a:r>
          </a:p>
        </p:txBody>
      </p:sp>
      <p:sp>
        <p:nvSpPr>
          <p:cNvPr id="4" name="Title 1"/>
          <p:cNvSpPr txBox="1">
            <a:spLocks/>
          </p:cNvSpPr>
          <p:nvPr/>
        </p:nvSpPr>
        <p:spPr bwMode="auto">
          <a:xfrm>
            <a:off x="381000" y="6858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Aqua Oils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bwMode="auto">
          <a:xfrm>
            <a:off x="304800" y="1828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Mix of vegetable oil, detergent, metallic soap drier and pigment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bwMode="auto">
          <a:xfrm>
            <a:off x="762000" y="3200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Oil drier</a:t>
            </a:r>
            <a:br>
              <a:rPr kumimoji="0" lang="en-US" sz="4000" b="0" i="0" u="none" strike="noStrike" kern="1200" cap="none" spc="0" normalizeH="0" baseline="0" noProof="0" smtClean="0">
                <a:ln>
                  <a:noFill/>
                </a:ln>
                <a:solidFill>
                  <a:schemeClr val="tx2"/>
                </a:solidFill>
                <a:effectLst/>
                <a:uLnTx/>
                <a:uFillTx/>
                <a:latin typeface="+mj-lt"/>
                <a:ea typeface="+mj-ea"/>
                <a:cs typeface="+mj-cs"/>
              </a:rPr>
            </a:br>
            <a:r>
              <a:rPr kumimoji="0" lang="en-US" sz="4000" b="0" i="0" u="none" strike="noStrike" kern="1200" cap="none" spc="0" normalizeH="0" baseline="0" noProof="0" smtClean="0">
                <a:ln>
                  <a:noFill/>
                </a:ln>
                <a:solidFill>
                  <a:schemeClr val="tx2"/>
                </a:solidFill>
                <a:effectLst/>
                <a:uLnTx/>
                <a:uFillTx/>
                <a:latin typeface="+mj-lt"/>
                <a:ea typeface="+mj-ea"/>
                <a:cs typeface="+mj-cs"/>
              </a:rPr>
              <a:t>Combustible, toxic, sensitizer</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itle 1"/>
          <p:cNvSpPr txBox="1">
            <a:spLocks/>
          </p:cNvSpPr>
          <p:nvPr/>
        </p:nvSpPr>
        <p:spPr bwMode="auto">
          <a:xfrm>
            <a:off x="457200" y="449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Prevent rag fires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626785712"/>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kern="1200" dirty="0" smtClean="0"/>
              <a:t>Linseed oil</a:t>
            </a:r>
          </a:p>
        </p:txBody>
      </p:sp>
      <p:sp>
        <p:nvSpPr>
          <p:cNvPr id="31750" name="Content Placeholder 5"/>
          <p:cNvSpPr>
            <a:spLocks noGrp="1"/>
          </p:cNvSpPr>
          <p:nvPr>
            <p:ph idx="1"/>
          </p:nvPr>
        </p:nvSpPr>
        <p:spPr/>
        <p:txBody>
          <a:bodyPr/>
          <a:lstStyle/>
          <a:p>
            <a:pPr eaLnBrk="1" hangingPunct="1"/>
            <a:r>
              <a:rPr lang="en-US" dirty="0" smtClean="0"/>
              <a:t>Low toxicity</a:t>
            </a:r>
          </a:p>
          <a:p>
            <a:pPr eaLnBrk="1" hangingPunct="1"/>
            <a:r>
              <a:rPr lang="en-US" sz="2800" dirty="0" smtClean="0"/>
              <a:t>Causes spontaneous rag fires</a:t>
            </a:r>
          </a:p>
        </p:txBody>
      </p:sp>
      <p:sp>
        <p:nvSpPr>
          <p:cNvPr id="31754" name="TextBox 4"/>
          <p:cNvSpPr txBox="1">
            <a:spLocks noChangeArrowheads="1"/>
          </p:cNvSpPr>
          <p:nvPr/>
        </p:nvSpPr>
        <p:spPr bwMode="auto">
          <a:xfrm>
            <a:off x="7391400" y="6611938"/>
            <a:ext cx="1752600" cy="246062"/>
          </a:xfrm>
          <a:prstGeom prst="rect">
            <a:avLst/>
          </a:prstGeom>
          <a:noFill/>
          <a:ln w="9525">
            <a:noFill/>
            <a:miter lim="800000"/>
            <a:headEnd/>
            <a:tailEnd/>
          </a:ln>
        </p:spPr>
        <p:txBody>
          <a:bodyPr>
            <a:spAutoFit/>
          </a:bodyPr>
          <a:lstStyle/>
          <a:p>
            <a:pPr algn="r"/>
            <a:r>
              <a:rPr lang="en-US" sz="1000"/>
              <a:t>Photo: Dave Waddell</a:t>
            </a:r>
          </a:p>
        </p:txBody>
      </p:sp>
      <p:sp>
        <p:nvSpPr>
          <p:cNvPr id="6" name="Title 1"/>
          <p:cNvSpPr txBox="1">
            <a:spLocks/>
          </p:cNvSpPr>
          <p:nvPr/>
        </p:nvSpPr>
        <p:spPr bwMode="auto">
          <a:xfrm>
            <a:off x="609600" y="32766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Safer oil-paint brush cleaners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296574656"/>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Safer substitutes - Printmaking</a:t>
            </a:r>
            <a:endParaRPr lang="en-US" dirty="0"/>
          </a:p>
        </p:txBody>
      </p:sp>
      <p:sp>
        <p:nvSpPr>
          <p:cNvPr id="3" name="Content Placeholder 2"/>
          <p:cNvSpPr>
            <a:spLocks noGrp="1"/>
          </p:cNvSpPr>
          <p:nvPr>
            <p:ph idx="1"/>
          </p:nvPr>
        </p:nvSpPr>
        <p:spPr>
          <a:xfrm>
            <a:off x="304800" y="990601"/>
            <a:ext cx="8839200" cy="2514600"/>
          </a:xfrm>
        </p:spPr>
        <p:txBody>
          <a:bodyPr/>
          <a:lstStyle/>
          <a:p>
            <a:r>
              <a:rPr lang="en-US" dirty="0"/>
              <a:t>P</a:t>
            </a:r>
            <a:r>
              <a:rPr lang="en-US" dirty="0" smtClean="0"/>
              <a:t>lates that don’t require a nitric acid etch</a:t>
            </a:r>
          </a:p>
          <a:p>
            <a:r>
              <a:rPr lang="en-US" dirty="0" smtClean="0"/>
              <a:t>Gamsol-like odorless thinners</a:t>
            </a:r>
          </a:p>
          <a:p>
            <a:r>
              <a:rPr lang="en-US" dirty="0" smtClean="0"/>
              <a:t>Disposable screens for screen printing</a:t>
            </a:r>
          </a:p>
          <a:p>
            <a:r>
              <a:rPr lang="en-US" dirty="0" smtClean="0"/>
              <a:t>Water-based film-adhering fluids</a:t>
            </a:r>
          </a:p>
        </p:txBody>
      </p:sp>
    </p:spTree>
    <p:extLst>
      <p:ext uri="{BB962C8B-B14F-4D97-AF65-F5344CB8AC3E}">
        <p14:creationId xmlns:p14="http://schemas.microsoft.com/office/powerpoint/2010/main" val="91171540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3"/>
            <a:ext cx="8229600" cy="1143000"/>
          </a:xfrm>
        </p:spPr>
        <p:txBody>
          <a:bodyPr>
            <a:normAutofit/>
          </a:bodyPr>
          <a:lstStyle/>
          <a:p>
            <a:r>
              <a:rPr lang="en-US" dirty="0" smtClean="0"/>
              <a:t>Safer substitutes - Glassworking</a:t>
            </a:r>
            <a:endParaRPr lang="en-US" dirty="0"/>
          </a:p>
        </p:txBody>
      </p:sp>
      <p:sp>
        <p:nvSpPr>
          <p:cNvPr id="3" name="Content Placeholder 2"/>
          <p:cNvSpPr>
            <a:spLocks noGrp="1"/>
          </p:cNvSpPr>
          <p:nvPr>
            <p:ph idx="1"/>
          </p:nvPr>
        </p:nvSpPr>
        <p:spPr>
          <a:xfrm>
            <a:off x="457200" y="1066800"/>
            <a:ext cx="8229600" cy="2209800"/>
          </a:xfrm>
        </p:spPr>
        <p:txBody>
          <a:bodyPr/>
          <a:lstStyle/>
          <a:p>
            <a:r>
              <a:rPr lang="en-US" dirty="0" smtClean="0"/>
              <a:t>Cullet instead of powdered glass</a:t>
            </a:r>
          </a:p>
          <a:p>
            <a:r>
              <a:rPr lang="en-US" dirty="0" smtClean="0"/>
              <a:t>Wet grinding and cutting</a:t>
            </a:r>
          </a:p>
          <a:p>
            <a:r>
              <a:rPr lang="en-US" dirty="0" smtClean="0"/>
              <a:t>Bead blasting instead of acid etching</a:t>
            </a:r>
            <a:endParaRPr lang="en-US" dirty="0"/>
          </a:p>
        </p:txBody>
      </p:sp>
    </p:spTree>
    <p:extLst>
      <p:ext uri="{BB962C8B-B14F-4D97-AF65-F5344CB8AC3E}">
        <p14:creationId xmlns:p14="http://schemas.microsoft.com/office/powerpoint/2010/main" val="401408752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62400" y="0"/>
            <a:ext cx="4724400" cy="2590800"/>
          </a:xfrm>
        </p:spPr>
        <p:txBody>
          <a:bodyPr/>
          <a:lstStyle/>
          <a:p>
            <a:r>
              <a:rPr lang="en-US" dirty="0" smtClean="0"/>
              <a:t>What is waste?</a:t>
            </a:r>
          </a:p>
        </p:txBody>
      </p:sp>
      <p:sp>
        <p:nvSpPr>
          <p:cNvPr id="103427" name="Rectangle 3"/>
          <p:cNvSpPr>
            <a:spLocks noGrp="1" noChangeArrowheads="1"/>
          </p:cNvSpPr>
          <p:nvPr>
            <p:ph idx="1"/>
          </p:nvPr>
        </p:nvSpPr>
        <p:spPr>
          <a:xfrm>
            <a:off x="4648200" y="1828800"/>
            <a:ext cx="3200400" cy="3810000"/>
          </a:xfrm>
        </p:spPr>
        <p:txBody>
          <a:bodyPr/>
          <a:lstStyle/>
          <a:p>
            <a:r>
              <a:rPr lang="en-US" dirty="0" smtClean="0"/>
              <a:t>Don’t want it</a:t>
            </a:r>
          </a:p>
          <a:p>
            <a:r>
              <a:rPr lang="en-US" dirty="0" smtClean="0"/>
              <a:t>Can’t use it</a:t>
            </a:r>
          </a:p>
          <a:p>
            <a:r>
              <a:rPr lang="en-US" dirty="0" smtClean="0"/>
              <a:t>Unknown</a:t>
            </a:r>
          </a:p>
          <a:p>
            <a:r>
              <a:rPr lang="en-US" dirty="0" smtClean="0"/>
              <a:t>Orphaned</a:t>
            </a:r>
          </a:p>
          <a:p>
            <a:r>
              <a:rPr lang="en-US" dirty="0" smtClean="0"/>
              <a:t>Spilled</a:t>
            </a:r>
          </a:p>
        </p:txBody>
      </p:sp>
      <p:sp>
        <p:nvSpPr>
          <p:cNvPr id="103429" name="TextBox 4"/>
          <p:cNvSpPr txBox="1">
            <a:spLocks noChangeArrowheads="1"/>
          </p:cNvSpPr>
          <p:nvPr/>
        </p:nvSpPr>
        <p:spPr bwMode="auto">
          <a:xfrm>
            <a:off x="5867400" y="6611938"/>
            <a:ext cx="3276600" cy="246062"/>
          </a:xfrm>
          <a:prstGeom prst="rect">
            <a:avLst/>
          </a:prstGeom>
          <a:noFill/>
          <a:ln w="9525">
            <a:noFill/>
            <a:miter lim="800000"/>
            <a:headEnd/>
            <a:tailEnd/>
          </a:ln>
        </p:spPr>
        <p:txBody>
          <a:bodyPr>
            <a:spAutoFit/>
          </a:bodyPr>
          <a:lstStyle/>
          <a:p>
            <a:r>
              <a:rPr lang="en-US" sz="1000"/>
              <a:t>King County photo by Dave Waddell</a:t>
            </a:r>
          </a:p>
        </p:txBody>
      </p:sp>
      <p:sp>
        <p:nvSpPr>
          <p:cNvPr id="6" name="Title 1"/>
          <p:cNvSpPr txBox="1">
            <a:spLocks/>
          </p:cNvSpPr>
          <p:nvPr/>
        </p:nvSpPr>
        <p:spPr bwMode="auto">
          <a:xfrm>
            <a:off x="457200" y="0"/>
            <a:ext cx="3810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What is hazardous?</a:t>
            </a:r>
          </a:p>
        </p:txBody>
      </p:sp>
      <p:sp>
        <p:nvSpPr>
          <p:cNvPr id="7" name="Content Placeholder 6"/>
          <p:cNvSpPr txBox="1">
            <a:spLocks/>
          </p:cNvSpPr>
          <p:nvPr/>
        </p:nvSpPr>
        <p:spPr bwMode="auto">
          <a:xfrm>
            <a:off x="914400" y="1676400"/>
            <a:ext cx="28956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Corrosive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Toxic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Flammable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Reactive</a:t>
            </a:r>
          </a:p>
        </p:txBody>
      </p:sp>
    </p:spTree>
    <p:extLst>
      <p:ext uri="{BB962C8B-B14F-4D97-AF65-F5344CB8AC3E}">
        <p14:creationId xmlns:p14="http://schemas.microsoft.com/office/powerpoint/2010/main" val="255984383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1143000"/>
          </a:xfrm>
        </p:spPr>
        <p:txBody>
          <a:bodyPr/>
          <a:lstStyle/>
          <a:p>
            <a:r>
              <a:rPr lang="en-US" smtClean="0"/>
              <a:t>What’s </a:t>
            </a:r>
            <a:r>
              <a:rPr lang="en-US" b="1" smtClean="0"/>
              <a:t>not</a:t>
            </a:r>
            <a:r>
              <a:rPr lang="en-US" smtClean="0"/>
              <a:t> hazardous waste?</a:t>
            </a:r>
          </a:p>
        </p:txBody>
      </p:sp>
      <p:sp>
        <p:nvSpPr>
          <p:cNvPr id="105475" name="Rectangle 3"/>
          <p:cNvSpPr>
            <a:spLocks noGrp="1" noChangeArrowheads="1"/>
          </p:cNvSpPr>
          <p:nvPr>
            <p:ph idx="1"/>
          </p:nvPr>
        </p:nvSpPr>
        <p:spPr>
          <a:xfrm>
            <a:off x="0" y="1600200"/>
            <a:ext cx="5486400" cy="1828800"/>
          </a:xfrm>
        </p:spPr>
        <p:txBody>
          <a:bodyPr/>
          <a:lstStyle/>
          <a:p>
            <a:r>
              <a:rPr lang="en-US" smtClean="0"/>
              <a:t>Something that’s still useful</a:t>
            </a:r>
          </a:p>
          <a:p>
            <a:r>
              <a:rPr lang="en-US" smtClean="0"/>
              <a:t>Empty containers</a:t>
            </a:r>
          </a:p>
        </p:txBody>
      </p:sp>
      <p:sp>
        <p:nvSpPr>
          <p:cNvPr id="105477" name="Rectangle 6"/>
          <p:cNvSpPr>
            <a:spLocks noChangeArrowheads="1"/>
          </p:cNvSpPr>
          <p:nvPr/>
        </p:nvSpPr>
        <p:spPr bwMode="auto">
          <a:xfrm>
            <a:off x="3276600" y="6611938"/>
            <a:ext cx="5867400" cy="246062"/>
          </a:xfrm>
          <a:prstGeom prst="rect">
            <a:avLst/>
          </a:prstGeom>
          <a:noFill/>
          <a:ln w="9525">
            <a:noFill/>
            <a:miter lim="800000"/>
            <a:headEnd/>
            <a:tailEnd/>
          </a:ln>
        </p:spPr>
        <p:txBody>
          <a:bodyPr>
            <a:spAutoFit/>
          </a:bodyPr>
          <a:lstStyle/>
          <a:p>
            <a:pPr algn="r"/>
            <a:r>
              <a:rPr lang="en-US" sz="1000"/>
              <a:t>Public domain: </a:t>
            </a:r>
            <a:r>
              <a:rPr lang="en-US" sz="1000">
                <a:hlinkClick r:id="rId3"/>
              </a:rPr>
              <a:t>http://www.innocentenglish.com/funny-pics/lolcats/ninja-cat-pic.jpg</a:t>
            </a:r>
            <a:r>
              <a:rPr lang="en-US" sz="1000"/>
              <a:t> </a:t>
            </a:r>
          </a:p>
        </p:txBody>
      </p:sp>
      <p:sp>
        <p:nvSpPr>
          <p:cNvPr id="8" name="Rectangle 3"/>
          <p:cNvSpPr txBox="1">
            <a:spLocks noChangeArrowheads="1"/>
          </p:cNvSpPr>
          <p:nvPr/>
        </p:nvSpPr>
        <p:spPr>
          <a:xfrm>
            <a:off x="0" y="3200400"/>
            <a:ext cx="4419600" cy="2209800"/>
          </a:xfrm>
          <a:prstGeom prst="rect">
            <a:avLst/>
          </a:prstGeom>
          <a:noFill/>
          <a:ln/>
        </p:spPr>
        <p:txBody>
          <a:bodyPr>
            <a:normAutofit/>
          </a:bodyPr>
          <a:lstStyle/>
          <a:p>
            <a:pPr marL="342900" indent="-342900" fontAlgn="auto">
              <a:spcBef>
                <a:spcPct val="20000"/>
              </a:spcBef>
              <a:spcAft>
                <a:spcPts val="0"/>
              </a:spcAft>
              <a:buFont typeface="Arial" pitchFamily="34" charset="0"/>
              <a:buChar char="•"/>
              <a:defRPr/>
            </a:pPr>
            <a:r>
              <a:rPr lang="en-US" sz="3500" dirty="0">
                <a:latin typeface="Calibri" pitchFamily="34" charset="0"/>
              </a:rPr>
              <a:t>Things that are hazardous but not chemicals </a:t>
            </a:r>
          </a:p>
          <a:p>
            <a:pPr marL="342900" indent="-342900" fontAlgn="auto">
              <a:spcBef>
                <a:spcPct val="20000"/>
              </a:spcBef>
              <a:spcAft>
                <a:spcPts val="0"/>
              </a:spcAft>
              <a:defRPr/>
            </a:pPr>
            <a:r>
              <a:rPr lang="en-US" sz="2800" dirty="0">
                <a:latin typeface="Calibri" pitchFamily="34" charset="0"/>
              </a:rPr>
              <a:t>    </a:t>
            </a:r>
          </a:p>
        </p:txBody>
      </p:sp>
    </p:spTree>
    <p:extLst>
      <p:ext uri="{BB962C8B-B14F-4D97-AF65-F5344CB8AC3E}">
        <p14:creationId xmlns:p14="http://schemas.microsoft.com/office/powerpoint/2010/main" val="132342955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title"/>
          </p:nvPr>
        </p:nvSpPr>
        <p:spPr>
          <a:xfrm>
            <a:off x="457200" y="0"/>
            <a:ext cx="8229600" cy="1143000"/>
          </a:xfrm>
        </p:spPr>
        <p:txBody>
          <a:bodyPr/>
          <a:lstStyle/>
          <a:p>
            <a:r>
              <a:rPr lang="en-US" smtClean="0"/>
              <a:t>Handle wastes properly</a:t>
            </a:r>
          </a:p>
        </p:txBody>
      </p:sp>
      <p:sp>
        <p:nvSpPr>
          <p:cNvPr id="106499" name="Rectangle 4"/>
          <p:cNvSpPr>
            <a:spLocks noGrp="1" noChangeArrowheads="1"/>
          </p:cNvSpPr>
          <p:nvPr>
            <p:ph type="body" sz="half" idx="1"/>
          </p:nvPr>
        </p:nvSpPr>
        <p:spPr>
          <a:xfrm>
            <a:off x="228600" y="1752600"/>
            <a:ext cx="5791200" cy="3124200"/>
          </a:xfrm>
        </p:spPr>
        <p:txBody>
          <a:bodyPr/>
          <a:lstStyle/>
          <a:p>
            <a:r>
              <a:rPr lang="en-US" dirty="0" smtClean="0"/>
              <a:t>Securely store them </a:t>
            </a:r>
          </a:p>
          <a:p>
            <a:r>
              <a:rPr lang="en-US" dirty="0" smtClean="0"/>
              <a:t>Separate these incompatibles</a:t>
            </a:r>
          </a:p>
          <a:p>
            <a:pPr lvl="1"/>
            <a:r>
              <a:rPr lang="en-US" dirty="0" smtClean="0"/>
              <a:t>Acids in separate cabinet</a:t>
            </a:r>
          </a:p>
          <a:p>
            <a:pPr lvl="1"/>
            <a:r>
              <a:rPr lang="en-US" dirty="0" smtClean="0"/>
              <a:t>Flammables in separate cabinet</a:t>
            </a:r>
          </a:p>
          <a:p>
            <a:pPr lvl="1"/>
            <a:r>
              <a:rPr lang="en-US" dirty="0" smtClean="0"/>
              <a:t>Bleach away from ammonia</a:t>
            </a:r>
          </a:p>
          <a:p>
            <a:endParaRPr lang="en-US" dirty="0" smtClean="0"/>
          </a:p>
        </p:txBody>
      </p:sp>
    </p:spTree>
    <p:extLst>
      <p:ext uri="{BB962C8B-B14F-4D97-AF65-F5344CB8AC3E}">
        <p14:creationId xmlns:p14="http://schemas.microsoft.com/office/powerpoint/2010/main" val="343957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Reduce your waste generation –  </a:t>
            </a:r>
            <a:br>
              <a:rPr lang="en-US" dirty="0" smtClean="0"/>
            </a:br>
            <a:r>
              <a:rPr lang="en-US" dirty="0" smtClean="0"/>
              <a:t>And your disposal costs!</a:t>
            </a:r>
            <a:endParaRPr lang="en-US" dirty="0"/>
          </a:p>
        </p:txBody>
      </p:sp>
      <p:sp>
        <p:nvSpPr>
          <p:cNvPr id="6" name="Content Placeholder 5"/>
          <p:cNvSpPr>
            <a:spLocks noGrp="1"/>
          </p:cNvSpPr>
          <p:nvPr>
            <p:ph idx="1"/>
          </p:nvPr>
        </p:nvSpPr>
        <p:spPr>
          <a:xfrm>
            <a:off x="457200" y="1676400"/>
            <a:ext cx="5943600" cy="4525963"/>
          </a:xfrm>
        </p:spPr>
        <p:txBody>
          <a:bodyPr/>
          <a:lstStyle/>
          <a:p>
            <a:r>
              <a:rPr lang="en-US" dirty="0" smtClean="0"/>
              <a:t>Buy only what you need</a:t>
            </a:r>
          </a:p>
          <a:p>
            <a:r>
              <a:rPr lang="en-US" dirty="0" smtClean="0"/>
              <a:t>Use it all up</a:t>
            </a:r>
          </a:p>
          <a:p>
            <a:r>
              <a:rPr lang="en-US" dirty="0" smtClean="0"/>
              <a:t>Select non-hazardous products</a:t>
            </a:r>
          </a:p>
          <a:p>
            <a:r>
              <a:rPr lang="en-US" dirty="0" smtClean="0"/>
              <a:t>See if others can use viable art products you no longer need</a:t>
            </a:r>
            <a:endParaRPr lang="en-US" dirty="0"/>
          </a:p>
        </p:txBody>
      </p:sp>
    </p:spTree>
    <p:extLst>
      <p:ext uri="{BB962C8B-B14F-4D97-AF65-F5344CB8AC3E}">
        <p14:creationId xmlns:p14="http://schemas.microsoft.com/office/powerpoint/2010/main" val="39798627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kern="1200" dirty="0" smtClean="0"/>
              <a:t>Understanding solvents</a:t>
            </a:r>
            <a:endParaRPr lang="en-US" kern="1200" dirty="0"/>
          </a:p>
        </p:txBody>
      </p:sp>
      <p:sp>
        <p:nvSpPr>
          <p:cNvPr id="6" name="Title 1"/>
          <p:cNvSpPr txBox="1">
            <a:spLocks/>
          </p:cNvSpPr>
          <p:nvPr/>
        </p:nvSpPr>
        <p:spPr bwMode="auto">
          <a:xfrm>
            <a:off x="3810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Solvents evaporate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Content Placeholder 2"/>
          <p:cNvSpPr>
            <a:spLocks noGrp="1"/>
          </p:cNvSpPr>
          <p:nvPr>
            <p:ph idx="1"/>
          </p:nvPr>
        </p:nvSpPr>
        <p:spPr>
          <a:xfrm>
            <a:off x="533400" y="2133600"/>
            <a:ext cx="7772400" cy="1981200"/>
          </a:xfrm>
        </p:spPr>
        <p:txBody>
          <a:bodyPr/>
          <a:lstStyle/>
          <a:p>
            <a:r>
              <a:rPr lang="en-US" dirty="0" smtClean="0"/>
              <a:t>Dissolve and deliver/remove materials</a:t>
            </a:r>
          </a:p>
          <a:p>
            <a:r>
              <a:rPr lang="en-US" dirty="0" smtClean="0"/>
              <a:t>Evaporation rate = volatility</a:t>
            </a:r>
          </a:p>
          <a:p>
            <a:r>
              <a:rPr lang="en-US" dirty="0" smtClean="0"/>
              <a:t>VOC = volatile organic compound</a:t>
            </a:r>
          </a:p>
          <a:p>
            <a:endParaRPr lang="en-US" dirty="0"/>
          </a:p>
        </p:txBody>
      </p:sp>
    </p:spTree>
    <p:extLst>
      <p:ext uri="{BB962C8B-B14F-4D97-AF65-F5344CB8AC3E}">
        <p14:creationId xmlns:p14="http://schemas.microsoft.com/office/powerpoint/2010/main" val="26228938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Solvents can be flammable or toxic</a:t>
            </a:r>
            <a:endParaRPr lang="en-US" dirty="0"/>
          </a:p>
        </p:txBody>
      </p:sp>
      <p:sp>
        <p:nvSpPr>
          <p:cNvPr id="4" name="Title 1"/>
          <p:cNvSpPr txBox="1">
            <a:spLocks/>
          </p:cNvSpPr>
          <p:nvPr/>
        </p:nvSpPr>
        <p:spPr bwMode="auto">
          <a:xfrm>
            <a:off x="228600" y="15240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Lacquer thinner’s the most hazardous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58548936"/>
      </p:ext>
    </p:extLst>
  </p:cSld>
  <p:clrMapOvr>
    <a:masterClrMapping/>
  </p:clrMapOvr>
  <p:transition>
    <p:fade/>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hlink"/>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2595</TotalTime>
  <Pages>12</Pages>
  <Words>2396</Words>
  <Application>Microsoft Office PowerPoint</Application>
  <PresentationFormat>On-screen Show (4:3)</PresentationFormat>
  <Paragraphs>547</Paragraphs>
  <Slides>79</Slides>
  <Notes>23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Custom Design</vt:lpstr>
      <vt:lpstr>Chemical Hazards in Arts</vt:lpstr>
      <vt:lpstr>One tequila    Two tequila    Three tequila  </vt:lpstr>
      <vt:lpstr>Dose and response</vt:lpstr>
      <vt:lpstr>Effects of size on response</vt:lpstr>
      <vt:lpstr>We’re constantly chemically exposed</vt:lpstr>
      <vt:lpstr>Our bodies can handle a lot, given the chance</vt:lpstr>
      <vt:lpstr>Routes of exposure</vt:lpstr>
      <vt:lpstr>Understanding solvents</vt:lpstr>
      <vt:lpstr>Solvents can be flammable or toxic</vt:lpstr>
      <vt:lpstr>Turpentine is more toxic, more volatile and more flammable than mineral spirits</vt:lpstr>
      <vt:lpstr>Safer isn’t the same as safe</vt:lpstr>
      <vt:lpstr>Allergen Skin Sensitizer Combustible</vt:lpstr>
      <vt:lpstr>Corrosive compounds in the arts</vt:lpstr>
      <vt:lpstr>Hazardous liquids require splash goggles</vt:lpstr>
      <vt:lpstr>Eye washes required near corrosives</vt:lpstr>
      <vt:lpstr>Photographic stop baths</vt:lpstr>
      <vt:lpstr>Nitric Acid Toxicity </vt:lpstr>
      <vt:lpstr>Glass etching compounds</vt:lpstr>
      <vt:lpstr>Hydrofluoric acid (HF) Absorbs quickly through skin</vt:lpstr>
      <vt:lpstr>Patinas Many recipes to choose from</vt:lpstr>
      <vt:lpstr>Applying acid patina</vt:lpstr>
      <vt:lpstr>Black patina - selenious acid</vt:lpstr>
      <vt:lpstr>Toxic metals</vt:lpstr>
      <vt:lpstr>Antimony</vt:lpstr>
      <vt:lpstr>Arsenic </vt:lpstr>
      <vt:lpstr>Cadmium</vt:lpstr>
      <vt:lpstr>Chromium </vt:lpstr>
      <vt:lpstr>Cobalt</vt:lpstr>
      <vt:lpstr>Lead</vt:lpstr>
      <vt:lpstr>Manganese</vt:lpstr>
      <vt:lpstr>Mercury</vt:lpstr>
      <vt:lpstr>Nickel</vt:lpstr>
      <vt:lpstr>Labels are helpful!</vt:lpstr>
      <vt:lpstr>1988 Labeling of Hazardous Art Materials Act</vt:lpstr>
      <vt:lpstr>Potentially safer products</vt:lpstr>
      <vt:lpstr>Caution label</vt:lpstr>
      <vt:lpstr>Avoid products with this warning</vt:lpstr>
      <vt:lpstr>Label your secondary containers Name and main hazard</vt:lpstr>
      <vt:lpstr>Note the happy face</vt:lpstr>
      <vt:lpstr>Back of aerosol can</vt:lpstr>
      <vt:lpstr>Protecting artist’s health and safety</vt:lpstr>
      <vt:lpstr>PowerPoint Presentation</vt:lpstr>
      <vt:lpstr>How much is getting on your piece? How much is entering your lungs?</vt:lpstr>
      <vt:lpstr>Spray adhesive solvents All are flammable, toxicity varies</vt:lpstr>
      <vt:lpstr>Let’s look at those cans</vt:lpstr>
      <vt:lpstr>Spray Adhesive Precautions</vt:lpstr>
      <vt:lpstr>Toxic heavy metals</vt:lpstr>
      <vt:lpstr>Let’s look at ceramics</vt:lpstr>
      <vt:lpstr>Not the ways to clean up clay dust</vt:lpstr>
      <vt:lpstr>Wet mop instead</vt:lpstr>
      <vt:lpstr>Comparative toxicity Volatility increases availability</vt:lpstr>
      <vt:lpstr>PowerPoint Presentation</vt:lpstr>
      <vt:lpstr>Protecting yourself from inhalation toxins</vt:lpstr>
      <vt:lpstr>Local ventilation for toxic dusts/vapors</vt:lpstr>
      <vt:lpstr>What about indoor air cleaners?</vt:lpstr>
      <vt:lpstr>Avoid ozone generators!</vt:lpstr>
      <vt:lpstr>Homemade local exhaust option</vt:lpstr>
      <vt:lpstr>Some discipline-specific guidelines</vt:lpstr>
      <vt:lpstr>OK, let’s talk photochemistry</vt:lpstr>
      <vt:lpstr>Amidol</vt:lpstr>
      <vt:lpstr>Hydroquinone</vt:lpstr>
      <vt:lpstr>p-Phenylenediamine</vt:lpstr>
      <vt:lpstr>Reducing risks from developers</vt:lpstr>
      <vt:lpstr>Ceramics</vt:lpstr>
      <vt:lpstr>Glazes</vt:lpstr>
      <vt:lpstr>Wait a minute</vt:lpstr>
      <vt:lpstr>Jewelry</vt:lpstr>
      <vt:lpstr>Hazardous metals of concern</vt:lpstr>
      <vt:lpstr>Toxins linked to soldering/brazing</vt:lpstr>
      <vt:lpstr>Use a fluoride-free, borax flux</vt:lpstr>
      <vt:lpstr>Make your pickle last!</vt:lpstr>
      <vt:lpstr>Painting &amp; Drawing</vt:lpstr>
      <vt:lpstr>Linseed oil</vt:lpstr>
      <vt:lpstr>Safer substitutes - Printmaking</vt:lpstr>
      <vt:lpstr>Safer substitutes - Glassworking</vt:lpstr>
      <vt:lpstr>What is waste?</vt:lpstr>
      <vt:lpstr>What’s not hazardous waste?</vt:lpstr>
      <vt:lpstr>Handle wastes properly</vt:lpstr>
      <vt:lpstr>Reduce your waste generation –   And your disposal costs!</vt:lpstr>
    </vt:vector>
  </TitlesOfParts>
  <Company>LHWMP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Hazards in the Arts</dc:title>
  <dc:creator>Dave Waddell</dc:creator>
  <cp:lastModifiedBy>Vickie Davis</cp:lastModifiedBy>
  <cp:revision>390</cp:revision>
  <cp:lastPrinted>2015-05-19T20:32:28Z</cp:lastPrinted>
  <dcterms:created xsi:type="dcterms:W3CDTF">1994-05-19T18:32:54Z</dcterms:created>
  <dcterms:modified xsi:type="dcterms:W3CDTF">2015-05-19T20:35:20Z</dcterms:modified>
</cp:coreProperties>
</file>